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notesSlides/notesSlide146.xml" ContentType="application/vnd.openxmlformats-officedocument.presentationml.notesSlide+xml"/>
  <Override PartName="/ppt/notesSlides/notesSlide15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notesSlides/notesSlide13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129.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143.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48.xml" ContentType="application/vnd.openxmlformats-officedocument.presentationml.notesSlide+xml"/>
  <Override PartName="/ppt/notesSlides/notesSlide159.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notesSlides/notesSlide137.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51.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149.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5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notesSlides/notesSlide145.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slides/slide118.xml" ContentType="application/vnd.openxmlformats-officedocument.presentationml.slide+xml"/>
  <Override PartName="/ppt/notesSlides/notesSlide128.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theme/themeOverride2.xml" ContentType="application/vnd.openxmlformats-officedocument.themeOverride+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notesSlides/notesSlide158.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notesSlides/notesSlide147.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notesSlides/notesSlide12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50.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4"/>
  </p:notesMasterIdLst>
  <p:handoutMasterIdLst>
    <p:handoutMasterId r:id="rId165"/>
  </p:handoutMasterIdLst>
  <p:sldIdLst>
    <p:sldId id="597" r:id="rId2"/>
    <p:sldId id="598" r:id="rId3"/>
    <p:sldId id="599" r:id="rId4"/>
    <p:sldId id="600" r:id="rId5"/>
    <p:sldId id="630" r:id="rId6"/>
    <p:sldId id="602" r:id="rId7"/>
    <p:sldId id="603" r:id="rId8"/>
    <p:sldId id="604" r:id="rId9"/>
    <p:sldId id="605" r:id="rId10"/>
    <p:sldId id="606" r:id="rId11"/>
    <p:sldId id="662" r:id="rId12"/>
    <p:sldId id="608" r:id="rId13"/>
    <p:sldId id="609" r:id="rId14"/>
    <p:sldId id="610" r:id="rId15"/>
    <p:sldId id="611" r:id="rId16"/>
    <p:sldId id="612" r:id="rId17"/>
    <p:sldId id="613" r:id="rId18"/>
    <p:sldId id="614" r:id="rId19"/>
    <p:sldId id="615" r:id="rId20"/>
    <p:sldId id="663" r:id="rId21"/>
    <p:sldId id="617" r:id="rId22"/>
    <p:sldId id="618" r:id="rId23"/>
    <p:sldId id="619" r:id="rId24"/>
    <p:sldId id="620" r:id="rId25"/>
    <p:sldId id="621" r:id="rId26"/>
    <p:sldId id="622" r:id="rId27"/>
    <p:sldId id="623" r:id="rId28"/>
    <p:sldId id="624" r:id="rId29"/>
    <p:sldId id="626" r:id="rId30"/>
    <p:sldId id="628" r:id="rId31"/>
    <p:sldId id="629" r:id="rId32"/>
    <p:sldId id="634" r:id="rId33"/>
    <p:sldId id="635" r:id="rId34"/>
    <p:sldId id="636" r:id="rId35"/>
    <p:sldId id="637" r:id="rId36"/>
    <p:sldId id="638" r:id="rId37"/>
    <p:sldId id="639" r:id="rId38"/>
    <p:sldId id="640" r:id="rId39"/>
    <p:sldId id="641" r:id="rId40"/>
    <p:sldId id="642" r:id="rId41"/>
    <p:sldId id="643" r:id="rId42"/>
    <p:sldId id="644" r:id="rId43"/>
    <p:sldId id="645" r:id="rId44"/>
    <p:sldId id="648" r:id="rId45"/>
    <p:sldId id="651" r:id="rId46"/>
    <p:sldId id="670" r:id="rId47"/>
    <p:sldId id="652" r:id="rId48"/>
    <p:sldId id="656" r:id="rId49"/>
    <p:sldId id="658" r:id="rId50"/>
    <p:sldId id="659" r:id="rId51"/>
    <p:sldId id="661" r:id="rId52"/>
    <p:sldId id="664" r:id="rId53"/>
    <p:sldId id="288" r:id="rId54"/>
    <p:sldId id="289" r:id="rId55"/>
    <p:sldId id="302" r:id="rId56"/>
    <p:sldId id="298" r:id="rId57"/>
    <p:sldId id="290" r:id="rId58"/>
    <p:sldId id="296" r:id="rId59"/>
    <p:sldId id="292" r:id="rId60"/>
    <p:sldId id="300" r:id="rId61"/>
    <p:sldId id="304" r:id="rId62"/>
    <p:sldId id="303" r:id="rId63"/>
    <p:sldId id="343" r:id="rId64"/>
    <p:sldId id="633" r:id="rId65"/>
    <p:sldId id="337" r:id="rId66"/>
    <p:sldId id="341" r:id="rId67"/>
    <p:sldId id="342" r:id="rId68"/>
    <p:sldId id="488" r:id="rId69"/>
    <p:sldId id="666" r:id="rId70"/>
    <p:sldId id="667" r:id="rId71"/>
    <p:sldId id="668" r:id="rId72"/>
    <p:sldId id="305" r:id="rId73"/>
    <p:sldId id="306" r:id="rId74"/>
    <p:sldId id="307" r:id="rId75"/>
    <p:sldId id="308" r:id="rId76"/>
    <p:sldId id="309" r:id="rId77"/>
    <p:sldId id="310" r:id="rId78"/>
    <p:sldId id="311" r:id="rId79"/>
    <p:sldId id="312" r:id="rId80"/>
    <p:sldId id="313" r:id="rId81"/>
    <p:sldId id="314" r:id="rId82"/>
    <p:sldId id="315" r:id="rId83"/>
    <p:sldId id="316" r:id="rId84"/>
    <p:sldId id="317" r:id="rId85"/>
    <p:sldId id="318" r:id="rId86"/>
    <p:sldId id="319" r:id="rId87"/>
    <p:sldId id="320" r:id="rId88"/>
    <p:sldId id="321" r:id="rId89"/>
    <p:sldId id="322" r:id="rId90"/>
    <p:sldId id="323" r:id="rId91"/>
    <p:sldId id="324" r:id="rId92"/>
    <p:sldId id="325" r:id="rId93"/>
    <p:sldId id="571" r:id="rId94"/>
    <p:sldId id="550" r:id="rId95"/>
    <p:sldId id="478" r:id="rId96"/>
    <p:sldId id="491" r:id="rId97"/>
    <p:sldId id="361" r:id="rId98"/>
    <p:sldId id="365" r:id="rId99"/>
    <p:sldId id="481" r:id="rId100"/>
    <p:sldId id="549" r:id="rId101"/>
    <p:sldId id="367" r:id="rId102"/>
    <p:sldId id="362" r:id="rId103"/>
    <p:sldId id="369" r:id="rId104"/>
    <p:sldId id="551" r:id="rId105"/>
    <p:sldId id="493" r:id="rId106"/>
    <p:sldId id="494" r:id="rId107"/>
    <p:sldId id="538" r:id="rId108"/>
    <p:sldId id="540" r:id="rId109"/>
    <p:sldId id="541" r:id="rId110"/>
    <p:sldId id="560" r:id="rId111"/>
    <p:sldId id="561" r:id="rId112"/>
    <p:sldId id="503" r:id="rId113"/>
    <p:sldId id="504" r:id="rId114"/>
    <p:sldId id="506" r:id="rId115"/>
    <p:sldId id="544" r:id="rId116"/>
    <p:sldId id="545" r:id="rId117"/>
    <p:sldId id="546" r:id="rId118"/>
    <p:sldId id="547" r:id="rId119"/>
    <p:sldId id="548" r:id="rId120"/>
    <p:sldId id="508" r:id="rId121"/>
    <p:sldId id="509" r:id="rId122"/>
    <p:sldId id="516" r:id="rId123"/>
    <p:sldId id="517" r:id="rId124"/>
    <p:sldId id="519" r:id="rId125"/>
    <p:sldId id="520" r:id="rId126"/>
    <p:sldId id="537" r:id="rId127"/>
    <p:sldId id="575" r:id="rId128"/>
    <p:sldId id="574" r:id="rId129"/>
    <p:sldId id="396" r:id="rId130"/>
    <p:sldId id="671" r:id="rId131"/>
    <p:sldId id="403" r:id="rId132"/>
    <p:sldId id="576" r:id="rId133"/>
    <p:sldId id="405" r:id="rId134"/>
    <p:sldId id="577" r:id="rId135"/>
    <p:sldId id="406" r:id="rId136"/>
    <p:sldId id="409" r:id="rId137"/>
    <p:sldId id="410" r:id="rId138"/>
    <p:sldId id="411" r:id="rId139"/>
    <p:sldId id="413" r:id="rId140"/>
    <p:sldId id="414" r:id="rId141"/>
    <p:sldId id="416" r:id="rId142"/>
    <p:sldId id="579" r:id="rId143"/>
    <p:sldId id="580" r:id="rId144"/>
    <p:sldId id="581" r:id="rId145"/>
    <p:sldId id="582" r:id="rId146"/>
    <p:sldId id="583" r:id="rId147"/>
    <p:sldId id="584" r:id="rId148"/>
    <p:sldId id="585" r:id="rId149"/>
    <p:sldId id="592" r:id="rId150"/>
    <p:sldId id="593" r:id="rId151"/>
    <p:sldId id="594" r:id="rId152"/>
    <p:sldId id="486" r:id="rId153"/>
    <p:sldId id="487" r:id="rId154"/>
    <p:sldId id="556" r:id="rId155"/>
    <p:sldId id="421" r:id="rId156"/>
    <p:sldId id="665" r:id="rId157"/>
    <p:sldId id="572" r:id="rId158"/>
    <p:sldId id="595" r:id="rId159"/>
    <p:sldId id="424" r:id="rId160"/>
    <p:sldId id="425" r:id="rId161"/>
    <p:sldId id="426" r:id="rId162"/>
    <p:sldId id="596" r:id="rId163"/>
  </p:sldIdLst>
  <p:sldSz cx="9144000" cy="6858000" type="screen4x3"/>
  <p:notesSz cx="6858000" cy="9083675"/>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28D0"/>
  </p:clrMru>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4356" autoAdjust="0"/>
    <p:restoredTop sz="94660"/>
  </p:normalViewPr>
  <p:slideViewPr>
    <p:cSldViewPr>
      <p:cViewPr varScale="1">
        <p:scale>
          <a:sx n="68" d="100"/>
          <a:sy n="68" d="100"/>
        </p:scale>
        <p:origin x="-312" y="-96"/>
      </p:cViewPr>
      <p:guideLst>
        <p:guide orient="horz" pos="2160"/>
        <p:guide pos="2880"/>
      </p:guideLst>
    </p:cSldViewPr>
  </p:slideViewPr>
  <p:notesTextViewPr>
    <p:cViewPr>
      <p:scale>
        <a:sx n="100" d="100"/>
        <a:sy n="100" d="100"/>
      </p:scale>
      <p:origin x="0" y="0"/>
    </p:cViewPr>
  </p:notesTextViewPr>
  <p:sorterViewPr>
    <p:cViewPr>
      <p:scale>
        <a:sx n="47" d="100"/>
        <a:sy n="47" d="100"/>
      </p:scale>
      <p:origin x="0" y="9768"/>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notesMaster" Target="notesMasters/notesMaster1.xml"/><Relationship Id="rId16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image" Target="../media/image6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4025"/>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4025"/>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42A1ED4-C43B-4157-91DF-B4723DF73DA7}" type="datetimeFigureOut">
              <a:rPr lang="en-US"/>
              <a:pPr>
                <a:defRPr/>
              </a:pPr>
              <a:t>21-Sep-10</a:t>
            </a:fld>
            <a:endParaRPr lang="en-US"/>
          </a:p>
        </p:txBody>
      </p:sp>
      <p:sp>
        <p:nvSpPr>
          <p:cNvPr id="4" name="Footer Placeholder 3"/>
          <p:cNvSpPr>
            <a:spLocks noGrp="1"/>
          </p:cNvSpPr>
          <p:nvPr>
            <p:ph type="ftr" sz="quarter" idx="2"/>
          </p:nvPr>
        </p:nvSpPr>
        <p:spPr>
          <a:xfrm>
            <a:off x="0" y="8628063"/>
            <a:ext cx="2971800" cy="454025"/>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628063"/>
            <a:ext cx="2971800" cy="454025"/>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3DD70F7-791D-458D-B4C8-E12C3235BFDC}"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4025"/>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4025"/>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1ED584C9-7495-4841-BD88-E68DEFFF8159}" type="datetimeFigureOut">
              <a:rPr lang="en-US"/>
              <a:pPr>
                <a:defRPr/>
              </a:pPr>
              <a:t>21-Sep-10</a:t>
            </a:fld>
            <a:endParaRPr lang="en-US"/>
          </a:p>
        </p:txBody>
      </p:sp>
      <p:sp>
        <p:nvSpPr>
          <p:cNvPr id="4" name="Slide Image Placeholder 3"/>
          <p:cNvSpPr>
            <a:spLocks noGrp="1" noRot="1" noChangeAspect="1"/>
          </p:cNvSpPr>
          <p:nvPr>
            <p:ph type="sldImg" idx="2"/>
          </p:nvPr>
        </p:nvSpPr>
        <p:spPr>
          <a:xfrm>
            <a:off x="1157288" y="681038"/>
            <a:ext cx="4543425" cy="340677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14825"/>
            <a:ext cx="5486400" cy="4087813"/>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28063"/>
            <a:ext cx="2971800" cy="454025"/>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28063"/>
            <a:ext cx="2971800" cy="454025"/>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886DB87F-3FFC-4EC4-AE07-C03B66FACD0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www.fcrn.org.uk/frcnResearch/publications/PDFs/CuaS_web.pdf"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p:spPr>
      </p:sp>
      <p:sp>
        <p:nvSpPr>
          <p:cNvPr id="180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2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D092BB-32AF-4FAA-950F-C838B80BA933}" type="slidenum">
              <a:rPr lang="en-US" smtClean="0"/>
              <a:pPr fontAlgn="base">
                <a:spcBef>
                  <a:spcPct val="0"/>
                </a:spcBef>
                <a:spcAft>
                  <a:spcPct val="0"/>
                </a:spcAft>
                <a:defRPr/>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p:spPr>
      </p:sp>
      <p:sp>
        <p:nvSpPr>
          <p:cNvPr id="1894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5D0B7A9-918C-4D1E-A407-F44205BBEBA8}" type="slidenum">
              <a:rPr lang="en-US" smtClean="0"/>
              <a:pPr>
                <a:defRPr/>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bwMode="auto">
          <a:noFill/>
          <a:ln>
            <a:solidFill>
              <a:srgbClr val="000000"/>
            </a:solidFill>
            <a:miter lim="800000"/>
            <a:headEnd/>
            <a:tailEnd/>
          </a:ln>
        </p:spPr>
      </p:sp>
      <p:sp>
        <p:nvSpPr>
          <p:cNvPr id="2816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F25540FE-E63A-4A5D-B8E9-0EED9ABBB618}" type="slidenum">
              <a:rPr lang="en-US" smtClean="0"/>
              <a:pPr>
                <a:defRPr/>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B4A383F-FC65-464A-ACEA-2EF4AB57B44D}" type="slidenum">
              <a:rPr lang="en-US"/>
              <a:pPr>
                <a:defRPr/>
              </a:pPr>
              <a:t>101</a:t>
            </a:fld>
            <a:endParaRPr lang="en-US"/>
          </a:p>
        </p:txBody>
      </p:sp>
      <p:sp>
        <p:nvSpPr>
          <p:cNvPr id="282627"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282628" name="Rectangle 1027"/>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This graph shows the number of days required for malaria parasite development as a function of mean temperature. At mean temperatures less than 21°</a:t>
            </a:r>
            <a:r>
              <a:rPr lang="en-US" smtClean="0">
                <a:cs typeface="Times New Roman" pitchFamily="18" charset="0"/>
              </a:rPr>
              <a:t>C, mosquitoes have to survive at least 20 days after they acquire the malaria parasite to be infective. As mean temperature rises to about 21°C, the time required becomes shorter. At 30°C, it takes just a few days for mosquitoes to become infective.</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bwMode="auto">
          <a:noFill/>
          <a:ln>
            <a:solidFill>
              <a:srgbClr val="000000"/>
            </a:solidFill>
            <a:miter lim="800000"/>
            <a:headEnd/>
            <a:tailEnd/>
          </a:ln>
        </p:spPr>
      </p:sp>
      <p:sp>
        <p:nvSpPr>
          <p:cNvPr id="2836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4E434C74-9D90-4B3B-874F-CE174B177B18}" type="slidenum">
              <a:rPr lang="en-US" smtClean="0"/>
              <a:pPr>
                <a:defRPr/>
              </a:pPr>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46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82DD1AA-16E6-44C5-9652-F37D33E6E041}" type="slidenum">
              <a:rPr lang="en-US" smtClean="0"/>
              <a:pPr>
                <a:defRPr/>
              </a:pPr>
              <a:t>103</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bwMode="auto">
          <a:noFill/>
          <a:ln>
            <a:solidFill>
              <a:srgbClr val="000000"/>
            </a:solidFill>
            <a:miter lim="800000"/>
            <a:headEnd/>
            <a:tailEnd/>
          </a:ln>
        </p:spPr>
      </p:sp>
      <p:sp>
        <p:nvSpPr>
          <p:cNvPr id="2856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D7F08D5-725A-4933-B019-D142AC572827}" type="slidenum">
              <a:rPr lang="en-US" smtClean="0"/>
              <a:pPr>
                <a:defRPr/>
              </a:pPr>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p:txBody>
          <a:bodyPr/>
          <a:lstStyle/>
          <a:p>
            <a:pPr>
              <a:defRPr/>
            </a:pPr>
            <a:fld id="{DD5A13DE-C1AE-43B0-8314-B7621B6628B2}" type="slidenum">
              <a:rPr lang="en-US">
                <a:latin typeface="Arial" pitchFamily="34" charset="0"/>
              </a:rPr>
              <a:pPr>
                <a:defRPr/>
              </a:pPr>
              <a:t>105</a:t>
            </a:fld>
            <a:endParaRPr lang="en-US">
              <a:latin typeface="Arial" pitchFamily="34" charset="0"/>
            </a:endParaRPr>
          </a:p>
        </p:txBody>
      </p:sp>
      <p:sp>
        <p:nvSpPr>
          <p:cNvPr id="2867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smtClean="0"/>
              <a:t>While only occupying 5% of the earth’s surface, the Region’s population was estimated at 1,696,550,000 in 2005, 26% of the world’s population. Projections for 2025 estimate the number of population in SEA to grow up to 2.14 billion (UN Department of Economic and Social Affairs, 2009).</a:t>
            </a:r>
          </a:p>
          <a:p>
            <a:pPr eaLnBrk="1" hangingPunct="1"/>
            <a:endParaRPr lang="en-US" smtClean="0"/>
          </a:p>
          <a:p>
            <a:pPr eaLnBrk="1" hangingPunct="1"/>
            <a:r>
              <a:rPr lang="en-US" smtClean="0"/>
              <a:t>A significant proportion of the SEA population does not have access to health services and does not receive quality health care, leading to unnecessary morbidity and mortality, not only in remote areas and among vulnerable populations but also in hospitals. There is limited coverage by various health insurance schemes in many countries of the Region, resulting in high out-of-pocket costs. The Region has an acute shortage of trained health workers, including a community-based workforce, which can play an effective role in empowering the community.</a:t>
            </a:r>
          </a:p>
          <a:p>
            <a:pPr eaLnBrk="1" hangingPunct="1"/>
            <a:endParaRPr 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p:txBody>
          <a:bodyPr/>
          <a:lstStyle/>
          <a:p>
            <a:pPr>
              <a:defRPr/>
            </a:pPr>
            <a:fld id="{BD65C684-1AF3-45B5-84DD-029A7DAE30CA}" type="slidenum">
              <a:rPr lang="en-US">
                <a:latin typeface="Arial" pitchFamily="34" charset="0"/>
              </a:rPr>
              <a:pPr>
                <a:defRPr/>
              </a:pPr>
              <a:t>106</a:t>
            </a:fld>
            <a:endParaRPr lang="en-US">
              <a:latin typeface="Arial" pitchFamily="34" charset="0"/>
            </a:endParaRPr>
          </a:p>
        </p:txBody>
      </p:sp>
      <p:sp>
        <p:nvSpPr>
          <p:cNvPr id="287747" name="Rectangle 4"/>
          <p:cNvSpPr>
            <a:spLocks noGrp="1" noRot="1" noChangeAspect="1" noChangeArrowheads="1" noTextEdit="1"/>
          </p:cNvSpPr>
          <p:nvPr>
            <p:ph type="sldImg"/>
          </p:nvPr>
        </p:nvSpPr>
        <p:spPr bwMode="auto">
          <a:noFill/>
          <a:ln>
            <a:solidFill>
              <a:srgbClr val="000000"/>
            </a:solidFill>
            <a:miter lim="800000"/>
            <a:headEnd/>
            <a:tailEnd/>
          </a:ln>
        </p:spPr>
      </p:sp>
      <p:sp>
        <p:nvSpPr>
          <p:cNvPr id="287748" name="Rectangle 5"/>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smtClean="0"/>
              <a:t>Global warming will also affect sea temperatures. </a:t>
            </a:r>
            <a:r>
              <a:rPr lang="en-US" altLang="ko-KR" smtClean="0">
                <a:ea typeface="Gulim" pitchFamily="34" charset="-127"/>
              </a:rPr>
              <a:t>Increased frequency of El Niño events and future changes in ocean currents, sea level, sea-water temperature, salinity, wind speed and direction, strength of upwelling, the mixing layer thickness, and predator response to climate change have the potential to substantially alter fish breeding habitats and food supply for fish and ultimately the abundance of fish populations in Asian waters (IPCC, 2001).</a:t>
            </a:r>
          </a:p>
          <a:p>
            <a:pPr eaLnBrk="1" hangingPunct="1"/>
            <a:endParaRPr lang="en-US" altLang="ko-KR" smtClean="0">
              <a:ea typeface="Gulim" pitchFamily="34" charset="-127"/>
            </a:endParaRPr>
          </a:p>
          <a:p>
            <a:pPr eaLnBrk="1" hangingPunct="1"/>
            <a:r>
              <a:rPr lang="en-US" smtClean="0"/>
              <a:t>Rising sea levels increase the risk of coastal flooding, and may lead to displacements of population. The most vulnerable areas in the SEA region are the Ganges-Brahmaputra delta in Bangladesh, and all the small islands – in the Maldives, Indonesia – as well as the entire coastline of the Indian Ocean. </a:t>
            </a:r>
          </a:p>
          <a:p>
            <a:pPr eaLnBrk="1" hangingPunct="1"/>
            <a:endParaRPr lang="en-US" smtClean="0"/>
          </a:p>
          <a:p>
            <a:pPr eaLnBrk="1" hangingPunct="1"/>
            <a:r>
              <a:rPr lang="en-US" altLang="ko-KR" smtClean="0">
                <a:ea typeface="Gulim" pitchFamily="34" charset="-127"/>
              </a:rPr>
              <a:t>Mainly due to the expansion of the warmer sea water, sea levels will rise steadily in the Region, even if greenhouse gas concentrations are stabilized. Sea level rise increases the risk of river floods and high population densities. The risk of flooding in mega deltas is highest. </a:t>
            </a:r>
            <a:r>
              <a:rPr lang="en-029" altLang="ko-KR" smtClean="0">
                <a:ea typeface="Gulim" pitchFamily="34" charset="-127"/>
              </a:rPr>
              <a:t>Indeed, IPCC states that “</a:t>
            </a:r>
            <a:r>
              <a:rPr lang="en-US" altLang="ko-KR" smtClean="0">
                <a:ea typeface="Gulim" pitchFamily="34" charset="-127"/>
              </a:rPr>
              <a:t>Coastal areas, especially the heavily-populated megadeltas regions in South, East and South East Asia, will be at greatest risk due to increased flooding from the sea and, in some megadeltas, flooding from the rivers” (</a:t>
            </a:r>
            <a:r>
              <a:rPr lang="en-US" altLang="ja-JP" smtClean="0"/>
              <a:t>IPCC, 2007b).</a:t>
            </a:r>
          </a:p>
          <a:p>
            <a:pPr eaLnBrk="1" hangingPunct="1"/>
            <a:endParaRPr lang="en-US" altLang="ko-KR" smtClean="0">
              <a:ea typeface="Gulim" pitchFamily="34" charset="-127"/>
            </a:endParaRPr>
          </a:p>
          <a:p>
            <a:pPr eaLnBrk="1" hangingPunct="1"/>
            <a:r>
              <a:rPr lang="en-US" altLang="ko-KR" smtClean="0">
                <a:ea typeface="Gulim" pitchFamily="34" charset="-127"/>
              </a:rPr>
              <a:t>In addition, warmer sea surface temperatures could also increase the frequency and/or intensity of cyclones in the Indian Ocean region.</a:t>
            </a:r>
          </a:p>
          <a:p>
            <a:pPr eaLnBrk="1" hangingPunct="1"/>
            <a:endParaRPr lang="en-US" altLang="ko-KR" smtClean="0">
              <a:ea typeface="Gulim" pitchFamily="34" charset="-127"/>
            </a:endParaRPr>
          </a:p>
          <a:p>
            <a:pPr eaLnBrk="1" hangingPunct="1"/>
            <a:r>
              <a:rPr lang="en-US" altLang="ko-KR" smtClean="0">
                <a:ea typeface="Gulim" pitchFamily="34" charset="-127"/>
              </a:rPr>
              <a:t>According to the IPCC, coastal ecosystems could be destroyed (wetlands, mangroves, coral reefs) with an increased coral bleaching, leading to widespread coral mortality due to temperature increases of 1-3</a:t>
            </a:r>
            <a:r>
              <a:rPr lang="en-US" smtClean="0">
                <a:cs typeface="Arial" pitchFamily="34" charset="0"/>
              </a:rPr>
              <a:t>°C</a:t>
            </a:r>
            <a:r>
              <a:rPr lang="en-US" altLang="ko-KR" smtClean="0">
                <a:ea typeface="Gulim" pitchFamily="34" charset="-127"/>
              </a:rPr>
              <a:t>. Indeed, small islands are under threat of sea level rise and would be affected by storm surges and cyclones before they face actual submersion.</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bwMode="auto">
          <a:noFill/>
          <a:ln>
            <a:solidFill>
              <a:srgbClr val="000000"/>
            </a:solidFill>
            <a:miter lim="800000"/>
            <a:headEnd/>
            <a:tailEnd/>
          </a:ln>
        </p:spPr>
      </p:sp>
      <p:sp>
        <p:nvSpPr>
          <p:cNvPr id="2887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1C96EA7-8EE8-407D-A1ED-780A6BE7EF1F}" type="slidenum">
              <a:rPr lang="en-US" smtClean="0"/>
              <a:pPr>
                <a:defRPr/>
              </a:pPr>
              <a:t>107</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bwMode="auto">
          <a:noFill/>
          <a:ln>
            <a:solidFill>
              <a:srgbClr val="000000"/>
            </a:solidFill>
            <a:miter lim="800000"/>
            <a:headEnd/>
            <a:tailEnd/>
          </a:ln>
        </p:spPr>
      </p:sp>
      <p:sp>
        <p:nvSpPr>
          <p:cNvPr id="2897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D5CD972-3F67-46EA-8CDB-2E394FF89215}" type="slidenum">
              <a:rPr lang="en-US" smtClean="0"/>
              <a:pPr>
                <a:defRPr/>
              </a:pPr>
              <a:t>108</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bwMode="auto">
          <a:noFill/>
          <a:ln>
            <a:solidFill>
              <a:srgbClr val="000000"/>
            </a:solidFill>
            <a:miter lim="800000"/>
            <a:headEnd/>
            <a:tailEnd/>
          </a:ln>
        </p:spPr>
      </p:sp>
      <p:sp>
        <p:nvSpPr>
          <p:cNvPr id="2908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6895E1B6-F4E2-43B1-8750-A87C99F389FE}" type="slidenum">
              <a:rPr lang="en-US" smtClean="0"/>
              <a:pPr>
                <a:defRPr/>
              </a:pPr>
              <a:t>109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p:spPr>
      </p:sp>
      <p:sp>
        <p:nvSpPr>
          <p:cNvPr id="1904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4C5992F3-C694-4619-A54B-B3F21D5958F6}" type="slidenum">
              <a:rPr lang="en-US" smtClean="0"/>
              <a:pPr>
                <a:defRPr/>
              </a:pPr>
              <a:t>11</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bwMode="auto">
          <a:noFill/>
          <a:ln>
            <a:solidFill>
              <a:srgbClr val="000000"/>
            </a:solidFill>
            <a:miter lim="800000"/>
            <a:headEnd/>
            <a:tailEnd/>
          </a:ln>
        </p:spPr>
      </p:sp>
      <p:sp>
        <p:nvSpPr>
          <p:cNvPr id="291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FCE6894B-F4EA-408A-B482-F217873A5AC1}" type="slidenum">
              <a:rPr lang="en-US" smtClean="0"/>
              <a:pPr>
                <a:defRPr/>
              </a:pPr>
              <a:t>110</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bwMode="auto">
          <a:noFill/>
          <a:ln>
            <a:solidFill>
              <a:srgbClr val="000000"/>
            </a:solidFill>
            <a:miter lim="800000"/>
            <a:headEnd/>
            <a:tailEnd/>
          </a:ln>
        </p:spPr>
      </p:sp>
      <p:sp>
        <p:nvSpPr>
          <p:cNvPr id="2928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6AE249B6-24DD-4037-8E02-BEB649B8C210}" type="slidenum">
              <a:rPr lang="en-US" smtClean="0"/>
              <a:pPr>
                <a:defRPr/>
              </a:pPr>
              <a:t>111</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bwMode="auto">
          <a:noFill/>
          <a:ln>
            <a:solidFill>
              <a:srgbClr val="000000"/>
            </a:solidFill>
            <a:miter lim="800000"/>
            <a:headEnd/>
            <a:tailEnd/>
          </a:ln>
        </p:spPr>
      </p:sp>
      <p:sp>
        <p:nvSpPr>
          <p:cNvPr id="2938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B1943C1-13E3-4DB1-8F4D-3D98556C543C}" type="slidenum">
              <a:rPr lang="en-US" smtClean="0"/>
              <a:pPr>
                <a:defRPr/>
              </a:pPr>
              <a:t>112</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bwMode="auto">
          <a:noFill/>
          <a:ln>
            <a:solidFill>
              <a:srgbClr val="000000"/>
            </a:solidFill>
            <a:miter lim="800000"/>
            <a:headEnd/>
            <a:tailEnd/>
          </a:ln>
        </p:spPr>
      </p:sp>
      <p:sp>
        <p:nvSpPr>
          <p:cNvPr id="2949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569CFE0D-3DAD-48B7-818D-046AF4110C18}" type="slidenum">
              <a:rPr lang="en-US" smtClean="0"/>
              <a:pPr>
                <a:defRPr/>
              </a:pPr>
              <a:t>113</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bwMode="auto">
          <a:noFill/>
          <a:ln>
            <a:solidFill>
              <a:srgbClr val="000000"/>
            </a:solidFill>
            <a:miter lim="800000"/>
            <a:headEnd/>
            <a:tailEnd/>
          </a:ln>
        </p:spPr>
      </p:sp>
      <p:sp>
        <p:nvSpPr>
          <p:cNvPr id="295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508D123-82F3-4C17-8269-041CB532F316}" type="slidenum">
              <a:rPr lang="en-US" smtClean="0"/>
              <a:pPr>
                <a:defRPr/>
              </a:pPr>
              <a:t>114</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bwMode="auto">
          <a:noFill/>
          <a:ln>
            <a:solidFill>
              <a:srgbClr val="000000"/>
            </a:solidFill>
            <a:miter lim="800000"/>
            <a:headEnd/>
            <a:tailEnd/>
          </a:ln>
        </p:spPr>
      </p:sp>
      <p:sp>
        <p:nvSpPr>
          <p:cNvPr id="2969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9FF6E4A-4A13-47A5-9939-A1BBA392D257}" type="slidenum">
              <a:rPr lang="en-US" smtClean="0"/>
              <a:pPr>
                <a:defRPr/>
              </a:pPr>
              <a:t>115</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bwMode="auto">
          <a:noFill/>
          <a:ln>
            <a:solidFill>
              <a:srgbClr val="000000"/>
            </a:solidFill>
            <a:miter lim="800000"/>
            <a:headEnd/>
            <a:tailEnd/>
          </a:ln>
        </p:spPr>
      </p:sp>
      <p:sp>
        <p:nvSpPr>
          <p:cNvPr id="2979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FB2D38C3-E3EC-49F4-AC40-8B77FE05430C}" type="slidenum">
              <a:rPr lang="en-US" smtClean="0"/>
              <a:pPr>
                <a:defRPr/>
              </a:pPr>
              <a:t>116</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Image Placeholder 1"/>
          <p:cNvSpPr>
            <a:spLocks noGrp="1" noRot="1" noChangeAspect="1" noTextEdit="1"/>
          </p:cNvSpPr>
          <p:nvPr>
            <p:ph type="sldImg"/>
          </p:nvPr>
        </p:nvSpPr>
        <p:spPr bwMode="auto">
          <a:noFill/>
          <a:ln>
            <a:solidFill>
              <a:srgbClr val="000000"/>
            </a:solidFill>
            <a:miter lim="800000"/>
            <a:headEnd/>
            <a:tailEnd/>
          </a:ln>
        </p:spPr>
      </p:sp>
      <p:sp>
        <p:nvSpPr>
          <p:cNvPr id="2990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87E17F3-618B-4506-97D3-2F49E7B5387F}" type="slidenum">
              <a:rPr lang="en-US" smtClean="0"/>
              <a:pPr>
                <a:defRPr/>
              </a:pPr>
              <a:t>117</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bwMode="auto">
          <a:noFill/>
          <a:ln>
            <a:solidFill>
              <a:srgbClr val="000000"/>
            </a:solidFill>
            <a:miter lim="800000"/>
            <a:headEnd/>
            <a:tailEnd/>
          </a:ln>
        </p:spPr>
      </p:sp>
      <p:sp>
        <p:nvSpPr>
          <p:cNvPr id="3000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C9CDB5C-6820-476D-B354-379581AE71C7}" type="slidenum">
              <a:rPr lang="en-US" smtClean="0"/>
              <a:pPr>
                <a:defRPr/>
              </a:pPr>
              <a:t>118</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bwMode="auto">
          <a:noFill/>
          <a:ln>
            <a:solidFill>
              <a:srgbClr val="000000"/>
            </a:solidFill>
            <a:miter lim="800000"/>
            <a:headEnd/>
            <a:tailEnd/>
          </a:ln>
        </p:spPr>
      </p:sp>
      <p:sp>
        <p:nvSpPr>
          <p:cNvPr id="3010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A6203A3-BB36-4F2F-BE96-A34EC87DA6D2}" type="slidenum">
              <a:rPr lang="en-US" smtClean="0"/>
              <a:pPr>
                <a:defRPr/>
              </a:pPr>
              <a:t>119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E0084B1-0DE1-4E8A-BD50-A124E884CEDE}" type="slidenum">
              <a:rPr lang="en-US"/>
              <a:pPr>
                <a:defRPr/>
              </a:pPr>
              <a:t>12</a:t>
            </a:fld>
            <a:endParaRPr lang="en-US"/>
          </a:p>
        </p:txBody>
      </p:sp>
      <p:sp>
        <p:nvSpPr>
          <p:cNvPr id="1914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149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The 2007 report of the Intergovernmental Panel on Climate Change </a:t>
            </a:r>
            <a:r>
              <a:rPr lang="en-US" smtClean="0">
                <a:solidFill>
                  <a:srgbClr val="000000"/>
                </a:solidFill>
                <a:cs typeface="Arial" pitchFamily="34" charset="0"/>
              </a:rPr>
              <a:t> states that global warming is unequivocal, that it is due to anthropogenic increases in greenhouse gases that are forcing global climate changes including warming, rising sea level, and declining snow cover. </a:t>
            </a:r>
            <a:r>
              <a:rPr lang="en-US" smtClean="0"/>
              <a:t>Because CO2 and other greenhouse gases have long half-lives in the environment, we are already committed to significant warming  in the coming decades </a:t>
            </a:r>
            <a:r>
              <a:rPr lang="en-US" smtClean="0">
                <a:solidFill>
                  <a:srgbClr val="000000"/>
                </a:solidFill>
                <a:cs typeface="Arial" pitchFamily="34" charset="0"/>
              </a:rPr>
              <a:t>even if we were to stop emissions now. </a:t>
            </a:r>
          </a:p>
          <a:p>
            <a:endParaRPr lang="en-US"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0BEF1D6-B344-4D44-9AB2-7CCBB109E0C0}" type="slidenum">
              <a:rPr lang="en-US"/>
              <a:pPr fontAlgn="base">
                <a:spcBef>
                  <a:spcPct val="0"/>
                </a:spcBef>
                <a:spcAft>
                  <a:spcPct val="0"/>
                </a:spcAft>
                <a:defRPr/>
              </a:pPr>
              <a:t>120</a:t>
            </a:fld>
            <a:endParaRPr lang="en-US"/>
          </a:p>
        </p:txBody>
      </p:sp>
      <p:sp>
        <p:nvSpPr>
          <p:cNvPr id="3020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20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p:cNvSpPr>
            <a:spLocks noGrp="1" noRot="1" noChangeAspect="1" noTextEdit="1"/>
          </p:cNvSpPr>
          <p:nvPr>
            <p:ph type="sldImg"/>
          </p:nvPr>
        </p:nvSpPr>
        <p:spPr bwMode="auto">
          <a:noFill/>
          <a:ln>
            <a:solidFill>
              <a:srgbClr val="000000"/>
            </a:solidFill>
            <a:miter lim="800000"/>
            <a:headEnd/>
            <a:tailEnd/>
          </a:ln>
        </p:spPr>
      </p:sp>
      <p:sp>
        <p:nvSpPr>
          <p:cNvPr id="3031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2016B99-5BCD-41B4-9023-6E711730B9F5}" type="slidenum">
              <a:rPr lang="en-US" smtClean="0"/>
              <a:pPr>
                <a:defRPr/>
              </a:pPr>
              <a:t>121</a:t>
            </a:fld>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bwMode="auto">
          <a:noFill/>
          <a:ln>
            <a:solidFill>
              <a:srgbClr val="000000"/>
            </a:solidFill>
            <a:miter lim="800000"/>
            <a:headEnd/>
            <a:tailEnd/>
          </a:ln>
        </p:spPr>
      </p:sp>
      <p:sp>
        <p:nvSpPr>
          <p:cNvPr id="3041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CA761E07-AE8A-4E34-8382-12AB71CD89E3}" type="slidenum">
              <a:rPr lang="en-US" smtClean="0"/>
              <a:pPr>
                <a:defRPr/>
              </a:pPr>
              <a:t>122</a:t>
            </a:fld>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Image Placeholder 1"/>
          <p:cNvSpPr>
            <a:spLocks noGrp="1" noRot="1" noChangeAspect="1" noTextEdit="1"/>
          </p:cNvSpPr>
          <p:nvPr>
            <p:ph type="sldImg"/>
          </p:nvPr>
        </p:nvSpPr>
        <p:spPr bwMode="auto">
          <a:noFill/>
          <a:ln>
            <a:solidFill>
              <a:srgbClr val="000000"/>
            </a:solidFill>
            <a:miter lim="800000"/>
            <a:headEnd/>
            <a:tailEnd/>
          </a:ln>
        </p:spPr>
      </p:sp>
      <p:sp>
        <p:nvSpPr>
          <p:cNvPr id="305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CD36435D-FA2B-48DF-894E-5E002289D0C1}" type="slidenum">
              <a:rPr lang="en-US" smtClean="0"/>
              <a:pPr>
                <a:defRPr/>
              </a:pPr>
              <a:t>123</a:t>
            </a:fld>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bwMode="auto">
          <a:noFill/>
          <a:ln>
            <a:solidFill>
              <a:srgbClr val="000000"/>
            </a:solidFill>
            <a:miter lim="800000"/>
            <a:headEnd/>
            <a:tailEnd/>
          </a:ln>
        </p:spPr>
      </p:sp>
      <p:sp>
        <p:nvSpPr>
          <p:cNvPr id="3061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B7ECB4A-BC7D-4362-AFCB-E80DD9327EC3}" type="slidenum">
              <a:rPr lang="en-US" smtClean="0"/>
              <a:pPr>
                <a:defRPr/>
              </a:pPr>
              <a:t>124</a:t>
            </a:fld>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C5CDF637-2B24-420A-816E-D5DA7B895314}" type="slidenum">
              <a:rPr lang="en-US" smtClean="0"/>
              <a:pPr>
                <a:defRPr/>
              </a:pPr>
              <a:t>125</a:t>
            </a:fld>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bwMode="auto">
          <a:noFill/>
          <a:ln>
            <a:solidFill>
              <a:srgbClr val="000000"/>
            </a:solidFill>
            <a:miter lim="800000"/>
            <a:headEnd/>
            <a:tailEnd/>
          </a:ln>
        </p:spPr>
      </p:sp>
      <p:sp>
        <p:nvSpPr>
          <p:cNvPr id="3082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94DD163-E531-492B-956B-EE798B8A2678}" type="slidenum">
              <a:rPr lang="en-US" smtClean="0"/>
              <a:pPr>
                <a:defRPr/>
              </a:pPr>
              <a:t>126</a:t>
            </a:fld>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p:cNvSpPr>
            <a:spLocks noGrp="1" noRot="1" noChangeAspect="1" noTextEdit="1"/>
          </p:cNvSpPr>
          <p:nvPr>
            <p:ph type="sldImg"/>
          </p:nvPr>
        </p:nvSpPr>
        <p:spPr bwMode="auto">
          <a:noFill/>
          <a:ln>
            <a:solidFill>
              <a:srgbClr val="000000"/>
            </a:solidFill>
            <a:miter lim="800000"/>
            <a:headEnd/>
            <a:tailEnd/>
          </a:ln>
        </p:spPr>
      </p:sp>
      <p:sp>
        <p:nvSpPr>
          <p:cNvPr id="3092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ADC0BB8-968E-4B18-BB6F-41F49DC949A8}" type="slidenum">
              <a:rPr lang="en-US" smtClean="0"/>
              <a:pPr>
                <a:defRPr/>
              </a:pPr>
              <a:t>127</a:t>
            </a:fld>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t>World Health Organization</a:t>
            </a:r>
          </a:p>
        </p:txBody>
      </p:sp>
      <p:sp>
        <p:nvSpPr>
          <p:cNvPr id="5" name="Rectangle 3"/>
          <p:cNvSpPr>
            <a:spLocks noGrp="1" noChangeArrowheads="1"/>
          </p:cNvSpPr>
          <p:nvPr>
            <p:ph type="dt" sz="quarter" idx="1"/>
          </p:nvPr>
        </p:nvSpPr>
        <p:spPr/>
        <p:txBody>
          <a:bodyPr/>
          <a:lstStyle/>
          <a:p>
            <a:pPr>
              <a:defRPr/>
            </a:pPr>
            <a:fld id="{DEA3DED4-839C-4EBA-BAA6-FEF22A7D532D}" type="datetime3">
              <a:rPr lang="en-US"/>
              <a:pPr>
                <a:defRPr/>
              </a:pPr>
              <a:t>21 September 2010</a:t>
            </a:fld>
            <a:endParaRPr lang="en-US"/>
          </a:p>
        </p:txBody>
      </p:sp>
      <p:sp>
        <p:nvSpPr>
          <p:cNvPr id="7" name="Rectangle 7"/>
          <p:cNvSpPr>
            <a:spLocks noGrp="1" noChangeArrowheads="1"/>
          </p:cNvSpPr>
          <p:nvPr>
            <p:ph type="sldNum" sz="quarter" idx="5"/>
          </p:nvPr>
        </p:nvSpPr>
        <p:spPr/>
        <p:txBody>
          <a:bodyPr/>
          <a:lstStyle/>
          <a:p>
            <a:pPr>
              <a:defRPr/>
            </a:pPr>
            <a:fld id="{5B632814-DA33-4CBE-BCA7-11DAEA91D6A0}" type="slidenum">
              <a:rPr lang="en-US"/>
              <a:pPr>
                <a:defRPr/>
              </a:pPr>
              <a:t>128</a:t>
            </a:fld>
            <a:endParaRPr lang="en-US"/>
          </a:p>
        </p:txBody>
      </p:sp>
      <p:sp>
        <p:nvSpPr>
          <p:cNvPr id="31027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027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A2B58F3-E76E-4BD0-B71F-BFF453973034}" type="slidenum">
              <a:rPr lang="en-US"/>
              <a:pPr>
                <a:defRPr/>
              </a:pPr>
              <a:t>129</a:t>
            </a:fld>
            <a:endParaRPr lang="en-US"/>
          </a:p>
        </p:txBody>
      </p:sp>
      <p:sp>
        <p:nvSpPr>
          <p:cNvPr id="3112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1300"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This shows the total burden of disease attributable to climate change in 2000 and 2020 for floods, malaria, diarrhea, and malnutrition. The left hand side of the graph shows the results in thousands of deaths, and the right shows the results in millions of disability-adjusted life years lost. Most of the disease burden is due to diarrheal diseases and malnutrition.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p:spPr>
      </p:sp>
      <p:sp>
        <p:nvSpPr>
          <p:cNvPr id="1925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E913552A-BC63-4359-9C04-1806F98E4EC1}" type="slidenum">
              <a:rPr lang="en-US" smtClean="0"/>
              <a:pPr>
                <a:defRPr/>
              </a:pPr>
              <a:t>13</a:t>
            </a:fld>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lide Image Placeholder 1"/>
          <p:cNvSpPr>
            <a:spLocks noGrp="1" noRot="1" noChangeAspect="1" noTextEdit="1"/>
          </p:cNvSpPr>
          <p:nvPr>
            <p:ph type="sldImg"/>
          </p:nvPr>
        </p:nvSpPr>
        <p:spPr bwMode="auto">
          <a:noFill/>
          <a:ln>
            <a:solidFill>
              <a:srgbClr val="000000"/>
            </a:solidFill>
            <a:miter lim="800000"/>
            <a:headEnd/>
            <a:tailEnd/>
          </a:ln>
        </p:spPr>
      </p:sp>
      <p:sp>
        <p:nvSpPr>
          <p:cNvPr id="3123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F21E64C7-C7A4-4B60-B22E-ABFFDDE144F1}" type="slidenum">
              <a:rPr lang="en-US" smtClean="0"/>
              <a:pPr>
                <a:defRPr/>
              </a:pPr>
              <a:t>130</a:t>
            </a:fld>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ADA1C1C-09D0-4F81-8777-B71A5B9D26F1}" type="slidenum">
              <a:rPr lang="en-US"/>
              <a:pPr>
                <a:defRPr/>
              </a:pPr>
              <a:t>131</a:t>
            </a:fld>
            <a:endParaRPr lang="en-US"/>
          </a:p>
        </p:txBody>
      </p:sp>
      <p:sp>
        <p:nvSpPr>
          <p:cNvPr id="313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3348"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There are two basic categories of response to climate change: adaptation is analogous to preparedness – how can we lessen the impact of climate change  - for example by building sea walls to protect against sea level rise, or ensuring we have cooling centers for heat waves.  Mitigation means primary and secondary prevention – what can we do now to slow or reverse climate change, by reducing the level of greenhouse gases in the atmosphere so that we can avert the worst climate change scenarios? Clearly, both adaptation and mitigation are vitally important. Adaptation because climate change is already upon us, and more is in the pipeline, so we must enhance our preparedness and response capability. Mitigation because unless we act now, the magnitude of climate change will surely overwhelm our adaptive capacity, with dire consequences for human health on a global scale.</a:t>
            </a:r>
          </a:p>
          <a:p>
            <a:endParaRPr lang="en-US" smtClean="0"/>
          </a:p>
          <a:p>
            <a:endParaRPr lang="en-US" smtClean="0"/>
          </a:p>
          <a:p>
            <a:endParaRPr lang="en-US"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254ADFC-7020-436B-83ED-E95EB4E4E706}" type="slidenum">
              <a:rPr lang="en-US"/>
              <a:pPr>
                <a:defRPr/>
              </a:pPr>
              <a:t>132</a:t>
            </a:fld>
            <a:endParaRPr lang="en-US"/>
          </a:p>
        </p:txBody>
      </p:sp>
      <p:sp>
        <p:nvSpPr>
          <p:cNvPr id="3143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437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There are two basic categories of response to climate change: adaptation is analogous to preparedness – how can we lessen the impact of climate change  - for example by building sea walls to protect against sea level rise, or ensuring we have cooling centers for heat waves.  Mitigation means primary and secondary prevention – what can we do now to slow or reverse climate change, by reducing the level of greenhouse gases in the atmosphere so that we can avert the worst climate change scenarios? Clearly, both adaptation and mitigation are vitally important. Adaptation because climate change is already upon us, and more is in the pipeline, so we must enhance our preparedness and response capability. Mitigation because unless we act now, the magnitude of climate change will surely overwhelm our adaptive capacity, with dire consequences for human health on a global scale.</a:t>
            </a:r>
          </a:p>
          <a:p>
            <a:endParaRPr lang="en-US" smtClean="0"/>
          </a:p>
          <a:p>
            <a:endParaRPr lang="en-US" smtClean="0"/>
          </a:p>
          <a:p>
            <a:endParaRPr lang="en-US" smtClean="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bwMode="auto">
          <a:noFill/>
          <a:ln>
            <a:solidFill>
              <a:srgbClr val="000000"/>
            </a:solidFill>
            <a:miter lim="800000"/>
            <a:headEnd/>
            <a:tailEnd/>
          </a:ln>
        </p:spPr>
      </p:sp>
      <p:sp>
        <p:nvSpPr>
          <p:cNvPr id="3153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73EB901-6931-4C9D-9FF2-1970D7FDC8DB}" type="slidenum">
              <a:rPr lang="en-US" smtClean="0"/>
              <a:pPr>
                <a:defRPr/>
              </a:pPr>
              <a:t>133</a:t>
            </a:fld>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bwMode="auto">
          <a:noFill/>
          <a:ln>
            <a:solidFill>
              <a:srgbClr val="000000"/>
            </a:solidFill>
            <a:miter lim="800000"/>
            <a:headEnd/>
            <a:tailEnd/>
          </a:ln>
        </p:spPr>
      </p:sp>
      <p:sp>
        <p:nvSpPr>
          <p:cNvPr id="3164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E50DE47-9346-4982-AE0D-452EF4911F08}" type="slidenum">
              <a:rPr lang="en-US" smtClean="0"/>
              <a:pPr>
                <a:defRPr/>
              </a:pPr>
              <a:t>134</a:t>
            </a:fld>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35DB940-D9F4-4C00-84BC-0BABE637AFBE}" type="slidenum">
              <a:rPr lang="en-US"/>
              <a:pPr>
                <a:defRPr/>
              </a:pPr>
              <a:t>135</a:t>
            </a:fld>
            <a:endParaRPr lang="en-US"/>
          </a:p>
        </p:txBody>
      </p:sp>
      <p:sp>
        <p:nvSpPr>
          <p:cNvPr id="3174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7444"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The challenges of addressing climate change are tremendous. The threat is frightening. The science is complex and technical; there’s been prolonged active dissemination of misinformation which has slowed our movement to act. Addressing the problem will require significant behavioral and controversial policy changes. But aren’t those typical challenges in public health? Howie Frumkin from CDC describes how the ten essential functions of public health can be applied to climate change. But the reality is that public health in the U.S. hasn’t fully engaged on this issue. Two recent surveys of local health officers indicate that, while we understand that climate change is important, we feel ill prepared to address it.  To date, our focus has been on adaptation – heat response plans, or expansion of vector surveillance. These adaptation strategies are critically important. But they are not sufficient. We must step up our involvement now, and embrace our very important role as partners with those who are trying to engage the public, industry, and policy-makers in supporting urgent and substantive action to mitigate climate change</a:t>
            </a:r>
          </a:p>
          <a:p>
            <a:endParaRPr lang="en-US" smtClean="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00EE94E-AFBB-44DB-B540-26BCB2BB233B}" type="slidenum">
              <a:rPr lang="en-US"/>
              <a:pPr>
                <a:defRPr/>
              </a:pPr>
              <a:t>136</a:t>
            </a:fld>
            <a:endParaRPr lang="en-US"/>
          </a:p>
        </p:txBody>
      </p:sp>
      <p:sp>
        <p:nvSpPr>
          <p:cNvPr id="3184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8468" name="Rectangle 3"/>
          <p:cNvSpPr>
            <a:spLocks noGrp="1" noChangeArrowheads="1"/>
          </p:cNvSpPr>
          <p:nvPr>
            <p:ph type="body" idx="1"/>
          </p:nvPr>
        </p:nvSpPr>
        <p:spPr bwMode="auto">
          <a:xfrm>
            <a:off x="914400" y="4314825"/>
            <a:ext cx="5029200" cy="4087813"/>
          </a:xfrm>
          <a:noFill/>
        </p:spPr>
        <p:txBody>
          <a:bodyPr wrap="square" numCol="1" anchor="t" anchorCtr="0" compatLnSpc="1">
            <a:prstTxWarp prst="textNoShape">
              <a:avLst/>
            </a:prstTxWarp>
          </a:bodyPr>
          <a:lstStyle/>
          <a:p>
            <a:r>
              <a:rPr lang="en-US" smtClean="0"/>
              <a:t>There are hundreds of different ways to mitigate climate change, many of which are already commercially available and feasible. A lot of these available mitigation strategies  - the green ones on this list, for example, have health co-benefits. .</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0CACB16-35FB-4225-95D9-C474926399C6}" type="slidenum">
              <a:rPr lang="en-US"/>
              <a:pPr>
                <a:defRPr/>
              </a:pPr>
              <a:t>137</a:t>
            </a:fld>
            <a:endParaRPr lang="en-US"/>
          </a:p>
        </p:txBody>
      </p:sp>
      <p:sp>
        <p:nvSpPr>
          <p:cNvPr id="3194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9492" name="Rectangle 3"/>
          <p:cNvSpPr>
            <a:spLocks noGrp="1" noChangeArrowheads="1"/>
          </p:cNvSpPr>
          <p:nvPr>
            <p:ph type="body" idx="1"/>
          </p:nvPr>
        </p:nvSpPr>
        <p:spPr bwMode="auto">
          <a:xfrm>
            <a:off x="914400" y="4314825"/>
            <a:ext cx="5029200" cy="4087813"/>
          </a:xfrm>
          <a:noFill/>
        </p:spPr>
        <p:txBody>
          <a:bodyPr wrap="square" numCol="1" anchor="t" anchorCtr="0" compatLnSpc="1">
            <a:prstTxWarp prst="textNoShape">
              <a:avLst/>
            </a:prstTxWarp>
          </a:bodyPr>
          <a:lstStyle/>
          <a:p>
            <a:r>
              <a:rPr lang="en-US" smtClean="0"/>
              <a:t>So in summary, we can see that increased fuel efficiency and decreased auto use – through a variety of land use, transportation policies, fuel efficiency measures - results not only in decreased greenhouse gas emissions, air pollution, noise, infrastructure costs, and community severance but also increases physical activity , reduces obesity, respiratory disease, traffic injuries, heart disease, depression, osteoporosis, diabetes, cancer, and stress, and increases social capital. </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bwMode="auto">
          <a:noFill/>
          <a:ln>
            <a:solidFill>
              <a:srgbClr val="000000"/>
            </a:solidFill>
            <a:miter lim="800000"/>
            <a:headEnd/>
            <a:tailEnd/>
          </a:ln>
        </p:spPr>
      </p:sp>
      <p:sp>
        <p:nvSpPr>
          <p:cNvPr id="3205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DE6FE89-B510-4F1E-834B-6B39FED853B4}" type="slidenum">
              <a:rPr lang="en-GB" smtClean="0"/>
              <a:pPr>
                <a:defRPr/>
              </a:pPr>
              <a:t>138</a:t>
            </a:fld>
            <a:endParaRPr lang="en-GB"/>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Image Placeholder 1"/>
          <p:cNvSpPr>
            <a:spLocks noGrp="1" noRot="1" noChangeAspect="1" noTextEdit="1"/>
          </p:cNvSpPr>
          <p:nvPr>
            <p:ph type="sldImg"/>
          </p:nvPr>
        </p:nvSpPr>
        <p:spPr bwMode="auto">
          <a:noFill/>
          <a:ln>
            <a:solidFill>
              <a:srgbClr val="000000"/>
            </a:solidFill>
            <a:miter lim="800000"/>
            <a:headEnd/>
            <a:tailEnd/>
          </a:ln>
        </p:spPr>
      </p:sp>
      <p:sp>
        <p:nvSpPr>
          <p:cNvPr id="321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A966359-C7D2-4331-8FE3-91AA902FCD6F}" type="slidenum">
              <a:rPr lang="en-GB" smtClean="0"/>
              <a:pPr>
                <a:defRPr/>
              </a:pPr>
              <a:t>139</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p:spPr>
      </p:sp>
      <p:sp>
        <p:nvSpPr>
          <p:cNvPr id="193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EB5A275E-66E6-4175-9FB1-D0AC7F4D57F9}" type="slidenum">
              <a:rPr lang="en-US" smtClean="0"/>
              <a:pPr>
                <a:defRPr/>
              </a:pPr>
              <a:t>14</a:t>
            </a:fld>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Image Placeholder 1"/>
          <p:cNvSpPr>
            <a:spLocks noGrp="1" noRot="1" noChangeAspect="1" noTextEdit="1"/>
          </p:cNvSpPr>
          <p:nvPr>
            <p:ph type="sldImg"/>
          </p:nvPr>
        </p:nvSpPr>
        <p:spPr bwMode="auto">
          <a:noFill/>
          <a:ln>
            <a:solidFill>
              <a:srgbClr val="000000"/>
            </a:solidFill>
            <a:miter lim="800000"/>
            <a:headEnd/>
            <a:tailEnd/>
          </a:ln>
        </p:spPr>
      </p:sp>
      <p:sp>
        <p:nvSpPr>
          <p:cNvPr id="3225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CCA8C5C-0773-4C8D-B760-1FC2CE8E42EB}" type="slidenum">
              <a:rPr lang="en-US" smtClean="0"/>
              <a:pPr>
                <a:defRPr/>
              </a:pPr>
              <a:t>140</a:t>
            </a:fld>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839535C-A576-465E-9DD2-1C293B118F88}" type="slidenum">
              <a:rPr lang="en-US"/>
              <a:pPr>
                <a:defRPr/>
              </a:pPr>
              <a:t>141</a:t>
            </a:fld>
            <a:endParaRPr lang="en-US"/>
          </a:p>
        </p:txBody>
      </p:sp>
      <p:sp>
        <p:nvSpPr>
          <p:cNvPr id="3235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358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bwMode="auto">
          <a:noFill/>
          <a:ln>
            <a:solidFill>
              <a:srgbClr val="000000"/>
            </a:solidFill>
            <a:miter lim="800000"/>
            <a:headEnd/>
            <a:tailEnd/>
          </a:ln>
        </p:spPr>
      </p:sp>
      <p:sp>
        <p:nvSpPr>
          <p:cNvPr id="3246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C4C11B57-4530-4CBD-8C76-6B2B56667FFA}" type="slidenum">
              <a:rPr lang="en-US" smtClean="0"/>
              <a:pPr>
                <a:defRPr/>
              </a:pPr>
              <a:t>142</a:t>
            </a:fld>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Image Placeholder 1"/>
          <p:cNvSpPr>
            <a:spLocks noGrp="1" noRot="1" noChangeAspect="1" noTextEdit="1"/>
          </p:cNvSpPr>
          <p:nvPr>
            <p:ph type="sldImg"/>
          </p:nvPr>
        </p:nvSpPr>
        <p:spPr bwMode="auto">
          <a:noFill/>
          <a:ln>
            <a:solidFill>
              <a:srgbClr val="000000"/>
            </a:solidFill>
            <a:miter lim="800000"/>
            <a:headEnd/>
            <a:tailEnd/>
          </a:ln>
        </p:spPr>
      </p:sp>
      <p:sp>
        <p:nvSpPr>
          <p:cNvPr id="325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239681C-BB5A-45FA-8C8F-6C36D88BED12}" type="slidenum">
              <a:rPr lang="en-US" smtClean="0"/>
              <a:pPr>
                <a:defRPr/>
              </a:pPr>
              <a:t>143</a:t>
            </a:fld>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bwMode="auto">
          <a:noFill/>
          <a:ln>
            <a:solidFill>
              <a:srgbClr val="000000"/>
            </a:solidFill>
            <a:miter lim="800000"/>
            <a:headEnd/>
            <a:tailEnd/>
          </a:ln>
        </p:spPr>
      </p:sp>
      <p:sp>
        <p:nvSpPr>
          <p:cNvPr id="3266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DBF28E8-CE4E-44D5-9A16-E090854B020D}" type="slidenum">
              <a:rPr lang="en-US" smtClean="0"/>
              <a:pPr>
                <a:defRPr/>
              </a:pPr>
              <a:t>144</a:t>
            </a:fld>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Slide Image Placeholder 1"/>
          <p:cNvSpPr>
            <a:spLocks noGrp="1" noRot="1" noChangeAspect="1" noTextEdit="1"/>
          </p:cNvSpPr>
          <p:nvPr>
            <p:ph type="sldImg"/>
          </p:nvPr>
        </p:nvSpPr>
        <p:spPr bwMode="auto">
          <a:noFill/>
          <a:ln>
            <a:solidFill>
              <a:srgbClr val="000000"/>
            </a:solidFill>
            <a:miter lim="800000"/>
            <a:headEnd/>
            <a:tailEnd/>
          </a:ln>
        </p:spPr>
      </p:sp>
      <p:sp>
        <p:nvSpPr>
          <p:cNvPr id="3276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EC9EE882-730F-493E-AF74-40AA6EF23A79}" type="slidenum">
              <a:rPr lang="en-US" smtClean="0"/>
              <a:pPr>
                <a:defRPr/>
              </a:pPr>
              <a:t>145</a:t>
            </a:fld>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lide Image Placeholder 1"/>
          <p:cNvSpPr>
            <a:spLocks noGrp="1" noRot="1" noChangeAspect="1" noTextEdit="1"/>
          </p:cNvSpPr>
          <p:nvPr>
            <p:ph type="sldImg"/>
          </p:nvPr>
        </p:nvSpPr>
        <p:spPr bwMode="auto">
          <a:noFill/>
          <a:ln>
            <a:solidFill>
              <a:srgbClr val="000000"/>
            </a:solidFill>
            <a:miter lim="800000"/>
            <a:headEnd/>
            <a:tailEnd/>
          </a:ln>
        </p:spPr>
      </p:sp>
      <p:sp>
        <p:nvSpPr>
          <p:cNvPr id="3287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3544381-059A-4E6D-A124-76E3725AFCA9}" type="slidenum">
              <a:rPr lang="en-US" smtClean="0"/>
              <a:pPr>
                <a:defRPr/>
              </a:pPr>
              <a:t>146</a:t>
            </a:fld>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Slide Image Placeholder 1"/>
          <p:cNvSpPr>
            <a:spLocks noGrp="1" noRot="1" noChangeAspect="1" noTextEdit="1"/>
          </p:cNvSpPr>
          <p:nvPr>
            <p:ph type="sldImg"/>
          </p:nvPr>
        </p:nvSpPr>
        <p:spPr bwMode="auto">
          <a:noFill/>
          <a:ln>
            <a:solidFill>
              <a:srgbClr val="000000"/>
            </a:solidFill>
            <a:miter lim="800000"/>
            <a:headEnd/>
            <a:tailEnd/>
          </a:ln>
        </p:spPr>
      </p:sp>
      <p:sp>
        <p:nvSpPr>
          <p:cNvPr id="3297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E82F395-55CA-42F5-8D3E-CA89DCFD9F45}" type="slidenum">
              <a:rPr lang="en-US" smtClean="0"/>
              <a:pPr>
                <a:defRPr/>
              </a:pPr>
              <a:t>147</a:t>
            </a:fld>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p:spPr>
      </p:sp>
      <p:sp>
        <p:nvSpPr>
          <p:cNvPr id="3307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42C81529-5AA5-498E-8A3E-5B58DD56967F}" type="slidenum">
              <a:rPr lang="en-US" smtClean="0"/>
              <a:pPr>
                <a:defRPr/>
              </a:pPr>
              <a:t>148</a:t>
            </a:fld>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Slide Image Placeholder 1"/>
          <p:cNvSpPr>
            <a:spLocks noGrp="1" noRot="1" noChangeAspect="1" noTextEdit="1"/>
          </p:cNvSpPr>
          <p:nvPr>
            <p:ph type="sldImg"/>
          </p:nvPr>
        </p:nvSpPr>
        <p:spPr bwMode="auto">
          <a:noFill/>
          <a:ln>
            <a:solidFill>
              <a:srgbClr val="000000"/>
            </a:solidFill>
            <a:miter lim="800000"/>
            <a:headEnd/>
            <a:tailEnd/>
          </a:ln>
        </p:spPr>
      </p:sp>
      <p:sp>
        <p:nvSpPr>
          <p:cNvPr id="3317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6F65C4A2-EB8E-447F-9E8F-3111C2A4D8D1}" type="slidenum">
              <a:rPr lang="en-US" smtClean="0"/>
              <a:pPr>
                <a:defRPr/>
              </a:pPr>
              <a:t>149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p:spPr>
      </p:sp>
      <p:sp>
        <p:nvSpPr>
          <p:cNvPr id="1945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4ACAE047-04A6-4D81-BC74-67F62DAA49D2}" type="slidenum">
              <a:rPr lang="en-US" smtClean="0"/>
              <a:pPr>
                <a:defRPr/>
              </a:pPr>
              <a:t>15</a:t>
            </a:fld>
            <a:endParaRPr 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p:cNvSpPr>
            <a:spLocks noGrp="1" noRot="1" noChangeAspect="1" noTextEdit="1"/>
          </p:cNvSpPr>
          <p:nvPr>
            <p:ph type="sldImg"/>
          </p:nvPr>
        </p:nvSpPr>
        <p:spPr bwMode="auto">
          <a:noFill/>
          <a:ln>
            <a:solidFill>
              <a:srgbClr val="000000"/>
            </a:solidFill>
            <a:miter lim="800000"/>
            <a:headEnd/>
            <a:tailEnd/>
          </a:ln>
        </p:spPr>
      </p:sp>
      <p:sp>
        <p:nvSpPr>
          <p:cNvPr id="3328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6A308327-B568-4A6D-9F1F-18A43632E5BE}" type="slidenum">
              <a:rPr lang="en-US" smtClean="0"/>
              <a:pPr>
                <a:defRPr/>
              </a:pPr>
              <a:t>150</a:t>
            </a:fld>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Slide Image Placeholder 1"/>
          <p:cNvSpPr>
            <a:spLocks noGrp="1" noRot="1" noChangeAspect="1" noTextEdit="1"/>
          </p:cNvSpPr>
          <p:nvPr>
            <p:ph type="sldImg"/>
          </p:nvPr>
        </p:nvSpPr>
        <p:spPr bwMode="auto">
          <a:noFill/>
          <a:ln>
            <a:solidFill>
              <a:srgbClr val="000000"/>
            </a:solidFill>
            <a:miter lim="800000"/>
            <a:headEnd/>
            <a:tailEnd/>
          </a:ln>
        </p:spPr>
      </p:sp>
      <p:sp>
        <p:nvSpPr>
          <p:cNvPr id="3338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9C30754-5894-4546-9239-C1F3CE6C0945}" type="slidenum">
              <a:rPr lang="en-US" smtClean="0"/>
              <a:pPr>
                <a:defRPr/>
              </a:pPr>
              <a:t>151</a:t>
            </a:fld>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p:cNvSpPr>
            <a:spLocks noGrp="1" noRot="1" noChangeAspect="1" noTextEdit="1"/>
          </p:cNvSpPr>
          <p:nvPr>
            <p:ph type="sldImg"/>
          </p:nvPr>
        </p:nvSpPr>
        <p:spPr bwMode="auto">
          <a:noFill/>
          <a:ln>
            <a:solidFill>
              <a:srgbClr val="000000"/>
            </a:solidFill>
            <a:miter lim="800000"/>
            <a:headEnd/>
            <a:tailEnd/>
          </a:ln>
        </p:spPr>
      </p:sp>
      <p:sp>
        <p:nvSpPr>
          <p:cNvPr id="3348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807DF2A-22E3-4787-84A6-16ECFF3E7A53}" type="slidenum">
              <a:rPr lang="en-US" smtClean="0"/>
              <a:pPr>
                <a:defRPr/>
              </a:pPr>
              <a:t>152</a:t>
            </a:fld>
            <a:endParaRPr 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Slide Image Placeholder 1"/>
          <p:cNvSpPr>
            <a:spLocks noGrp="1" noRot="1" noChangeAspect="1" noTextEdit="1"/>
          </p:cNvSpPr>
          <p:nvPr>
            <p:ph type="sldImg"/>
          </p:nvPr>
        </p:nvSpPr>
        <p:spPr bwMode="auto">
          <a:noFill/>
          <a:ln>
            <a:solidFill>
              <a:srgbClr val="000000"/>
            </a:solidFill>
            <a:miter lim="800000"/>
            <a:headEnd/>
            <a:tailEnd/>
          </a:ln>
        </p:spPr>
      </p:sp>
      <p:sp>
        <p:nvSpPr>
          <p:cNvPr id="3358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5BB30D90-73BA-456D-8472-D3184C6231CA}" type="slidenum">
              <a:rPr lang="en-US" smtClean="0"/>
              <a:pPr>
                <a:defRPr/>
              </a:pPr>
              <a:t>153</a:t>
            </a:fld>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t>World Health Organization</a:t>
            </a:r>
          </a:p>
        </p:txBody>
      </p:sp>
      <p:sp>
        <p:nvSpPr>
          <p:cNvPr id="5" name="Rectangle 3"/>
          <p:cNvSpPr>
            <a:spLocks noGrp="1" noChangeArrowheads="1"/>
          </p:cNvSpPr>
          <p:nvPr>
            <p:ph type="dt" sz="quarter" idx="1"/>
          </p:nvPr>
        </p:nvSpPr>
        <p:spPr/>
        <p:txBody>
          <a:bodyPr/>
          <a:lstStyle/>
          <a:p>
            <a:pPr>
              <a:defRPr/>
            </a:pPr>
            <a:fld id="{B3DAF54E-FC98-46D6-A93A-3AB4298C6F57}" type="datetime3">
              <a:rPr lang="en-US"/>
              <a:pPr>
                <a:defRPr/>
              </a:pPr>
              <a:t>21 September 2010</a:t>
            </a:fld>
            <a:endParaRPr lang="en-US"/>
          </a:p>
        </p:txBody>
      </p:sp>
      <p:sp>
        <p:nvSpPr>
          <p:cNvPr id="7" name="Rectangle 7"/>
          <p:cNvSpPr>
            <a:spLocks noGrp="1" noChangeArrowheads="1"/>
          </p:cNvSpPr>
          <p:nvPr>
            <p:ph type="sldNum" sz="quarter" idx="5"/>
          </p:nvPr>
        </p:nvSpPr>
        <p:spPr/>
        <p:txBody>
          <a:bodyPr/>
          <a:lstStyle/>
          <a:p>
            <a:pPr>
              <a:defRPr/>
            </a:pPr>
            <a:fld id="{B3F8E8D6-73E2-412E-AD98-25F89D39F965}" type="slidenum">
              <a:rPr lang="en-US"/>
              <a:pPr>
                <a:defRPr/>
              </a:pPr>
              <a:t>154</a:t>
            </a:fld>
            <a:endParaRPr lang="en-US"/>
          </a:p>
        </p:txBody>
      </p:sp>
      <p:sp>
        <p:nvSpPr>
          <p:cNvPr id="33690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3690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28600" indent="-228600"/>
            <a:endParaRPr lang="en-GB" smtClean="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Slide Image Placeholder 1"/>
          <p:cNvSpPr>
            <a:spLocks noGrp="1" noRot="1" noChangeAspect="1" noTextEdit="1"/>
          </p:cNvSpPr>
          <p:nvPr>
            <p:ph type="sldImg"/>
          </p:nvPr>
        </p:nvSpPr>
        <p:spPr bwMode="auto">
          <a:noFill/>
          <a:ln>
            <a:solidFill>
              <a:srgbClr val="000000"/>
            </a:solidFill>
            <a:miter lim="800000"/>
            <a:headEnd/>
            <a:tailEnd/>
          </a:ln>
        </p:spPr>
      </p:sp>
      <p:sp>
        <p:nvSpPr>
          <p:cNvPr id="3379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5439A7B4-C44C-4067-98E8-6B8C950B50AB}" type="slidenum">
              <a:rPr lang="en-US" smtClean="0"/>
              <a:pPr>
                <a:defRPr/>
              </a:pPr>
              <a:t>155</a:t>
            </a:fld>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bwMode="auto">
          <a:noFill/>
          <a:ln>
            <a:solidFill>
              <a:srgbClr val="000000"/>
            </a:solidFill>
            <a:miter lim="800000"/>
            <a:headEnd/>
            <a:tailEnd/>
          </a:ln>
        </p:spPr>
      </p:sp>
      <p:sp>
        <p:nvSpPr>
          <p:cNvPr id="3389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6A8DF9F-D0C9-4341-8FAB-7C1FF8994E15}" type="slidenum">
              <a:rPr lang="en-US" smtClean="0"/>
              <a:pPr>
                <a:defRPr/>
              </a:pPr>
              <a:t>156</a:t>
            </a:fld>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Rot="1" noChangeAspect="1" noChangeArrowheads="1" noTextEdit="1"/>
          </p:cNvSpPr>
          <p:nvPr>
            <p:ph type="sldImg"/>
          </p:nvPr>
        </p:nvSpPr>
        <p:spPr bwMode="auto">
          <a:xfrm>
            <a:off x="1166813" y="687388"/>
            <a:ext cx="4525962" cy="3394075"/>
          </a:xfrm>
          <a:noFill/>
          <a:ln>
            <a:solidFill>
              <a:srgbClr val="000000"/>
            </a:solidFill>
            <a:miter lim="800000"/>
            <a:headEnd/>
            <a:tailEnd/>
          </a:ln>
        </p:spPr>
      </p:sp>
      <p:sp>
        <p:nvSpPr>
          <p:cNvPr id="339971"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latin typeface="Arial" pitchFamily="34"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lide Image Placeholder 1"/>
          <p:cNvSpPr>
            <a:spLocks noGrp="1" noRot="1" noChangeAspect="1" noTextEdit="1"/>
          </p:cNvSpPr>
          <p:nvPr>
            <p:ph type="sldImg"/>
          </p:nvPr>
        </p:nvSpPr>
        <p:spPr bwMode="auto">
          <a:noFill/>
          <a:ln>
            <a:solidFill>
              <a:srgbClr val="000000"/>
            </a:solidFill>
            <a:miter lim="800000"/>
            <a:headEnd/>
            <a:tailEnd/>
          </a:ln>
        </p:spPr>
      </p:sp>
      <p:sp>
        <p:nvSpPr>
          <p:cNvPr id="3409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2D0C4C5-0BE0-463C-91B4-BB6BC30E2BDD}" type="slidenum">
              <a:rPr lang="en-US" smtClean="0"/>
              <a:pPr>
                <a:defRPr/>
              </a:pPr>
              <a:t>158</a:t>
            </a:fld>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Slide Image Placeholder 1"/>
          <p:cNvSpPr>
            <a:spLocks noGrp="1" noRot="1" noChangeAspect="1" noTextEdit="1"/>
          </p:cNvSpPr>
          <p:nvPr>
            <p:ph type="sldImg"/>
          </p:nvPr>
        </p:nvSpPr>
        <p:spPr bwMode="auto">
          <a:noFill/>
          <a:ln>
            <a:solidFill>
              <a:srgbClr val="000000"/>
            </a:solidFill>
            <a:miter lim="800000"/>
            <a:headEnd/>
            <a:tailEnd/>
          </a:ln>
        </p:spPr>
      </p:sp>
      <p:sp>
        <p:nvSpPr>
          <p:cNvPr id="3420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6E3FE2B9-DD8F-4B7A-93B2-63AF3D6B0E79}" type="slidenum">
              <a:rPr lang="en-US" smtClean="0"/>
              <a:pPr>
                <a:defRPr/>
              </a:pPr>
              <a:t>159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p:spPr>
      </p:sp>
      <p:sp>
        <p:nvSpPr>
          <p:cNvPr id="1955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6DCA6160-61C6-4DF6-A301-DB8967C0E91F}" type="slidenum">
              <a:rPr lang="en-US" smtClean="0"/>
              <a:pPr>
                <a:defRPr/>
              </a:pPr>
              <a:t>16</a:t>
            </a:fld>
            <a:endParaRPr 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bwMode="auto">
          <a:noFill/>
          <a:ln>
            <a:solidFill>
              <a:srgbClr val="000000"/>
            </a:solidFill>
            <a:miter lim="800000"/>
            <a:headEnd/>
            <a:tailEnd/>
          </a:ln>
        </p:spPr>
      </p:sp>
      <p:sp>
        <p:nvSpPr>
          <p:cNvPr id="3430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42B4FDE8-585C-4A3F-A929-19AD056D84DB}" type="slidenum">
              <a:rPr lang="en-US" smtClean="0"/>
              <a:pPr>
                <a:defRPr/>
              </a:pPr>
              <a:t>160</a:t>
            </a:fld>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bwMode="auto">
          <a:noFill/>
          <a:ln>
            <a:solidFill>
              <a:srgbClr val="000000"/>
            </a:solidFill>
            <a:miter lim="800000"/>
            <a:headEnd/>
            <a:tailEnd/>
          </a:ln>
        </p:spPr>
      </p:sp>
      <p:sp>
        <p:nvSpPr>
          <p:cNvPr id="3440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6ECCBE8-A93F-4539-857A-B020348DDF27}" type="slidenum">
              <a:rPr lang="en-US" smtClean="0"/>
              <a:pPr>
                <a:defRPr/>
              </a:pPr>
              <a:t>161</a:t>
            </a:fld>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bwMode="auto">
          <a:noFill/>
          <a:ln>
            <a:solidFill>
              <a:srgbClr val="000000"/>
            </a:solidFill>
            <a:miter lim="800000"/>
            <a:headEnd/>
            <a:tailEnd/>
          </a:ln>
        </p:spPr>
      </p:sp>
      <p:sp>
        <p:nvSpPr>
          <p:cNvPr id="3450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E23EB78-133A-42B4-ABE0-FA12ED6FC7CC}" type="slidenum">
              <a:rPr lang="en-US" smtClean="0"/>
              <a:pPr>
                <a:defRPr/>
              </a:pPr>
              <a:t>162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p:spPr>
      </p:sp>
      <p:sp>
        <p:nvSpPr>
          <p:cNvPr id="1966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4C7F5960-8943-4F06-8663-2D23310C9079}"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p:spPr>
      </p:sp>
      <p:sp>
        <p:nvSpPr>
          <p:cNvPr id="197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224B37B-E682-4E93-8430-C9A89C937AFF}"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D681609-490B-4813-834F-16F90724E13A}" type="slidenum">
              <a:rPr lang="en-US" smtClean="0">
                <a:latin typeface="Arial" pitchFamily="34" charset="0"/>
                <a:cs typeface="Arial" pitchFamily="34" charset="0"/>
              </a:rPr>
              <a:pPr fontAlgn="base">
                <a:spcBef>
                  <a:spcPct val="0"/>
                </a:spcBef>
                <a:spcAft>
                  <a:spcPct val="0"/>
                </a:spcAft>
              </a:pPr>
              <a:t>19</a:t>
            </a:fld>
            <a:endParaRPr lang="en-US" smtClean="0">
              <a:latin typeface="Arial" pitchFamily="34" charset="0"/>
              <a:cs typeface="Arial" pitchFamily="34" charset="0"/>
            </a:endParaRPr>
          </a:p>
        </p:txBody>
      </p:sp>
      <p:sp>
        <p:nvSpPr>
          <p:cNvPr id="1986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8660" name="Rectangle 3"/>
          <p:cNvSpPr>
            <a:spLocks noGrp="1" noChangeArrowheads="1"/>
          </p:cNvSpPr>
          <p:nvPr>
            <p:ph type="body" idx="1"/>
          </p:nvPr>
        </p:nvSpPr>
        <p:spPr bwMode="auto">
          <a:xfrm>
            <a:off x="738188" y="4314825"/>
            <a:ext cx="5229225" cy="4087813"/>
          </a:xfrm>
          <a:noFill/>
        </p:spPr>
        <p:txBody>
          <a:bodyPr wrap="square" numCol="1" anchor="t" anchorCtr="0" compatLnSpc="1">
            <a:prstTxWarp prst="textNoShape">
              <a:avLst/>
            </a:prstTxWarp>
          </a:bodyPr>
          <a:lstStyle/>
          <a:p>
            <a:pPr eaLnBrk="1" hangingPunct="1">
              <a:lnSpc>
                <a:spcPct val="90000"/>
              </a:lnSpc>
              <a:spcBef>
                <a:spcPct val="0"/>
              </a:spcBef>
            </a:pPr>
            <a:r>
              <a:rPr lang="en-US" b="1" smtClean="0">
                <a:latin typeface="Arial" pitchFamily="34" charset="0"/>
                <a:ea typeface="MS PGothic" pitchFamily="34" charset="-128"/>
                <a:cs typeface="Arial" pitchFamily="34" charset="0"/>
              </a:rPr>
              <a:t>Scoping studies</a:t>
            </a:r>
            <a:r>
              <a:rPr lang="en-US" smtClean="0">
                <a:latin typeface="Arial" pitchFamily="34" charset="0"/>
                <a:ea typeface="MS PGothic" pitchFamily="34" charset="-128"/>
                <a:cs typeface="Arial" pitchFamily="34" charset="0"/>
              </a:rPr>
              <a:t>: </a:t>
            </a:r>
          </a:p>
          <a:p>
            <a:pPr eaLnBrk="1" hangingPunct="1">
              <a:lnSpc>
                <a:spcPct val="90000"/>
              </a:lnSpc>
              <a:spcBef>
                <a:spcPct val="0"/>
              </a:spcBef>
              <a:buFontTx/>
              <a:buChar char="•"/>
            </a:pPr>
            <a:endParaRPr lang="en-US" smtClean="0">
              <a:latin typeface="Arial" pitchFamily="34" charset="0"/>
              <a:ea typeface="MS PGothic" pitchFamily="34" charset="-128"/>
              <a:cs typeface="Arial" pitchFamily="34" charset="0"/>
            </a:endParaRPr>
          </a:p>
          <a:p>
            <a:pPr eaLnBrk="1" hangingPunct="1">
              <a:lnSpc>
                <a:spcPct val="90000"/>
              </a:lnSpc>
              <a:spcBef>
                <a:spcPct val="0"/>
              </a:spcBef>
              <a:buFontTx/>
              <a:buChar char="•"/>
            </a:pPr>
            <a:r>
              <a:rPr lang="en-US" smtClean="0">
                <a:latin typeface="Arial" pitchFamily="34" charset="0"/>
                <a:ea typeface="MS PGothic" pitchFamily="34" charset="-128"/>
                <a:cs typeface="Arial" pitchFamily="34" charset="0"/>
              </a:rPr>
              <a:t>UKCIP launched in 1997 </a:t>
            </a:r>
            <a:r>
              <a:rPr lang="en-GB" smtClean="0">
                <a:latin typeface="Arial" pitchFamily="34" charset="0"/>
                <a:ea typeface="MS PGothic" pitchFamily="34" charset="-128"/>
                <a:cs typeface="Arial" pitchFamily="34" charset="0"/>
              </a:rPr>
              <a:t>to help co-ordinate scientific research into the impacts of climate change, and to help organisations adapt to those unavoidable impacts </a:t>
            </a:r>
            <a:endParaRPr lang="en-US" smtClean="0">
              <a:latin typeface="Arial" pitchFamily="34" charset="0"/>
              <a:ea typeface="MS PGothic" pitchFamily="34" charset="-128"/>
              <a:cs typeface="Arial" pitchFamily="34" charset="0"/>
            </a:endParaRPr>
          </a:p>
          <a:p>
            <a:pPr eaLnBrk="1" hangingPunct="1">
              <a:lnSpc>
                <a:spcPct val="90000"/>
              </a:lnSpc>
              <a:spcBef>
                <a:spcPct val="0"/>
              </a:spcBef>
              <a:buFontTx/>
              <a:buChar char="•"/>
            </a:pPr>
            <a:endParaRPr lang="en-US" smtClean="0">
              <a:latin typeface="Arial" pitchFamily="34" charset="0"/>
              <a:ea typeface="MS PGothic" pitchFamily="34" charset="-128"/>
              <a:cs typeface="Arial" pitchFamily="34" charset="0"/>
            </a:endParaRPr>
          </a:p>
          <a:p>
            <a:pPr eaLnBrk="1" hangingPunct="1">
              <a:lnSpc>
                <a:spcPct val="90000"/>
              </a:lnSpc>
              <a:spcBef>
                <a:spcPct val="0"/>
              </a:spcBef>
              <a:buFontTx/>
              <a:buChar char="•"/>
            </a:pPr>
            <a:r>
              <a:rPr lang="en-US" smtClean="0">
                <a:latin typeface="Arial" pitchFamily="34" charset="0"/>
                <a:ea typeface="MS PGothic" pitchFamily="34" charset="-128"/>
                <a:cs typeface="Arial" pitchFamily="34" charset="0"/>
              </a:rPr>
              <a:t>In order to determine the impacts of climate change, scoping studies have been produced for most regions. </a:t>
            </a:r>
          </a:p>
          <a:p>
            <a:pPr eaLnBrk="1" hangingPunct="1">
              <a:lnSpc>
                <a:spcPct val="90000"/>
              </a:lnSpc>
              <a:spcBef>
                <a:spcPct val="0"/>
              </a:spcBef>
            </a:pPr>
            <a:endParaRPr lang="en-US" smtClean="0">
              <a:latin typeface="Arial" pitchFamily="34" charset="0"/>
              <a:ea typeface="MS PGothic" pitchFamily="34" charset="-128"/>
              <a:cs typeface="Arial" pitchFamily="34" charset="0"/>
            </a:endParaRPr>
          </a:p>
          <a:p>
            <a:pPr eaLnBrk="1" hangingPunct="1">
              <a:lnSpc>
                <a:spcPct val="90000"/>
              </a:lnSpc>
              <a:spcBef>
                <a:spcPct val="0"/>
              </a:spcBef>
              <a:buFontTx/>
              <a:buChar char="•"/>
            </a:pPr>
            <a:r>
              <a:rPr lang="en-US" smtClean="0">
                <a:latin typeface="Arial" pitchFamily="34" charset="0"/>
                <a:ea typeface="MS PGothic" pitchFamily="34" charset="-128"/>
                <a:cs typeface="Arial" pitchFamily="34" charset="0"/>
              </a:rPr>
              <a:t>More specifically for the </a:t>
            </a:r>
            <a:r>
              <a:rPr lang="en-US" b="1" i="1" smtClean="0">
                <a:latin typeface="Arial" pitchFamily="34" charset="0"/>
                <a:ea typeface="MS PGothic" pitchFamily="34" charset="-128"/>
                <a:cs typeface="Arial" pitchFamily="34" charset="0"/>
              </a:rPr>
              <a:t>health sector</a:t>
            </a:r>
            <a:r>
              <a:rPr lang="en-US" smtClean="0">
                <a:latin typeface="Arial" pitchFamily="34" charset="0"/>
                <a:ea typeface="MS PGothic" pitchFamily="34" charset="-128"/>
                <a:cs typeface="Arial" pitchFamily="34" charset="0"/>
              </a:rPr>
              <a:t>, quantitative estimates of the possible impacts of climate change on health in the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t>World Health Organization</a:t>
            </a:r>
          </a:p>
        </p:txBody>
      </p:sp>
      <p:sp>
        <p:nvSpPr>
          <p:cNvPr id="5" name="Rectangle 3"/>
          <p:cNvSpPr>
            <a:spLocks noGrp="1" noChangeArrowheads="1"/>
          </p:cNvSpPr>
          <p:nvPr>
            <p:ph type="dt" sz="quarter" idx="1"/>
          </p:nvPr>
        </p:nvSpPr>
        <p:spPr/>
        <p:txBody>
          <a:bodyPr/>
          <a:lstStyle/>
          <a:p>
            <a:pPr>
              <a:defRPr/>
            </a:pPr>
            <a:fld id="{AA110F8F-24B3-4186-9FB5-5EE0951BEC42}" type="datetime3">
              <a:rPr lang="en-US"/>
              <a:pPr>
                <a:defRPr/>
              </a:pPr>
              <a:t>21 September 2010</a:t>
            </a:fld>
            <a:endParaRPr lang="en-US"/>
          </a:p>
        </p:txBody>
      </p:sp>
      <p:sp>
        <p:nvSpPr>
          <p:cNvPr id="7" name="Rectangle 7"/>
          <p:cNvSpPr>
            <a:spLocks noGrp="1" noChangeArrowheads="1"/>
          </p:cNvSpPr>
          <p:nvPr>
            <p:ph type="sldNum" sz="quarter" idx="5"/>
          </p:nvPr>
        </p:nvSpPr>
        <p:spPr/>
        <p:txBody>
          <a:bodyPr/>
          <a:lstStyle/>
          <a:p>
            <a:pPr>
              <a:defRPr/>
            </a:pPr>
            <a:fld id="{7A258A1B-AE20-4ADF-8234-9686A38AA73F}" type="slidenum">
              <a:rPr lang="en-US"/>
              <a:pPr>
                <a:defRPr/>
              </a:pPr>
              <a:t>2</a:t>
            </a:fld>
            <a:endParaRPr lang="en-US"/>
          </a:p>
        </p:txBody>
      </p:sp>
      <p:sp>
        <p:nvSpPr>
          <p:cNvPr id="181253" name="Rectangle 2"/>
          <p:cNvSpPr>
            <a:spLocks noGrp="1" noRot="1" noChangeAspect="1" noChangeArrowheads="1" noTextEdit="1"/>
          </p:cNvSpPr>
          <p:nvPr>
            <p:ph type="sldImg"/>
          </p:nvPr>
        </p:nvSpPr>
        <p:spPr bwMode="auto">
          <a:xfrm>
            <a:off x="1158875" y="681038"/>
            <a:ext cx="4541838" cy="3405187"/>
          </a:xfrm>
          <a:noFill/>
          <a:ln>
            <a:solidFill>
              <a:srgbClr val="000000"/>
            </a:solidFill>
            <a:miter lim="800000"/>
            <a:headEnd/>
            <a:tailEnd/>
          </a:ln>
        </p:spPr>
      </p:sp>
      <p:sp>
        <p:nvSpPr>
          <p:cNvPr id="18125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28600" indent="-228600"/>
            <a:endParaRPr lang="en-GB" sz="100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p:spPr>
      </p:sp>
      <p:sp>
        <p:nvSpPr>
          <p:cNvPr id="1996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A60F9B1-60F5-492F-A4A1-21FEB624AAB6}"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p:spPr>
      </p:sp>
      <p:sp>
        <p:nvSpPr>
          <p:cNvPr id="2007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C4A0D93-DCE3-4CCF-ACB3-4AE9E7809A4C}"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p:spPr>
      </p:sp>
      <p:sp>
        <p:nvSpPr>
          <p:cNvPr id="2017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EFD0061-097B-4B92-8C3F-5AC099694B63}"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2755"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GB" smtClean="0">
                <a:latin typeface="Arial" pitchFamily="34" charset="0"/>
              </a:rPr>
              <a:t>The earth absorbed huge quantities of carbon dioxide into fossil fuel deposits in the carboniferous period – it took about 160 million years within that period to reduce it to levels which support today’s level of life – we have unlocked a significant proportion of this carbon in 160 years.</a:t>
            </a:r>
          </a:p>
          <a:p>
            <a:r>
              <a:rPr lang="en-GB" smtClean="0">
                <a:latin typeface="Arial" pitchFamily="34" charset="0"/>
              </a:rPr>
              <a:t> </a:t>
            </a:r>
          </a:p>
          <a:p>
            <a:r>
              <a:rPr lang="en-GB" smtClean="0">
                <a:latin typeface="Arial" pitchFamily="34" charset="0"/>
              </a:rPr>
              <a:t>We have already released well over 500 billion tonnes of carbon into the atmosphere over h.  We are set to burn the next 500 billion in 40 years.  That will exceed the trillion tonnes carbon budget that will tip us into dangerous climate change (over 2 degrees etc...).</a:t>
            </a:r>
          </a:p>
          <a:p>
            <a:r>
              <a:rPr lang="en-GB" smtClean="0">
                <a:latin typeface="Arial" pitchFamily="34" charset="0"/>
              </a:rPr>
              <a:t> </a:t>
            </a:r>
          </a:p>
          <a:p>
            <a:r>
              <a:rPr lang="en-GB" smtClean="0">
                <a:latin typeface="Arial" pitchFamily="34" charset="0"/>
              </a:rPr>
              <a:t>If we limit the emissions to less than a trillion tonnes, then we stand a 25% chance of avoiding dangerous climate change.  That means taking significant action at all levels now.</a:t>
            </a:r>
          </a:p>
          <a:p>
            <a:r>
              <a:rPr lang="en-GB" smtClean="0">
                <a:latin typeface="Arial" pitchFamily="34" charset="0"/>
              </a:rPr>
              <a:t> </a:t>
            </a:r>
          </a:p>
          <a:p>
            <a:r>
              <a:rPr lang="en-GB" smtClean="0">
                <a:latin typeface="Arial" pitchFamily="34" charset="0"/>
              </a:rPr>
              <a:t>-----------------</a:t>
            </a:r>
          </a:p>
          <a:p>
            <a:r>
              <a:rPr lang="en-GB" smtClean="0">
                <a:latin typeface="Arial" pitchFamily="34" charset="0"/>
              </a:rPr>
              <a:t> </a:t>
            </a:r>
          </a:p>
          <a:p>
            <a:r>
              <a:rPr lang="en-GB" smtClean="0">
                <a:latin typeface="Arial" pitchFamily="34" charset="0"/>
              </a:rPr>
              <a:t>In 2003 heatwave, 35,000 people died prematurely in Europe, 2000 of them in London in 10 days – and nobody even realised until several weeks afterwards [I can supply reference]</a:t>
            </a:r>
          </a:p>
          <a:p>
            <a:r>
              <a:rPr lang="en-GB" smtClean="0">
                <a:latin typeface="Arial" pitchFamily="34" charset="0"/>
              </a:rPr>
              <a:t> </a:t>
            </a:r>
          </a:p>
          <a:p>
            <a:r>
              <a:rPr lang="en-GB" smtClean="0">
                <a:latin typeface="Arial" pitchFamily="34" charset="0"/>
              </a:rPr>
              <a:t>Health professionals and the NHS are widely respected and trusted</a:t>
            </a:r>
          </a:p>
          <a:p>
            <a:r>
              <a:rPr lang="en-GB" smtClean="0">
                <a:latin typeface="Arial" pitchFamily="34" charset="0"/>
              </a:rPr>
              <a:t> </a:t>
            </a:r>
          </a:p>
          <a:p>
            <a:r>
              <a:rPr lang="en-GB" smtClean="0">
                <a:latin typeface="Arial" pitchFamily="34" charset="0"/>
              </a:rPr>
              <a:t>There are many immediate benefits too (“co-benefits”) by changing how we move (active travel) and what we eat (less meat/dairy), and how much attention we pay to e.g. helping our patients improve their home insulation.</a:t>
            </a:r>
          </a:p>
          <a:p>
            <a:r>
              <a:rPr lang="en-GB" smtClean="0">
                <a:latin typeface="Arial" pitchFamily="34" charset="0"/>
              </a:rPr>
              <a:t> </a:t>
            </a:r>
          </a:p>
          <a:p>
            <a:r>
              <a:rPr lang="en-GB" smtClean="0">
                <a:latin typeface="Arial" pitchFamily="34" charset="0"/>
              </a:rPr>
              <a:t>-------------------</a:t>
            </a:r>
          </a:p>
          <a:p>
            <a:r>
              <a:rPr lang="en-GB" smtClean="0">
                <a:latin typeface="Arial" pitchFamily="34" charset="0"/>
              </a:rPr>
              <a:t> </a:t>
            </a:r>
          </a:p>
          <a:p>
            <a:r>
              <a:rPr lang="en-GB" smtClean="0">
                <a:latin typeface="Arial" pitchFamily="34" charset="0"/>
              </a:rPr>
              <a:t>“Humanity's carbon budget set at one trillion tonnes.”  New Scientist, 29 April 2009</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spect="1" noChangeArrowheads="1" noTextEdit="1"/>
          </p:cNvSpPr>
          <p:nvPr>
            <p:ph type="sldImg"/>
          </p:nvPr>
        </p:nvSpPr>
        <p:spPr bwMode="auto">
          <a:xfrm>
            <a:off x="1166813" y="687388"/>
            <a:ext cx="4525962" cy="3394075"/>
          </a:xfrm>
          <a:noFill/>
          <a:ln>
            <a:solidFill>
              <a:srgbClr val="000000"/>
            </a:solidFill>
            <a:miter lim="800000"/>
            <a:headEnd/>
            <a:tailEnd/>
          </a:ln>
        </p:spPr>
      </p:sp>
      <p:sp>
        <p:nvSpPr>
          <p:cNvPr id="203779"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GB" smtClean="0">
                <a:latin typeface="Arial" pitchFamily="34" charset="0"/>
              </a:rPr>
              <a:t>2008 fuel use</a:t>
            </a:r>
            <a:endParaRPr lang="en-US"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4803" name="Rectangle 3"/>
          <p:cNvSpPr>
            <a:spLocks noGrp="1" noChangeArrowheads="1"/>
          </p:cNvSpPr>
          <p:nvPr>
            <p:ph type="body" idx="1"/>
          </p:nvPr>
        </p:nvSpPr>
        <p:spPr bwMode="auto">
          <a:xfrm>
            <a:off x="685800" y="4314825"/>
            <a:ext cx="5859463" cy="4087813"/>
          </a:xfrm>
          <a:noFill/>
        </p:spPr>
        <p:txBody>
          <a:bodyPr wrap="square" numCol="1" anchor="t" anchorCtr="0" compatLnSpc="1">
            <a:prstTxWarp prst="textNoShape">
              <a:avLst/>
            </a:prstTxWarp>
          </a:bodyPr>
          <a:lstStyle/>
          <a:p>
            <a:pPr>
              <a:buFontTx/>
              <a:buChar char="•"/>
            </a:pPr>
            <a:r>
              <a:rPr lang="en-GB" smtClean="0">
                <a:latin typeface="Arial" pitchFamily="34" charset="0"/>
              </a:rPr>
              <a:t>Half of human greenhouse gas emissions have been since 1973!!! They last a long time, too: 1/5 will still be in the atmosphere, warming us, in 33,000 years time.</a:t>
            </a:r>
            <a:endParaRPr lang="en-US"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D0FC391-76B3-4447-B1E8-3945EB870B94}" type="slidenum">
              <a:rPr lang="en-GB"/>
              <a:pPr>
                <a:defRPr/>
              </a:pPr>
              <a:t>26</a:t>
            </a:fld>
            <a:endParaRPr lang="en-GB"/>
          </a:p>
        </p:txBody>
      </p:sp>
      <p:sp>
        <p:nvSpPr>
          <p:cNvPr id="2058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5828"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latin typeface="Arial" pitchFamily="34" charset="0"/>
              </a:rPr>
              <a:t>Greenhouse gases in the Kyoto Protocol, lifetime in the atmosphere and global warming potential (GWP) on a scale where co</a:t>
            </a:r>
            <a:r>
              <a:rPr lang="en-US" baseline="-16000" smtClean="0">
                <a:latin typeface="Arial" pitchFamily="34" charset="0"/>
              </a:rPr>
              <a:t>2</a:t>
            </a:r>
            <a:r>
              <a:rPr lang="en-US" smtClean="0">
                <a:latin typeface="Arial" pitchFamily="34" charset="0"/>
              </a:rPr>
              <a:t>=1 (see text for definition).</a:t>
            </a:r>
          </a:p>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p:txBody>
          <a:bodyPr/>
          <a:lstStyle/>
          <a:p>
            <a:pPr>
              <a:defRPr/>
            </a:pPr>
            <a:fld id="{2084A017-8A69-411B-95DD-3F43DDE9ECCE}" type="slidenum">
              <a:rPr lang="en-GB">
                <a:cs typeface="Arial" pitchFamily="34" charset="0"/>
              </a:rPr>
              <a:pPr>
                <a:defRPr/>
              </a:pPr>
              <a:t>27</a:t>
            </a:fld>
            <a:endParaRPr lang="en-GB">
              <a:cs typeface="Arial" pitchFamily="34" charset="0"/>
            </a:endParaRPr>
          </a:p>
        </p:txBody>
      </p:sp>
      <p:sp>
        <p:nvSpPr>
          <p:cNvPr id="206851" name="Rectangle 2"/>
          <p:cNvSpPr>
            <a:spLocks noGrp="1" noRot="1" noChangeAspect="1" noChangeArrowheads="1" noTextEdit="1"/>
          </p:cNvSpPr>
          <p:nvPr>
            <p:ph type="sldImg"/>
          </p:nvPr>
        </p:nvSpPr>
        <p:spPr bwMode="auto">
          <a:xfrm>
            <a:off x="1160463" y="681038"/>
            <a:ext cx="4541837" cy="3406775"/>
          </a:xfrm>
          <a:noFill/>
          <a:ln>
            <a:solidFill>
              <a:srgbClr val="000000"/>
            </a:solidFill>
            <a:miter lim="800000"/>
            <a:headEnd/>
            <a:tailEnd/>
          </a:ln>
        </p:spPr>
      </p:sp>
      <p:sp>
        <p:nvSpPr>
          <p:cNvPr id="206852" name="Rectangle 3"/>
          <p:cNvSpPr>
            <a:spLocks noGrp="1" noChangeArrowheads="1"/>
          </p:cNvSpPr>
          <p:nvPr>
            <p:ph type="body" idx="1"/>
          </p:nvPr>
        </p:nvSpPr>
        <p:spPr bwMode="auto">
          <a:xfrm>
            <a:off x="914400" y="4314825"/>
            <a:ext cx="5029200" cy="4087813"/>
          </a:xfrm>
          <a:noFill/>
        </p:spPr>
        <p:txBody>
          <a:bodyPr wrap="square" numCol="1" anchor="t" anchorCtr="0" compatLnSpc="1">
            <a:prstTxWarp prst="textNoShape">
              <a:avLst/>
            </a:prstTxWarp>
          </a:bodyPr>
          <a:lstStyle/>
          <a:p>
            <a:pPr eaLnBrk="1" hangingPunct="1"/>
            <a:r>
              <a:rPr lang="en-US" smtClean="0">
                <a:cs typeface="Arial" pitchFamily="34" charset="0"/>
              </a:rPr>
              <a:t>Here is the distribution of CO2 emissions from fossil fuel combustion for comparison.  Note that th US and Europe, so skinny in the first map, are so fat here.  Any Africa and India, so fat in the first and so minimal here.  This comparison would change a bit if deforestation and other GHGs are included, but the point remains that the countries causing most of the problem are not those experiencing the problem</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p:txBody>
          <a:bodyPr/>
          <a:lstStyle/>
          <a:p>
            <a:pPr>
              <a:defRPr/>
            </a:pPr>
            <a:fld id="{62E8D210-54E5-4277-88EF-D2AB895D7A6A}" type="slidenum">
              <a:rPr lang="en-GB">
                <a:cs typeface="Arial" pitchFamily="34" charset="0"/>
              </a:rPr>
              <a:pPr>
                <a:defRPr/>
              </a:pPr>
              <a:t>28</a:t>
            </a:fld>
            <a:endParaRPr lang="en-GB">
              <a:cs typeface="Arial" pitchFamily="34" charset="0"/>
            </a:endParaRPr>
          </a:p>
        </p:txBody>
      </p:sp>
      <p:sp>
        <p:nvSpPr>
          <p:cNvPr id="207875" name="Rectangle 2"/>
          <p:cNvSpPr>
            <a:spLocks noGrp="1" noRot="1" noChangeAspect="1" noChangeArrowheads="1" noTextEdit="1"/>
          </p:cNvSpPr>
          <p:nvPr>
            <p:ph type="sldImg"/>
          </p:nvPr>
        </p:nvSpPr>
        <p:spPr bwMode="auto">
          <a:xfrm>
            <a:off x="1160463" y="681038"/>
            <a:ext cx="4541837" cy="3406775"/>
          </a:xfrm>
          <a:noFill/>
          <a:ln>
            <a:solidFill>
              <a:srgbClr val="000000"/>
            </a:solidFill>
            <a:miter lim="800000"/>
            <a:headEnd/>
            <a:tailEnd/>
          </a:ln>
        </p:spPr>
      </p:sp>
      <p:sp>
        <p:nvSpPr>
          <p:cNvPr id="207876" name="Rectangle 3"/>
          <p:cNvSpPr>
            <a:spLocks noGrp="1" noChangeArrowheads="1"/>
          </p:cNvSpPr>
          <p:nvPr>
            <p:ph type="body" idx="1"/>
          </p:nvPr>
        </p:nvSpPr>
        <p:spPr bwMode="auto">
          <a:xfrm>
            <a:off x="914400" y="4314825"/>
            <a:ext cx="5029200" cy="4087813"/>
          </a:xfrm>
          <a:noFill/>
        </p:spPr>
        <p:txBody>
          <a:bodyPr wrap="square" numCol="1" anchor="t" anchorCtr="0" compatLnSpc="1">
            <a:prstTxWarp prst="textNoShape">
              <a:avLst/>
            </a:prstTxWarp>
          </a:bodyPr>
          <a:lstStyle/>
          <a:p>
            <a:pPr eaLnBrk="1" hangingPunct="1"/>
            <a:r>
              <a:rPr lang="en-US" smtClean="0">
                <a:cs typeface="Arial" pitchFamily="34" charset="0"/>
              </a:rPr>
              <a:t>Remember this map showing the inequities for climate change’s health impacts.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E6BADC7-C8FC-4E8F-BC53-49E0FED291D4}" type="slidenum">
              <a:rPr lang="en-GB"/>
              <a:pPr>
                <a:defRPr/>
              </a:pPr>
              <a:t>29</a:t>
            </a:fld>
            <a:endParaRPr lang="en-GB"/>
          </a:p>
        </p:txBody>
      </p:sp>
      <p:sp>
        <p:nvSpPr>
          <p:cNvPr id="2088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890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p:spPr>
      </p:sp>
      <p:sp>
        <p:nvSpPr>
          <p:cNvPr id="1822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E5658AB9-47CE-47EF-A336-EA226E163FD2}"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A1D70E0-89CF-4394-81A8-C045228B80DC}" type="slidenum">
              <a:rPr lang="en-US"/>
              <a:pPr>
                <a:defRPr/>
              </a:pPr>
              <a:t>30</a:t>
            </a:fld>
            <a:endParaRPr lang="en-US"/>
          </a:p>
        </p:txBody>
      </p:sp>
      <p:sp>
        <p:nvSpPr>
          <p:cNvPr id="2099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9924" name="Rectangle 3"/>
          <p:cNvSpPr>
            <a:spLocks noGrp="1" noChangeArrowheads="1"/>
          </p:cNvSpPr>
          <p:nvPr>
            <p:ph type="body" idx="1"/>
          </p:nvPr>
        </p:nvSpPr>
        <p:spPr bwMode="auto">
          <a:xfrm>
            <a:off x="914400" y="4313238"/>
            <a:ext cx="5029200" cy="4089400"/>
          </a:xfrm>
          <a:noFill/>
        </p:spPr>
        <p:txBody>
          <a:bodyPr wrap="square" numCol="1" anchor="t" anchorCtr="0" compatLnSpc="1">
            <a:prstTxWarp prst="textNoShape">
              <a:avLst/>
            </a:prstTxWarp>
          </a:bodyPr>
          <a:lstStyle/>
          <a:p>
            <a:endParaRPr lang="sv-SE"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noFill/>
          <a:ln>
            <a:solidFill>
              <a:srgbClr val="000000"/>
            </a:solidFill>
            <a:miter lim="800000"/>
            <a:headEnd/>
            <a:tailEnd/>
          </a:ln>
        </p:spPr>
      </p:sp>
      <p:sp>
        <p:nvSpPr>
          <p:cNvPr id="2109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C2754028-2065-4A21-928E-262A9C07F6D8}"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p:spPr>
      </p:sp>
      <p:sp>
        <p:nvSpPr>
          <p:cNvPr id="2119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D9AC122-83AF-4C20-9E35-494A0096E913}"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noFill/>
          <a:ln>
            <a:solidFill>
              <a:srgbClr val="000000"/>
            </a:solidFill>
            <a:miter lim="800000"/>
            <a:headEnd/>
            <a:tailEnd/>
          </a:ln>
        </p:spPr>
      </p:sp>
      <p:sp>
        <p:nvSpPr>
          <p:cNvPr id="2129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821756F-5194-4ACC-93DE-E8645AD80CA6}"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bwMode="auto">
          <a:noFill/>
          <a:ln>
            <a:solidFill>
              <a:srgbClr val="000000"/>
            </a:solidFill>
            <a:miter lim="800000"/>
            <a:headEnd/>
            <a:tailEnd/>
          </a:ln>
        </p:spPr>
      </p:sp>
      <p:sp>
        <p:nvSpPr>
          <p:cNvPr id="2140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EE3A1A98-FFE6-46D9-A038-7B6070C80310}"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bwMode="auto">
          <a:noFill/>
          <a:ln>
            <a:solidFill>
              <a:srgbClr val="000000"/>
            </a:solidFill>
            <a:miter lim="800000"/>
            <a:headEnd/>
            <a:tailEnd/>
          </a:ln>
        </p:spPr>
      </p:sp>
      <p:sp>
        <p:nvSpPr>
          <p:cNvPr id="2150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6D6BC740-C5D3-41B6-B124-98E06875B9DA}"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bwMode="auto">
          <a:noFill/>
          <a:ln>
            <a:solidFill>
              <a:srgbClr val="000000"/>
            </a:solidFill>
            <a:miter lim="800000"/>
            <a:headEnd/>
            <a:tailEnd/>
          </a:ln>
        </p:spPr>
      </p:sp>
      <p:sp>
        <p:nvSpPr>
          <p:cNvPr id="2160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B58352C-D487-4994-BBA9-82CF89396B54}"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bwMode="auto">
          <a:noFill/>
          <a:ln>
            <a:solidFill>
              <a:srgbClr val="000000"/>
            </a:solidFill>
            <a:miter lim="800000"/>
            <a:headEnd/>
            <a:tailEnd/>
          </a:ln>
        </p:spPr>
      </p:sp>
      <p:sp>
        <p:nvSpPr>
          <p:cNvPr id="2170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95FB34F-E02E-4B4A-99EA-A4F47216A18C}"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bwMode="auto">
          <a:noFill/>
          <a:ln>
            <a:solidFill>
              <a:srgbClr val="000000"/>
            </a:solidFill>
            <a:miter lim="800000"/>
            <a:headEnd/>
            <a:tailEnd/>
          </a:ln>
        </p:spPr>
      </p:sp>
      <p:sp>
        <p:nvSpPr>
          <p:cNvPr id="2181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E6B5AD0F-D3AD-4668-BC96-DC610704053A}"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bwMode="auto">
          <a:noFill/>
          <a:ln>
            <a:solidFill>
              <a:srgbClr val="000000"/>
            </a:solidFill>
            <a:miter lim="800000"/>
            <a:headEnd/>
            <a:tailEnd/>
          </a:ln>
        </p:spPr>
      </p:sp>
      <p:sp>
        <p:nvSpPr>
          <p:cNvPr id="2191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E4E5D8F0-1A3B-41BF-9912-79068088F72A}"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F3E0840-078F-47FF-A5AA-328144B220E0}"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headEnd/>
            <a:tailEnd/>
          </a:ln>
        </p:spPr>
      </p:sp>
      <p:sp>
        <p:nvSpPr>
          <p:cNvPr id="2201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89137A6-4373-466E-852A-99D604EA5AD3}"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bwMode="auto">
          <a:noFill/>
          <a:ln>
            <a:solidFill>
              <a:srgbClr val="000000"/>
            </a:solidFill>
            <a:miter lim="800000"/>
            <a:headEnd/>
            <a:tailEnd/>
          </a:ln>
        </p:spPr>
      </p:sp>
      <p:sp>
        <p:nvSpPr>
          <p:cNvPr id="2211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6CD9801B-C518-4168-B995-F8981F0780A2}"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bwMode="auto">
          <a:noFill/>
          <a:ln>
            <a:solidFill>
              <a:srgbClr val="000000"/>
            </a:solidFill>
            <a:miter lim="800000"/>
            <a:headEnd/>
            <a:tailEnd/>
          </a:ln>
        </p:spPr>
      </p:sp>
      <p:sp>
        <p:nvSpPr>
          <p:cNvPr id="2222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99B9C46-E97C-4583-A807-22C0D885AFC6}"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bwMode="auto">
          <a:noFill/>
          <a:ln>
            <a:solidFill>
              <a:srgbClr val="000000"/>
            </a:solidFill>
            <a:miter lim="800000"/>
            <a:headEnd/>
            <a:tailEnd/>
          </a:ln>
        </p:spPr>
      </p:sp>
      <p:sp>
        <p:nvSpPr>
          <p:cNvPr id="2232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60AA4A3-7E84-4D9C-A78A-9E376A491FF8}"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bwMode="auto">
          <a:noFill/>
          <a:ln>
            <a:solidFill>
              <a:srgbClr val="000000"/>
            </a:solidFill>
            <a:miter lim="800000"/>
            <a:headEnd/>
            <a:tailEnd/>
          </a:ln>
        </p:spPr>
      </p:sp>
      <p:sp>
        <p:nvSpPr>
          <p:cNvPr id="2242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F3C7AAE-B282-48B8-A9C3-EAD6BC4F5FA8}"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bwMode="auto">
          <a:noFill/>
          <a:ln>
            <a:solidFill>
              <a:srgbClr val="000000"/>
            </a:solidFill>
            <a:miter lim="800000"/>
            <a:headEnd/>
            <a:tailEnd/>
          </a:ln>
        </p:spPr>
      </p:sp>
      <p:sp>
        <p:nvSpPr>
          <p:cNvPr id="2252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6A562059-66F3-4FC7-82E1-F84F47EAD750}"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bwMode="auto">
          <a:noFill/>
          <a:ln>
            <a:solidFill>
              <a:srgbClr val="000000"/>
            </a:solidFill>
            <a:miter lim="800000"/>
            <a:headEnd/>
            <a:tailEnd/>
          </a:ln>
        </p:spPr>
      </p:sp>
      <p:sp>
        <p:nvSpPr>
          <p:cNvPr id="2263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4B80D50-03D8-4A82-A3A2-D1002AA352D4}"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bwMode="auto">
          <a:noFill/>
          <a:ln>
            <a:solidFill>
              <a:srgbClr val="000000"/>
            </a:solidFill>
            <a:miter lim="800000"/>
            <a:headEnd/>
            <a:tailEnd/>
          </a:ln>
        </p:spPr>
      </p:sp>
      <p:sp>
        <p:nvSpPr>
          <p:cNvPr id="2273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C2F60242-3759-4997-8D3C-3557EB7F0FB0}"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bwMode="auto">
          <a:noFill/>
          <a:ln>
            <a:solidFill>
              <a:srgbClr val="000000"/>
            </a:solidFill>
            <a:miter lim="800000"/>
            <a:headEnd/>
            <a:tailEnd/>
          </a:ln>
        </p:spPr>
      </p:sp>
      <p:sp>
        <p:nvSpPr>
          <p:cNvPr id="2283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E21F2E0E-0E7B-4580-B57F-A4BEBE01DEA8}"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bwMode="auto">
          <a:noFill/>
          <a:ln>
            <a:solidFill>
              <a:srgbClr val="000000"/>
            </a:solidFill>
            <a:miter lim="800000"/>
            <a:headEnd/>
            <a:tailEnd/>
          </a:ln>
        </p:spPr>
      </p:sp>
      <p:sp>
        <p:nvSpPr>
          <p:cNvPr id="229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04C4874-C47E-482A-B00E-E0D6FA98BA27}"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p:spPr>
      </p:sp>
      <p:sp>
        <p:nvSpPr>
          <p:cNvPr id="1843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F3BFB00-2A48-4B0E-A49D-11CC458DBFE8}"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noFill/>
          <a:ln>
            <a:solidFill>
              <a:srgbClr val="000000"/>
            </a:solidFill>
            <a:miter lim="800000"/>
            <a:headEnd/>
            <a:tailEnd/>
          </a:ln>
        </p:spPr>
      </p:sp>
      <p:sp>
        <p:nvSpPr>
          <p:cNvPr id="2304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DD6C01C3-49AB-44A3-84F5-AF32560A38B2}"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bwMode="auto">
          <a:noFill/>
          <a:ln>
            <a:solidFill>
              <a:srgbClr val="000000"/>
            </a:solidFill>
            <a:miter lim="800000"/>
            <a:headEnd/>
            <a:tailEnd/>
          </a:ln>
        </p:spPr>
      </p:sp>
      <p:sp>
        <p:nvSpPr>
          <p:cNvPr id="2314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40EF54BB-E807-49E4-B98A-4D2DD70724CF}"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bwMode="auto">
          <a:noFill/>
          <a:ln>
            <a:solidFill>
              <a:srgbClr val="000000"/>
            </a:solidFill>
            <a:miter lim="800000"/>
            <a:headEnd/>
            <a:tailEnd/>
          </a:ln>
        </p:spPr>
      </p:sp>
      <p:sp>
        <p:nvSpPr>
          <p:cNvPr id="2324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C1BDE0FB-24AA-4D01-9F01-00F9DAF7E807}"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bwMode="auto">
          <a:noFill/>
          <a:ln>
            <a:solidFill>
              <a:srgbClr val="000000"/>
            </a:solidFill>
            <a:miter lim="800000"/>
            <a:headEnd/>
            <a:tailEnd/>
          </a:ln>
        </p:spPr>
      </p:sp>
      <p:sp>
        <p:nvSpPr>
          <p:cNvPr id="2334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B853969-4A45-42AF-B4F2-FC9968D535B2}"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bwMode="auto">
          <a:noFill/>
          <a:ln>
            <a:solidFill>
              <a:srgbClr val="000000"/>
            </a:solidFill>
            <a:miter lim="800000"/>
            <a:headEnd/>
            <a:tailEnd/>
          </a:ln>
        </p:spPr>
      </p:sp>
      <p:sp>
        <p:nvSpPr>
          <p:cNvPr id="2344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67AB82F4-209F-41CD-AA1B-CF7AB9B1A2EF}"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bwMode="auto">
          <a:noFill/>
          <a:ln>
            <a:solidFill>
              <a:srgbClr val="000000"/>
            </a:solidFill>
            <a:miter lim="800000"/>
            <a:headEnd/>
            <a:tailEnd/>
          </a:ln>
        </p:spPr>
      </p:sp>
      <p:sp>
        <p:nvSpPr>
          <p:cNvPr id="2355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F672406-2FB3-4A2E-8EBD-EA7CA5283258}"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bwMode="auto">
          <a:noFill/>
          <a:ln>
            <a:solidFill>
              <a:srgbClr val="000000"/>
            </a:solidFill>
            <a:miter lim="800000"/>
            <a:headEnd/>
            <a:tailEnd/>
          </a:ln>
        </p:spPr>
      </p:sp>
      <p:sp>
        <p:nvSpPr>
          <p:cNvPr id="2365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F8A4125-3204-4754-B810-7796FA7BB04B}" type="slidenum">
              <a:rPr lang="en-US" smtClean="0"/>
              <a:pPr>
                <a:defRPr/>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bwMode="auto">
          <a:noFill/>
          <a:ln>
            <a:solidFill>
              <a:srgbClr val="000000"/>
            </a:solidFill>
            <a:miter lim="800000"/>
            <a:headEnd/>
            <a:tailEnd/>
          </a:ln>
        </p:spPr>
      </p:sp>
      <p:sp>
        <p:nvSpPr>
          <p:cNvPr id="2375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885C719-95DC-4831-B2FE-E53958149C66}" type="slidenum">
              <a:rPr lang="en-US" smtClean="0"/>
              <a:pPr>
                <a:defRPr/>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bwMode="auto">
          <a:noFill/>
          <a:ln>
            <a:solidFill>
              <a:srgbClr val="000000"/>
            </a:solidFill>
            <a:miter lim="800000"/>
            <a:headEnd/>
            <a:tailEnd/>
          </a:ln>
        </p:spPr>
      </p:sp>
      <p:sp>
        <p:nvSpPr>
          <p:cNvPr id="2385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2B269A6-5195-426F-9E42-4A2AF3FD3E91}" type="slidenum">
              <a:rPr lang="en-US" smtClean="0"/>
              <a:pPr>
                <a:defRPr/>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bwMode="auto">
          <a:noFill/>
          <a:ln>
            <a:solidFill>
              <a:srgbClr val="000000"/>
            </a:solidFill>
            <a:miter lim="800000"/>
            <a:headEnd/>
            <a:tailEnd/>
          </a:ln>
        </p:spPr>
      </p:sp>
      <p:sp>
        <p:nvSpPr>
          <p:cNvPr id="2396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3FE9011-86DF-4317-8CEF-FBE72154B783}" type="slidenum">
              <a:rPr lang="en-US" smtClean="0"/>
              <a:pPr>
                <a:defRPr/>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7F31E17-5D17-469B-B5C7-9AB05B1432B7}"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bwMode="auto">
          <a:noFill/>
          <a:ln>
            <a:solidFill>
              <a:srgbClr val="000000"/>
            </a:solidFill>
            <a:miter lim="800000"/>
            <a:headEnd/>
            <a:tailEnd/>
          </a:ln>
        </p:spPr>
      </p:sp>
      <p:sp>
        <p:nvSpPr>
          <p:cNvPr id="2406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38BAB30-73A3-4C1F-A7A9-FF5B2320A88E}" type="slidenum">
              <a:rPr lang="en-US" smtClean="0"/>
              <a:pPr>
                <a:defRPr/>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bwMode="auto">
          <a:noFill/>
          <a:ln>
            <a:solidFill>
              <a:srgbClr val="000000"/>
            </a:solidFill>
            <a:miter lim="800000"/>
            <a:headEnd/>
            <a:tailEnd/>
          </a:ln>
        </p:spPr>
      </p:sp>
      <p:sp>
        <p:nvSpPr>
          <p:cNvPr id="2416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CF86775D-1B09-4FF1-AAA6-F2EA45AD0F7A}" type="slidenum">
              <a:rPr lang="en-US" smtClean="0"/>
              <a:pPr>
                <a:defRPr/>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bwMode="auto">
          <a:noFill/>
          <a:ln>
            <a:solidFill>
              <a:srgbClr val="000000"/>
            </a:solidFill>
            <a:miter lim="800000"/>
            <a:headEnd/>
            <a:tailEnd/>
          </a:ln>
        </p:spPr>
      </p:sp>
      <p:sp>
        <p:nvSpPr>
          <p:cNvPr id="2426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25E0BDE-A14F-4ACB-B2C8-4B5EFF58576B}" type="slidenum">
              <a:rPr lang="en-US" smtClean="0"/>
              <a:pPr>
                <a:defRPr/>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C1DB9CE-33C0-4926-9983-FEDF75EC6E37}" type="slidenum">
              <a:rPr lang="en-US"/>
              <a:pPr>
                <a:defRPr/>
              </a:pPr>
              <a:t>63</a:t>
            </a:fld>
            <a:endParaRPr lang="en-US"/>
          </a:p>
        </p:txBody>
      </p:sp>
      <p:sp>
        <p:nvSpPr>
          <p:cNvPr id="243715" name="Rectangle 2050"/>
          <p:cNvSpPr>
            <a:spLocks noGrp="1" noRot="1" noChangeAspect="1" noChangeArrowheads="1" noTextEdit="1"/>
          </p:cNvSpPr>
          <p:nvPr>
            <p:ph type="sldImg"/>
          </p:nvPr>
        </p:nvSpPr>
        <p:spPr bwMode="auto">
          <a:noFill/>
          <a:ln>
            <a:solidFill>
              <a:srgbClr val="000000"/>
            </a:solidFill>
            <a:miter lim="800000"/>
            <a:headEnd/>
            <a:tailEnd/>
          </a:ln>
        </p:spPr>
      </p:sp>
      <p:sp>
        <p:nvSpPr>
          <p:cNvPr id="243716" name="Rectangle 2051"/>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Flooding results in more than immediate deaths and injuries, as listed on this slide.</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8385EC8-44FC-42A2-BFBD-9860EAB6C9F4}" type="slidenum">
              <a:rPr lang="en-US"/>
              <a:pPr>
                <a:defRPr/>
              </a:pPr>
              <a:t>64</a:t>
            </a:fld>
            <a:endParaRPr lang="en-US"/>
          </a:p>
        </p:txBody>
      </p:sp>
      <p:sp>
        <p:nvSpPr>
          <p:cNvPr id="244739" name="Rectangle 2050"/>
          <p:cNvSpPr>
            <a:spLocks noGrp="1" noRot="1" noChangeAspect="1" noChangeArrowheads="1" noTextEdit="1"/>
          </p:cNvSpPr>
          <p:nvPr>
            <p:ph type="sldImg"/>
          </p:nvPr>
        </p:nvSpPr>
        <p:spPr bwMode="auto">
          <a:noFill/>
          <a:ln>
            <a:solidFill>
              <a:srgbClr val="000000"/>
            </a:solidFill>
            <a:miter lim="800000"/>
            <a:headEnd/>
            <a:tailEnd/>
          </a:ln>
        </p:spPr>
      </p:sp>
      <p:sp>
        <p:nvSpPr>
          <p:cNvPr id="244740" name="Rectangle 2051"/>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Flooding results in more than immediate deaths and injuries, as listed on this slide.</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bwMode="auto">
          <a:ln>
            <a:miter lim="800000"/>
            <a:headEnd/>
            <a:tailEnd/>
          </a:ln>
        </p:spPr>
        <p:txBody>
          <a:bodyPr/>
          <a:lstStyle/>
          <a:p>
            <a:pPr>
              <a:defRPr/>
            </a:pPr>
            <a:fld id="{53AC2FE6-C439-45BA-877B-C0E8255EF4E4}" type="slidenum">
              <a:rPr lang="en-GB"/>
              <a:pPr>
                <a:defRPr/>
              </a:pPr>
              <a:t>65</a:t>
            </a:fld>
            <a:endParaRPr lang="en-GB"/>
          </a:p>
        </p:txBody>
      </p:sp>
      <p:sp>
        <p:nvSpPr>
          <p:cNvPr id="2457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5764" name="Rectangle 3"/>
          <p:cNvSpPr>
            <a:spLocks noGrp="1" noChangeArrowheads="1"/>
          </p:cNvSpPr>
          <p:nvPr>
            <p:ph type="body" idx="1"/>
          </p:nvPr>
        </p:nvSpPr>
        <p:spPr bwMode="auto">
          <a:xfrm>
            <a:off x="914400" y="4314825"/>
            <a:ext cx="5029200" cy="4087813"/>
          </a:xfrm>
          <a:noFill/>
        </p:spPr>
        <p:txBody>
          <a:bodyPr wrap="square" numCol="1" anchor="t" anchorCtr="0" compatLnSpc="1">
            <a:prstTxWarp prst="textNoShape">
              <a:avLst/>
            </a:prstTxWarp>
          </a:bodyPr>
          <a:lstStyle/>
          <a:p>
            <a:pPr eaLnBrk="1" hangingPunct="1">
              <a:spcBef>
                <a:spcPct val="0"/>
              </a:spcBef>
            </a:pPr>
            <a:endParaRPr lang="en-GB" smtClean="0">
              <a:ea typeface="MS PGothic" pitchFamily="34" charset="-128"/>
            </a:endParaRPr>
          </a:p>
          <a:p>
            <a:pPr eaLnBrk="1" hangingPunct="1">
              <a:spcBef>
                <a:spcPct val="0"/>
              </a:spcBef>
            </a:pPr>
            <a:endParaRPr lang="en-GB" smtClean="0">
              <a:ea typeface="MS PGothic"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ln>
            <a:miter lim="800000"/>
            <a:headEnd/>
            <a:tailEnd/>
          </a:ln>
        </p:spPr>
        <p:txBody>
          <a:bodyPr/>
          <a:lstStyle/>
          <a:p>
            <a:pPr>
              <a:defRPr/>
            </a:pPr>
            <a:fld id="{342EE319-5D5F-4418-9957-432B11EF5A69}" type="slidenum">
              <a:rPr lang="en-GB"/>
              <a:pPr>
                <a:defRPr/>
              </a:pPr>
              <a:t>66</a:t>
            </a:fld>
            <a:endParaRPr lang="en-GB"/>
          </a:p>
        </p:txBody>
      </p:sp>
      <p:sp>
        <p:nvSpPr>
          <p:cNvPr id="246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6788" name="Rectangle 3"/>
          <p:cNvSpPr>
            <a:spLocks noGrp="1" noChangeArrowheads="1"/>
          </p:cNvSpPr>
          <p:nvPr>
            <p:ph type="body" idx="1"/>
          </p:nvPr>
        </p:nvSpPr>
        <p:spPr bwMode="auto">
          <a:xfrm>
            <a:off x="914400" y="4314825"/>
            <a:ext cx="5029200" cy="4087813"/>
          </a:xfrm>
          <a:noFill/>
        </p:spPr>
        <p:txBody>
          <a:bodyPr wrap="square" numCol="1" anchor="t" anchorCtr="0" compatLnSpc="1">
            <a:prstTxWarp prst="textNoShape">
              <a:avLst/>
            </a:prstTxWarp>
          </a:bodyPr>
          <a:lstStyle/>
          <a:p>
            <a:pPr eaLnBrk="1" hangingPunct="1">
              <a:spcBef>
                <a:spcPct val="0"/>
              </a:spcBef>
            </a:pPr>
            <a:endParaRPr lang="en-IE" smtClean="0">
              <a:ea typeface="MS PGothic" pitchFamily="34" charset="-128"/>
            </a:endParaRPr>
          </a:p>
          <a:p>
            <a:pPr eaLnBrk="1" hangingPunct="1">
              <a:spcBef>
                <a:spcPct val="0"/>
              </a:spcBef>
            </a:pPr>
            <a:endParaRPr lang="en-GB" smtClean="0">
              <a:ea typeface="MS PGothic" pitchFamily="34" charset="-128"/>
            </a:endParaRPr>
          </a:p>
          <a:p>
            <a:pPr eaLnBrk="1" hangingPunct="1">
              <a:spcBef>
                <a:spcPct val="0"/>
              </a:spcBef>
            </a:pPr>
            <a:endParaRPr lang="en-GB" smtClean="0">
              <a:ea typeface="MS PGothic"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bwMode="auto">
          <a:ln>
            <a:miter lim="800000"/>
            <a:headEnd/>
            <a:tailEnd/>
          </a:ln>
        </p:spPr>
        <p:txBody>
          <a:bodyPr/>
          <a:lstStyle/>
          <a:p>
            <a:pPr>
              <a:defRPr/>
            </a:pPr>
            <a:fld id="{36A0C84F-03C4-45CB-ABE4-345051AD6643}" type="slidenum">
              <a:rPr lang="en-GB"/>
              <a:pPr>
                <a:defRPr/>
              </a:pPr>
              <a:t>67</a:t>
            </a:fld>
            <a:endParaRPr lang="en-GB"/>
          </a:p>
        </p:txBody>
      </p:sp>
      <p:sp>
        <p:nvSpPr>
          <p:cNvPr id="2478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7812" name="Rectangle 3"/>
          <p:cNvSpPr>
            <a:spLocks noGrp="1" noChangeArrowheads="1"/>
          </p:cNvSpPr>
          <p:nvPr>
            <p:ph type="body" idx="1"/>
          </p:nvPr>
        </p:nvSpPr>
        <p:spPr bwMode="auto">
          <a:xfrm>
            <a:off x="914400" y="4314825"/>
            <a:ext cx="5029200" cy="4087813"/>
          </a:xfrm>
          <a:noFill/>
        </p:spPr>
        <p:txBody>
          <a:bodyPr wrap="square" numCol="1" anchor="t" anchorCtr="0" compatLnSpc="1">
            <a:prstTxWarp prst="textNoShape">
              <a:avLst/>
            </a:prstTxWarp>
          </a:bodyPr>
          <a:lstStyle/>
          <a:p>
            <a:pPr eaLnBrk="1" hangingPunct="1">
              <a:spcBef>
                <a:spcPct val="0"/>
              </a:spcBef>
            </a:pPr>
            <a:endParaRPr lang="en-IE" smtClean="0">
              <a:ea typeface="MS PGothic" pitchFamily="34" charset="-128"/>
            </a:endParaRPr>
          </a:p>
          <a:p>
            <a:pPr eaLnBrk="1" hangingPunct="1">
              <a:spcBef>
                <a:spcPct val="0"/>
              </a:spcBef>
            </a:pPr>
            <a:endParaRPr lang="en-GB" smtClean="0">
              <a:ea typeface="MS PGothic" pitchFamily="34" charset="-128"/>
            </a:endParaRPr>
          </a:p>
          <a:p>
            <a:pPr eaLnBrk="1" hangingPunct="1">
              <a:spcBef>
                <a:spcPct val="0"/>
              </a:spcBef>
            </a:pPr>
            <a:endParaRPr lang="en-GB" smtClean="0">
              <a:ea typeface="MS PGothic"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8AFBB88-7BBD-4F60-A2F5-D14F9458327F}" type="slidenum">
              <a:rPr lang="en-US"/>
              <a:pPr>
                <a:defRPr/>
              </a:pPr>
              <a:t>68</a:t>
            </a:fld>
            <a:endParaRPr lang="en-US"/>
          </a:p>
        </p:txBody>
      </p:sp>
      <p:sp>
        <p:nvSpPr>
          <p:cNvPr id="2488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8836" name="Rectangle 2"/>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bwMode="auto">
          <a:noFill/>
          <a:ln>
            <a:solidFill>
              <a:srgbClr val="000000"/>
            </a:solidFill>
            <a:miter lim="800000"/>
            <a:headEnd/>
            <a:tailEnd/>
          </a:ln>
        </p:spPr>
      </p:sp>
      <p:sp>
        <p:nvSpPr>
          <p:cNvPr id="2498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0484" name="Footer Placeholder 3"/>
          <p:cNvSpPr>
            <a:spLocks noGrp="1"/>
          </p:cNvSpPr>
          <p:nvPr>
            <p:ph type="ftr" sz="quarter" idx="4"/>
          </p:nvPr>
        </p:nvSpPr>
        <p:spPr bwMode="auto">
          <a:ln>
            <a:miter lim="800000"/>
            <a:headEnd/>
            <a:tailEnd/>
          </a:ln>
        </p:spPr>
        <p:txBody>
          <a:bodyPr/>
          <a:lstStyle/>
          <a:p>
            <a:pPr>
              <a:defRPr/>
            </a:pPr>
            <a:r>
              <a:rPr lang="en-GB"/>
              <a:t>DRAFT 1</a:t>
            </a:r>
          </a:p>
        </p:txBody>
      </p:sp>
      <p:sp>
        <p:nvSpPr>
          <p:cNvPr id="20485" name="Slide Number Placeholder 4"/>
          <p:cNvSpPr>
            <a:spLocks noGrp="1"/>
          </p:cNvSpPr>
          <p:nvPr>
            <p:ph type="sldNum" sz="quarter" idx="5"/>
          </p:nvPr>
        </p:nvSpPr>
        <p:spPr bwMode="auto">
          <a:ln>
            <a:miter lim="800000"/>
            <a:headEnd/>
            <a:tailEnd/>
          </a:ln>
        </p:spPr>
        <p:txBody>
          <a:bodyPr/>
          <a:lstStyle/>
          <a:p>
            <a:pPr>
              <a:defRPr/>
            </a:pPr>
            <a:fld id="{783A8252-0EB2-4278-95BE-EBB42C497DAB}" type="slidenum">
              <a:rPr lang="en-GB"/>
              <a:pPr>
                <a:defRPr/>
              </a:pPr>
              <a:t>69</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p:spPr>
      </p:sp>
      <p:sp>
        <p:nvSpPr>
          <p:cNvPr id="186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43726983-9C10-4CC1-95FB-E20A382AD21D}" type="slidenum">
              <a:rPr lang="en-US" smtClean="0"/>
              <a:pPr>
                <a:defRPr/>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bwMode="auto">
          <a:noFill/>
          <a:ln>
            <a:solidFill>
              <a:srgbClr val="000000"/>
            </a:solidFill>
            <a:miter lim="800000"/>
            <a:headEnd/>
            <a:tailEnd/>
          </a:ln>
        </p:spPr>
      </p:sp>
      <p:sp>
        <p:nvSpPr>
          <p:cNvPr id="2508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Trihalomethanes (THM)</a:t>
            </a:r>
            <a:r>
              <a:rPr lang="en-US" smtClean="0"/>
              <a:t> </a:t>
            </a:r>
            <a:r>
              <a:rPr lang="en-GB" smtClean="0"/>
              <a:t>can occur in chlorinated water as a result of reaction between organic materials in the water and chlorine added as a disinfectant. </a:t>
            </a:r>
            <a:r>
              <a:rPr lang="en-US" smtClean="0"/>
              <a:t>THMs became a public health concern due to their carcinogenic nature.</a:t>
            </a:r>
            <a:endParaRPr lang="en-GB" smtClean="0"/>
          </a:p>
        </p:txBody>
      </p:sp>
      <p:sp>
        <p:nvSpPr>
          <p:cNvPr id="22532" name="Footer Placeholder 3"/>
          <p:cNvSpPr>
            <a:spLocks noGrp="1"/>
          </p:cNvSpPr>
          <p:nvPr>
            <p:ph type="ftr" sz="quarter" idx="4"/>
          </p:nvPr>
        </p:nvSpPr>
        <p:spPr bwMode="auto">
          <a:ln>
            <a:miter lim="800000"/>
            <a:headEnd/>
            <a:tailEnd/>
          </a:ln>
        </p:spPr>
        <p:txBody>
          <a:bodyPr/>
          <a:lstStyle/>
          <a:p>
            <a:pPr>
              <a:defRPr/>
            </a:pPr>
            <a:r>
              <a:rPr lang="en-GB"/>
              <a:t>DRAFT 1</a:t>
            </a:r>
          </a:p>
        </p:txBody>
      </p:sp>
      <p:sp>
        <p:nvSpPr>
          <p:cNvPr id="22533" name="Slide Number Placeholder 4"/>
          <p:cNvSpPr>
            <a:spLocks noGrp="1"/>
          </p:cNvSpPr>
          <p:nvPr>
            <p:ph type="sldNum" sz="quarter" idx="5"/>
          </p:nvPr>
        </p:nvSpPr>
        <p:spPr bwMode="auto">
          <a:ln>
            <a:miter lim="800000"/>
            <a:headEnd/>
            <a:tailEnd/>
          </a:ln>
        </p:spPr>
        <p:txBody>
          <a:bodyPr/>
          <a:lstStyle/>
          <a:p>
            <a:pPr>
              <a:defRPr/>
            </a:pPr>
            <a:fld id="{90482B7B-07F3-41AC-A47C-E8DD59764AD6}" type="slidenum">
              <a:rPr lang="en-GB"/>
              <a:pPr>
                <a:defRPr/>
              </a:pPr>
              <a:t>70</a:t>
            </a:fld>
            <a:endParaRPr lang="en-GB"/>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bwMode="auto">
          <a:noFill/>
          <a:ln>
            <a:solidFill>
              <a:srgbClr val="000000"/>
            </a:solidFill>
            <a:miter lim="800000"/>
            <a:headEnd/>
            <a:tailEnd/>
          </a:ln>
        </p:spPr>
      </p:sp>
      <p:sp>
        <p:nvSpPr>
          <p:cNvPr id="2519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i="1" baseline="30000" smtClean="0"/>
              <a:t>1</a:t>
            </a:r>
            <a:r>
              <a:rPr lang="en-US" i="1" smtClean="0"/>
              <a:t>Cooking up a Storm</a:t>
            </a:r>
            <a:r>
              <a:rPr lang="en-US" smtClean="0"/>
              <a:t>, Tara Garnett, Centre for Environmental Strategy, University of Surrey, 2008.  Prof. G. Bentham, Centre for Environmental Risk, University of East Anglia).</a:t>
            </a:r>
            <a:r>
              <a:rPr lang="en-GB" smtClean="0"/>
              <a:t> </a:t>
            </a:r>
            <a:r>
              <a:rPr lang="en-US" u="sng" smtClean="0">
                <a:hlinkClick r:id="rId3"/>
              </a:rPr>
              <a:t>http://www.fcrn.org.uk/frcnResearch/publications/PDFs/CuaS_web.pdf</a:t>
            </a:r>
            <a:endParaRPr lang="en-US" u="sng" smtClean="0"/>
          </a:p>
          <a:p>
            <a:pPr eaLnBrk="1" hangingPunct="1">
              <a:spcBef>
                <a:spcPct val="0"/>
              </a:spcBef>
            </a:pPr>
            <a:endParaRPr lang="en-US" u="sng" smtClean="0"/>
          </a:p>
          <a:p>
            <a:pPr eaLnBrk="1" hangingPunct="1">
              <a:spcBef>
                <a:spcPct val="0"/>
              </a:spcBef>
            </a:pPr>
            <a:r>
              <a:rPr lang="en-GB" smtClean="0"/>
              <a:t>Dealing with food safety provides opportunities for EHPs to promote sustainable diet and sustainable procurement through interaction with catering and food industries. </a:t>
            </a:r>
          </a:p>
          <a:p>
            <a:pPr eaLnBrk="1" hangingPunct="1">
              <a:spcBef>
                <a:spcPct val="0"/>
              </a:spcBef>
            </a:pPr>
            <a:endParaRPr lang="en-GB" smtClean="0"/>
          </a:p>
          <a:p>
            <a:pPr eaLnBrk="1" hangingPunct="1">
              <a:spcBef>
                <a:spcPct val="0"/>
              </a:spcBef>
            </a:pPr>
            <a:r>
              <a:rPr lang="en-GB" smtClean="0"/>
              <a:t>Three quarters of the sewer blockages are caused by the build-up of fats, oils and greases (FOG) put down the sink by catering establishments, factories or homes. Anglia Water  with the local EHPs is encouraging all it customers to  take used cooking oil to a recycling centre across the region. There are now a number of recycling centres who collect waste cooking oil. Schemes have been launched in Norfolk &amp; Suffolk and the used cooking oil is collected by Living Fuels.  This helps with both adaptation and reduces the waste going to landfill. </a:t>
            </a:r>
          </a:p>
          <a:p>
            <a:pPr eaLnBrk="1" hangingPunct="1">
              <a:spcBef>
                <a:spcPct val="0"/>
              </a:spcBef>
            </a:pPr>
            <a:endParaRPr lang="en-GB" smtClean="0"/>
          </a:p>
          <a:p>
            <a:pPr eaLnBrk="1" hangingPunct="1">
              <a:spcBef>
                <a:spcPct val="0"/>
              </a:spcBef>
            </a:pPr>
            <a:endParaRPr lang="en-GB" smtClean="0"/>
          </a:p>
          <a:p>
            <a:pPr eaLnBrk="1" hangingPunct="1">
              <a:spcBef>
                <a:spcPct val="0"/>
              </a:spcBef>
            </a:pPr>
            <a:r>
              <a:rPr lang="en-GB" smtClean="0"/>
              <a:t> </a:t>
            </a:r>
          </a:p>
          <a:p>
            <a:pPr eaLnBrk="1" hangingPunct="1">
              <a:spcBef>
                <a:spcPct val="0"/>
              </a:spcBef>
            </a:pPr>
            <a:endParaRPr lang="en-GB" smtClean="0"/>
          </a:p>
        </p:txBody>
      </p:sp>
      <p:sp>
        <p:nvSpPr>
          <p:cNvPr id="24580" name="Slide Number Placeholder 3"/>
          <p:cNvSpPr>
            <a:spLocks noGrp="1"/>
          </p:cNvSpPr>
          <p:nvPr>
            <p:ph type="sldNum" sz="quarter" idx="5"/>
          </p:nvPr>
        </p:nvSpPr>
        <p:spPr bwMode="auto">
          <a:ln>
            <a:miter lim="800000"/>
            <a:headEnd/>
            <a:tailEnd/>
          </a:ln>
        </p:spPr>
        <p:txBody>
          <a:bodyPr/>
          <a:lstStyle/>
          <a:p>
            <a:pPr>
              <a:defRPr/>
            </a:pPr>
            <a:fld id="{80500E8D-8BE1-4C09-B30D-C0274B2053AA}" type="slidenum">
              <a:rPr lang="en-GB"/>
              <a:pPr>
                <a:defRPr/>
              </a:pPr>
              <a:t>71</a:t>
            </a:fld>
            <a:endParaRPr lang="en-GB"/>
          </a:p>
        </p:txBody>
      </p:sp>
      <p:sp>
        <p:nvSpPr>
          <p:cNvPr id="24581" name="Footer Placeholder 4"/>
          <p:cNvSpPr>
            <a:spLocks noGrp="1"/>
          </p:cNvSpPr>
          <p:nvPr>
            <p:ph type="ftr" sz="quarter" idx="4"/>
          </p:nvPr>
        </p:nvSpPr>
        <p:spPr bwMode="auto">
          <a:ln>
            <a:miter lim="800000"/>
            <a:headEnd/>
            <a:tailEnd/>
          </a:ln>
        </p:spPr>
        <p:txBody>
          <a:bodyPr/>
          <a:lstStyle/>
          <a:p>
            <a:pPr>
              <a:defRPr/>
            </a:pPr>
            <a:r>
              <a:rPr lang="en-GB"/>
              <a:t>DRAFT 1</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noFill/>
          <a:ln>
            <a:solidFill>
              <a:srgbClr val="000000"/>
            </a:solidFill>
            <a:miter lim="800000"/>
            <a:headEnd/>
            <a:tailEnd/>
          </a:ln>
        </p:spPr>
      </p:sp>
      <p:sp>
        <p:nvSpPr>
          <p:cNvPr id="2529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AF0EB2E-1140-42CF-835F-A54A37B11D49}" type="slidenum">
              <a:rPr lang="en-US" smtClean="0"/>
              <a:pPr>
                <a:defRPr/>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bwMode="auto">
          <a:noFill/>
          <a:ln>
            <a:solidFill>
              <a:srgbClr val="000000"/>
            </a:solidFill>
            <a:miter lim="800000"/>
            <a:headEnd/>
            <a:tailEnd/>
          </a:ln>
        </p:spPr>
      </p:sp>
      <p:sp>
        <p:nvSpPr>
          <p:cNvPr id="2539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FACEE300-26BA-45C5-9D8E-156CC7E6ACCA}" type="slidenum">
              <a:rPr lang="en-US" smtClean="0"/>
              <a:pPr>
                <a:defRPr/>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bwMode="auto">
          <a:noFill/>
          <a:ln>
            <a:solidFill>
              <a:srgbClr val="000000"/>
            </a:solidFill>
            <a:miter lim="800000"/>
            <a:headEnd/>
            <a:tailEnd/>
          </a:ln>
        </p:spPr>
      </p:sp>
      <p:sp>
        <p:nvSpPr>
          <p:cNvPr id="2549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D6BC84D4-69CA-413E-BD5A-14D6AA40D4F5}" type="slidenum">
              <a:rPr lang="en-US" smtClean="0"/>
              <a:pPr>
                <a:defRPr/>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A3BDDF3-D2B3-46B2-84BB-F7A8A457DA40}" type="slidenum">
              <a:rPr lang="en-US" smtClean="0"/>
              <a:pPr>
                <a:defRPr/>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bwMode="auto">
          <a:noFill/>
          <a:ln>
            <a:solidFill>
              <a:srgbClr val="000000"/>
            </a:solidFill>
            <a:miter lim="800000"/>
            <a:headEnd/>
            <a:tailEnd/>
          </a:ln>
        </p:spPr>
      </p:sp>
      <p:sp>
        <p:nvSpPr>
          <p:cNvPr id="2570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F06F010A-0D22-4808-A6FB-B8805CBB8577}" type="slidenum">
              <a:rPr lang="en-US" smtClean="0"/>
              <a:pPr>
                <a:defRPr/>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bwMode="auto">
          <a:noFill/>
          <a:ln>
            <a:solidFill>
              <a:srgbClr val="000000"/>
            </a:solidFill>
            <a:miter lim="800000"/>
            <a:headEnd/>
            <a:tailEnd/>
          </a:ln>
        </p:spPr>
      </p:sp>
      <p:sp>
        <p:nvSpPr>
          <p:cNvPr id="2580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5DB4240-55A7-49E0-AC52-4DC1CD15DE9D}" type="slidenum">
              <a:rPr lang="en-US" smtClean="0"/>
              <a:pPr>
                <a:defRPr/>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bwMode="auto">
          <a:noFill/>
          <a:ln>
            <a:solidFill>
              <a:srgbClr val="000000"/>
            </a:solidFill>
            <a:miter lim="800000"/>
            <a:headEnd/>
            <a:tailEnd/>
          </a:ln>
        </p:spPr>
      </p:sp>
      <p:sp>
        <p:nvSpPr>
          <p:cNvPr id="2590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FB01762C-4CED-44C4-A99A-6E758726D00C}" type="slidenum">
              <a:rPr lang="en-US" smtClean="0"/>
              <a:pPr>
                <a:defRPr/>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bwMode="auto">
          <a:noFill/>
          <a:ln>
            <a:solidFill>
              <a:srgbClr val="000000"/>
            </a:solidFill>
            <a:miter lim="800000"/>
            <a:headEnd/>
            <a:tailEnd/>
          </a:ln>
        </p:spPr>
      </p:sp>
      <p:sp>
        <p:nvSpPr>
          <p:cNvPr id="2600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617F0E5B-F5D2-422C-96F2-734121943411}" type="slidenum">
              <a:rPr lang="en-US" smtClean="0"/>
              <a:pPr>
                <a:defRPr/>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FD596E1-5C2A-497A-81F1-CA9EB62FBBAB}" type="slidenum">
              <a:rPr lang="en-US" smtClean="0"/>
              <a:pPr>
                <a:defRPr/>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bwMode="auto">
          <a:noFill/>
          <a:ln>
            <a:solidFill>
              <a:srgbClr val="000000"/>
            </a:solidFill>
            <a:miter lim="800000"/>
            <a:headEnd/>
            <a:tailEnd/>
          </a:ln>
        </p:spPr>
      </p:sp>
      <p:sp>
        <p:nvSpPr>
          <p:cNvPr id="2611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EFF771A-9926-4B18-8BF1-03C51577E8C9}" type="slidenum">
              <a:rPr lang="en-US" smtClean="0"/>
              <a:pPr>
                <a:defRPr/>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bwMode="auto">
          <a:noFill/>
          <a:ln>
            <a:solidFill>
              <a:srgbClr val="000000"/>
            </a:solidFill>
            <a:miter lim="800000"/>
            <a:headEnd/>
            <a:tailEnd/>
          </a:ln>
        </p:spPr>
      </p:sp>
      <p:sp>
        <p:nvSpPr>
          <p:cNvPr id="2621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E364DCE-684E-41A0-B7F8-26E3F2BB68EA}" type="slidenum">
              <a:rPr lang="en-US" smtClean="0"/>
              <a:pPr>
                <a:defRPr/>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bwMode="auto">
          <a:noFill/>
          <a:ln>
            <a:solidFill>
              <a:srgbClr val="000000"/>
            </a:solidFill>
            <a:miter lim="800000"/>
            <a:headEnd/>
            <a:tailEnd/>
          </a:ln>
        </p:spPr>
      </p:sp>
      <p:sp>
        <p:nvSpPr>
          <p:cNvPr id="2631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5E47D36-3644-4C0A-8FE8-EBF977C61071}" type="slidenum">
              <a:rPr lang="en-US" smtClean="0"/>
              <a:pPr>
                <a:defRPr/>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bwMode="auto">
          <a:noFill/>
          <a:ln>
            <a:solidFill>
              <a:srgbClr val="000000"/>
            </a:solidFill>
            <a:miter lim="800000"/>
            <a:headEnd/>
            <a:tailEnd/>
          </a:ln>
        </p:spPr>
      </p:sp>
      <p:sp>
        <p:nvSpPr>
          <p:cNvPr id="2641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F0B3703-FB90-46AD-955E-E85530A1A4BB}" type="slidenum">
              <a:rPr lang="en-US" smtClean="0"/>
              <a:pPr>
                <a:defRPr/>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bwMode="auto">
          <a:noFill/>
          <a:ln>
            <a:solidFill>
              <a:srgbClr val="000000"/>
            </a:solidFill>
            <a:miter lim="800000"/>
            <a:headEnd/>
            <a:tailEnd/>
          </a:ln>
        </p:spPr>
      </p:sp>
      <p:sp>
        <p:nvSpPr>
          <p:cNvPr id="2652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5D43C88E-4062-4DD6-9DBF-4E6B73A50B24}" type="slidenum">
              <a:rPr lang="en-US" smtClean="0"/>
              <a:pPr>
                <a:defRPr/>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bwMode="auto">
          <a:noFill/>
          <a:ln>
            <a:solidFill>
              <a:srgbClr val="000000"/>
            </a:solidFill>
            <a:miter lim="800000"/>
            <a:headEnd/>
            <a:tailEnd/>
          </a:ln>
        </p:spPr>
      </p:sp>
      <p:sp>
        <p:nvSpPr>
          <p:cNvPr id="2662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69F1A6A2-FC7F-4391-A6CC-8B4A7854530A}" type="slidenum">
              <a:rPr lang="en-US" smtClean="0"/>
              <a:pPr>
                <a:defRPr/>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bwMode="auto">
          <a:noFill/>
          <a:ln>
            <a:solidFill>
              <a:srgbClr val="000000"/>
            </a:solidFill>
            <a:miter lim="800000"/>
            <a:headEnd/>
            <a:tailEnd/>
          </a:ln>
        </p:spPr>
      </p:sp>
      <p:sp>
        <p:nvSpPr>
          <p:cNvPr id="2672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FA55CF7E-5777-4611-A5B6-1EF4DFCB0ADA}" type="slidenum">
              <a:rPr lang="en-US" smtClean="0"/>
              <a:pPr>
                <a:defRPr/>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bwMode="auto">
          <a:noFill/>
          <a:ln>
            <a:solidFill>
              <a:srgbClr val="000000"/>
            </a:solidFill>
            <a:miter lim="800000"/>
            <a:headEnd/>
            <a:tailEnd/>
          </a:ln>
        </p:spPr>
      </p:sp>
      <p:sp>
        <p:nvSpPr>
          <p:cNvPr id="2682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8D18CBD-1082-4149-8F05-26A1687C7D89}" type="slidenum">
              <a:rPr lang="en-US" smtClean="0"/>
              <a:pPr>
                <a:defRPr/>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bwMode="auto">
          <a:noFill/>
          <a:ln>
            <a:solidFill>
              <a:srgbClr val="000000"/>
            </a:solidFill>
            <a:miter lim="800000"/>
            <a:headEnd/>
            <a:tailEnd/>
          </a:ln>
        </p:spPr>
      </p:sp>
      <p:sp>
        <p:nvSpPr>
          <p:cNvPr id="2693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61EB2D9-2EF4-4319-9500-1B1F18E97201}" type="slidenum">
              <a:rPr lang="en-US" smtClean="0"/>
              <a:pPr>
                <a:defRPr/>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bwMode="auto">
          <a:noFill/>
          <a:ln>
            <a:solidFill>
              <a:srgbClr val="000000"/>
            </a:solidFill>
            <a:miter lim="800000"/>
            <a:headEnd/>
            <a:tailEnd/>
          </a:ln>
        </p:spPr>
      </p:sp>
      <p:sp>
        <p:nvSpPr>
          <p:cNvPr id="2703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FD22F1D8-1586-4FAD-9539-D86CCEACC02B}" type="slidenum">
              <a:rPr lang="en-US" smtClean="0"/>
              <a:pPr>
                <a:defRPr/>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p:spPr>
      </p:sp>
      <p:sp>
        <p:nvSpPr>
          <p:cNvPr id="1884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77BFA4F-FDFC-40DE-A576-60DC004679CF}" type="slidenum">
              <a:rPr lang="en-US" smtClean="0"/>
              <a:pPr>
                <a:defRPr/>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bwMode="auto">
          <a:noFill/>
          <a:ln>
            <a:solidFill>
              <a:srgbClr val="000000"/>
            </a:solidFill>
            <a:miter lim="800000"/>
            <a:headEnd/>
            <a:tailEnd/>
          </a:ln>
        </p:spPr>
      </p:sp>
      <p:sp>
        <p:nvSpPr>
          <p:cNvPr id="2713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41D246F2-EC22-4E5E-95CF-BD5D67BE02BF}" type="slidenum">
              <a:rPr lang="en-US" smtClean="0"/>
              <a:pPr>
                <a:defRPr/>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bwMode="auto">
          <a:noFill/>
          <a:ln>
            <a:solidFill>
              <a:srgbClr val="000000"/>
            </a:solidFill>
            <a:miter lim="800000"/>
            <a:headEnd/>
            <a:tailEnd/>
          </a:ln>
        </p:spPr>
      </p:sp>
      <p:sp>
        <p:nvSpPr>
          <p:cNvPr id="2723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446CD0B7-3B35-4CBC-800A-2152D3E4B0A5}" type="slidenum">
              <a:rPr lang="en-US" smtClean="0"/>
              <a:pPr>
                <a:defRPr/>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p:cNvSpPr>
            <a:spLocks noGrp="1" noRot="1" noChangeAspect="1" noTextEdit="1"/>
          </p:cNvSpPr>
          <p:nvPr>
            <p:ph type="sldImg"/>
          </p:nvPr>
        </p:nvSpPr>
        <p:spPr bwMode="auto">
          <a:noFill/>
          <a:ln>
            <a:solidFill>
              <a:srgbClr val="000000"/>
            </a:solidFill>
            <a:miter lim="800000"/>
            <a:headEnd/>
            <a:tailEnd/>
          </a:ln>
        </p:spPr>
      </p:sp>
      <p:sp>
        <p:nvSpPr>
          <p:cNvPr id="273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548AF1CE-9BF7-469C-BD5D-6F3808060A6D}" type="slidenum">
              <a:rPr lang="en-US" smtClean="0"/>
              <a:pPr>
                <a:defRPr/>
              </a:pPr>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7658AC1-7CF8-4B20-B68C-1EE31219D026}" type="slidenum">
              <a:rPr lang="en-US"/>
              <a:pPr>
                <a:defRPr/>
              </a:pPr>
              <a:t>93</a:t>
            </a:fld>
            <a:endParaRPr lang="en-US"/>
          </a:p>
        </p:txBody>
      </p:sp>
      <p:sp>
        <p:nvSpPr>
          <p:cNvPr id="2744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443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bwMode="auto">
          <a:noFill/>
          <a:ln>
            <a:solidFill>
              <a:srgbClr val="000000"/>
            </a:solidFill>
            <a:miter lim="800000"/>
            <a:headEnd/>
            <a:tailEnd/>
          </a:ln>
        </p:spPr>
      </p:sp>
      <p:sp>
        <p:nvSpPr>
          <p:cNvPr id="2754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E17C212E-BA52-4AD0-8C80-E1624FBD19DD}" type="slidenum">
              <a:rPr lang="en-GB" smtClean="0"/>
              <a:pPr>
                <a:defRPr/>
              </a:pPr>
              <a:t>94</a:t>
            </a:fld>
            <a:endParaRPr lang="en-GB"/>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bwMode="auto">
          <a:noFill/>
          <a:ln>
            <a:solidFill>
              <a:srgbClr val="000000"/>
            </a:solidFill>
            <a:miter lim="800000"/>
            <a:headEnd/>
            <a:tailEnd/>
          </a:ln>
        </p:spPr>
      </p:sp>
      <p:sp>
        <p:nvSpPr>
          <p:cNvPr id="2764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97B5C0E-EEB5-4012-9563-58392F4898B9}" type="slidenum">
              <a:rPr lang="en-US" smtClean="0"/>
              <a:pPr>
                <a:defRPr/>
              </a:pPr>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B7D2580-2157-45BB-9A7A-E8FC03E89AB3}" type="slidenum">
              <a:rPr lang="en-US"/>
              <a:pPr>
                <a:defRPr/>
              </a:pPr>
              <a:t>96</a:t>
            </a:fld>
            <a:endParaRPr lang="en-US"/>
          </a:p>
        </p:txBody>
      </p:sp>
      <p:sp>
        <p:nvSpPr>
          <p:cNvPr id="2775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7508" name="Rectangle 4"/>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bwMode="auto">
          <a:noFill/>
          <a:ln>
            <a:solidFill>
              <a:srgbClr val="000000"/>
            </a:solidFill>
            <a:miter lim="800000"/>
            <a:headEnd/>
            <a:tailEnd/>
          </a:ln>
        </p:spPr>
      </p:sp>
      <p:sp>
        <p:nvSpPr>
          <p:cNvPr id="2785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53115065-1ADF-4D69-BBA8-CCB13FBCF8EC}" type="slidenum">
              <a:rPr lang="en-US" smtClean="0"/>
              <a:pPr>
                <a:defRPr/>
              </a:pPr>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noFill/>
          <a:ln>
            <a:solidFill>
              <a:srgbClr val="000000"/>
            </a:solidFill>
            <a:miter lim="800000"/>
            <a:headEnd/>
            <a:tailEnd/>
          </a:ln>
        </p:spPr>
      </p:sp>
      <p:sp>
        <p:nvSpPr>
          <p:cNvPr id="2795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DA02B49-4D5C-4D94-8093-A2B1073481AD}" type="slidenum">
              <a:rPr lang="en-US" smtClean="0"/>
              <a:pPr>
                <a:defRPr/>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bwMode="auto">
          <a:noFill/>
          <a:ln>
            <a:solidFill>
              <a:srgbClr val="000000"/>
            </a:solidFill>
            <a:miter lim="800000"/>
            <a:headEnd/>
            <a:tailEnd/>
          </a:ln>
        </p:spPr>
      </p:sp>
      <p:sp>
        <p:nvSpPr>
          <p:cNvPr id="2805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D96C39D-7D91-426D-A33C-39995CF5ABE9}" type="slidenum">
              <a:rPr lang="en-US" smtClean="0"/>
              <a:pPr>
                <a:defRPr/>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smtClean="0"/>
              <a:t>Click to edit Master title style</a:t>
            </a:r>
            <a:endParaRPr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fld id="{36B35A5C-3F42-432B-B2B8-2FDE1E707379}" type="datetimeFigureOut">
              <a:rPr lang="en-US"/>
              <a:pPr>
                <a:defRPr/>
              </a:pPr>
              <a:t>21-Sep-10</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7595B3BD-2EE1-4C45-A1F8-7D588CD3ECF8}"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546F785-7F2B-4F0B-ABFC-E7EA393F6173}" type="datetimeFigureOut">
              <a:rPr lang="en-US"/>
              <a:pPr>
                <a:defRPr/>
              </a:pPr>
              <a:t>21-Sep-10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9490E9-904C-4F62-A7B2-3B52C344A0B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03B90BA0-5AD3-4D40-97CD-E5721E8D272F}" type="datetimeFigureOut">
              <a:rPr lang="en-US"/>
              <a:pPr>
                <a:defRPr/>
              </a:pPr>
              <a:t>21-Sep-10</a:t>
            </a:fld>
            <a:endParaRPr lang="en-US"/>
          </a:p>
        </p:txBody>
      </p:sp>
      <p:sp>
        <p:nvSpPr>
          <p:cNvPr id="7" name="Footer Placeholder 4"/>
          <p:cNvSpPr>
            <a:spLocks noGrp="1"/>
          </p:cNvSpPr>
          <p:nvPr>
            <p:ph type="ftr" sz="quarter" idx="11"/>
          </p:nvPr>
        </p:nvSpPr>
        <p:spPr>
          <a:xfrm>
            <a:off x="2640013" y="6376988"/>
            <a:ext cx="3836987" cy="365125"/>
          </a:xfrm>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C505ABE7-45A2-48BA-B575-0285677FC76B}"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a:xfrm>
            <a:off x="457200" y="6245225"/>
            <a:ext cx="2133600" cy="476250"/>
          </a:xfrm>
        </p:spPr>
        <p:txBody>
          <a:bodyPr/>
          <a:lstStyle>
            <a:lvl1pPr>
              <a:defRPr/>
            </a:lvl1pPr>
          </a:lstStyle>
          <a:p>
            <a:pPr>
              <a:defRPr/>
            </a:pPr>
            <a:fld id="{A6E206FF-40D1-49AF-8B42-3FF5EEFCE0F0}" type="slidenum">
              <a:rPr lang="en-US"/>
              <a:pPr>
                <a:defRPr/>
              </a:pPr>
              <a:t>‹#›</a:t>
            </a:fld>
            <a:r>
              <a:rPr lang="en-US"/>
              <a:t> </a:t>
            </a:r>
            <a:endParaRPr lang="en-US">
              <a:solidFill>
                <a:schemeClr val="tx1"/>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041400" y="404813"/>
            <a:ext cx="7183438" cy="8302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00" y="1981200"/>
            <a:ext cx="35052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505200" cy="3886200"/>
          </a:xfrm>
        </p:spPr>
        <p:txBody>
          <a:bodyPr/>
          <a:lstStyle/>
          <a:p>
            <a:pPr lvl="0"/>
            <a:endParaRPr lang="en-US" noProof="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fld id="{8FA6A56E-FC25-432C-B015-DBFAC1B52B1A}" type="slidenum">
              <a:rPr lang="en-US"/>
              <a:pPr>
                <a:defRPr/>
              </a:pPr>
              <a:t>‹#›</a:t>
            </a:fld>
            <a:r>
              <a:rPr lang="en-US"/>
              <a:t> </a:t>
            </a:r>
            <a:endParaRPr lang="en-US">
              <a:solidFill>
                <a:schemeClr val="tx1"/>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fld id="{451C8CF0-3386-4E74-9298-113A9754D949}" type="slidenum">
              <a:rPr lang="en-US"/>
              <a:pPr>
                <a:defRPr/>
              </a:pPr>
              <a:t>‹#›</a:t>
            </a:fld>
            <a:r>
              <a:rPr lang="en-US"/>
              <a:t> </a:t>
            </a:r>
            <a:endParaRPr lang="en-US">
              <a:solidFill>
                <a:schemeClr val="tx1"/>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9"/>
          <p:cNvSpPr>
            <a:spLocks noGrp="1" noChangeArrowheads="1"/>
          </p:cNvSpPr>
          <p:nvPr>
            <p:ph type="dt" sz="half" idx="10"/>
          </p:nvPr>
        </p:nvSpPr>
        <p:spPr/>
        <p:txBody>
          <a:bodyPr/>
          <a:lstStyle>
            <a:lvl1pPr>
              <a:defRPr/>
            </a:lvl1pPr>
          </a:lstStyle>
          <a:p>
            <a:pPr>
              <a:defRPr/>
            </a:pPr>
            <a:endParaRPr lang="en-US"/>
          </a:p>
        </p:txBody>
      </p:sp>
      <p:sp>
        <p:nvSpPr>
          <p:cNvPr id="7" name="Rectangle 20"/>
          <p:cNvSpPr>
            <a:spLocks noGrp="1" noChangeArrowheads="1"/>
          </p:cNvSpPr>
          <p:nvPr>
            <p:ph type="ftr" sz="quarter" idx="11"/>
          </p:nvPr>
        </p:nvSpPr>
        <p:spPr/>
        <p:txBody>
          <a:bodyPr/>
          <a:lstStyle>
            <a:lvl1pPr>
              <a:defRPr/>
            </a:lvl1pPr>
          </a:lstStyle>
          <a:p>
            <a:pPr>
              <a:defRPr/>
            </a:pPr>
            <a:endParaRPr lang="en-US"/>
          </a:p>
        </p:txBody>
      </p:sp>
      <p:sp>
        <p:nvSpPr>
          <p:cNvPr id="8" name="Rectangle 21"/>
          <p:cNvSpPr>
            <a:spLocks noGrp="1" noChangeArrowheads="1"/>
          </p:cNvSpPr>
          <p:nvPr>
            <p:ph type="sldNum" sz="quarter" idx="12"/>
          </p:nvPr>
        </p:nvSpPr>
        <p:spPr/>
        <p:txBody>
          <a:bodyPr/>
          <a:lstStyle>
            <a:lvl1pPr>
              <a:defRPr/>
            </a:lvl1pPr>
          </a:lstStyle>
          <a:p>
            <a:pPr>
              <a:defRPr/>
            </a:pPr>
            <a:fld id="{9E403F38-B0B8-41C4-9760-F56A21AA9F2E}"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054"/>
          <p:cNvSpPr>
            <a:spLocks noGrp="1" noChangeArrowheads="1"/>
          </p:cNvSpPr>
          <p:nvPr>
            <p:ph type="dt" sz="half" idx="10"/>
          </p:nvPr>
        </p:nvSpPr>
        <p:spPr/>
        <p:txBody>
          <a:bodyPr/>
          <a:lstStyle>
            <a:lvl1pPr>
              <a:defRPr/>
            </a:lvl1pPr>
          </a:lstStyle>
          <a:p>
            <a:pPr>
              <a:defRPr/>
            </a:pPr>
            <a:endParaRPr lang="en-US"/>
          </a:p>
        </p:txBody>
      </p:sp>
      <p:sp>
        <p:nvSpPr>
          <p:cNvPr id="4" name="Rectangle 2055"/>
          <p:cNvSpPr>
            <a:spLocks noGrp="1" noChangeArrowheads="1"/>
          </p:cNvSpPr>
          <p:nvPr>
            <p:ph type="ftr" sz="quarter" idx="11"/>
          </p:nvPr>
        </p:nvSpPr>
        <p:spPr/>
        <p:txBody>
          <a:bodyPr/>
          <a:lstStyle>
            <a:lvl1pPr>
              <a:defRPr/>
            </a:lvl1pPr>
          </a:lstStyle>
          <a:p>
            <a:pPr>
              <a:defRPr/>
            </a:pPr>
            <a:r>
              <a:rPr lang="en-US"/>
              <a:t>IPCC Report 2007</a:t>
            </a:r>
          </a:p>
          <a:p>
            <a:pPr>
              <a:defRPr/>
            </a:pPr>
            <a:endParaRPr lang="en-US"/>
          </a:p>
        </p:txBody>
      </p:sp>
      <p:sp>
        <p:nvSpPr>
          <p:cNvPr id="5" name="Rectangle 2056"/>
          <p:cNvSpPr>
            <a:spLocks noGrp="1" noChangeArrowheads="1"/>
          </p:cNvSpPr>
          <p:nvPr>
            <p:ph type="sldNum" sz="quarter" idx="12"/>
          </p:nvPr>
        </p:nvSpPr>
        <p:spPr/>
        <p:txBody>
          <a:bodyPr/>
          <a:lstStyle>
            <a:lvl1pPr>
              <a:defRPr/>
            </a:lvl1pPr>
          </a:lstStyle>
          <a:p>
            <a:pPr>
              <a:defRPr/>
            </a:pPr>
            <a:fld id="{7DD8E6FA-AB54-4855-8D4B-D91C29B3698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BB7E522-4BC2-486C-97F3-84D36A407D72}" type="datetimeFigureOut">
              <a:rPr lang="en-US"/>
              <a:pPr>
                <a:defRPr/>
              </a:pPr>
              <a:t>21-Sep-10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B11BE1C-F582-4FF0-84B6-294CFE83FF7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CF386DD7-FC4B-4918-96E0-87C3CEF979CD}" type="datetimeFigureOut">
              <a:rPr lang="en-US"/>
              <a:pPr>
                <a:defRPr/>
              </a:pPr>
              <a:t>21-Sep-10</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DC1C3824-19E9-4564-BFD4-03B571F85A9A}"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DCC7C34-E56A-4A27-93FA-60FF89B282B7}" type="datetimeFigureOut">
              <a:rPr lang="en-US"/>
              <a:pPr>
                <a:defRPr/>
              </a:pPr>
              <a:t>21-Sep-10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4BD7B04-225D-4D87-A168-F019BD74982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816E943-92A5-4C61-9C51-404823CA8439}" type="datetimeFigureOut">
              <a:rPr lang="en-US"/>
              <a:pPr>
                <a:defRPr/>
              </a:pPr>
              <a:t>21-Sep-10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988E706-6D37-439E-A131-AAAF959060A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BF1DFD0-7EFD-4C68-86F9-D7F403983E6C}" type="datetimeFigureOut">
              <a:rPr lang="en-US"/>
              <a:pPr>
                <a:defRPr/>
              </a:pPr>
              <a:t>21-Sep-10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70C7FB1-9180-4196-B044-F8DE987B5FC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C48453D-08CD-43EF-9216-C63C172DCBC8}" type="datetimeFigureOut">
              <a:rPr lang="en-US"/>
              <a:pPr>
                <a:defRPr/>
              </a:pPr>
              <a:t>21-Sep-10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801B588-B37F-4F5C-92B6-BE080F96CC6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a:defRPr/>
            </a:pPr>
            <a:fld id="{C49E54BB-AFB5-4200-8D3F-70227557FB81}" type="datetimeFigureOut">
              <a:rPr lang="en-US"/>
              <a:pPr>
                <a:defRPr/>
              </a:pPr>
              <a:t>21-Sep-10</a:t>
            </a:fld>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D0C0EF83-91A6-4FC6-809C-9F1303CC286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a:defRPr/>
            </a:lvl1pPr>
          </a:lstStyle>
          <a:p>
            <a:pPr>
              <a:defRPr/>
            </a:pPr>
            <a:fld id="{7F4CDB59-9018-4DED-82C4-F68000371E09}" type="datetimeFigureOut">
              <a:rPr lang="en-US"/>
              <a:pPr>
                <a:defRPr/>
              </a:pPr>
              <a:t>21-Sep-10</a:t>
            </a:fld>
            <a:endParaRPr lang="en-US"/>
          </a:p>
        </p:txBody>
      </p:sp>
      <p:sp>
        <p:nvSpPr>
          <p:cNvPr id="8" name="Footer Placeholder 5"/>
          <p:cNvSpPr>
            <a:spLocks noGrp="1"/>
          </p:cNvSpPr>
          <p:nvPr>
            <p:ph type="ftr" sz="quarter" idx="11"/>
          </p:nvPr>
        </p:nvSpPr>
        <p:spPr>
          <a:xfrm>
            <a:off x="3035300" y="1169988"/>
            <a:ext cx="5194300" cy="201612"/>
          </a:xfrm>
        </p:spPr>
        <p:txBody>
          <a:bodyPr/>
          <a:lstStyle>
            <a:lvl1pPr>
              <a:defRPr>
                <a:solidFill>
                  <a:schemeClr val="bg1">
                    <a:shade val="50000"/>
                  </a:schemeClr>
                </a:solidFill>
              </a:defRPr>
            </a:lvl1pPr>
          </a:lstStyle>
          <a:p>
            <a:pPr>
              <a:defRPr/>
            </a:pPr>
            <a:endParaRPr lang="en-US"/>
          </a:p>
        </p:txBody>
      </p:sp>
      <p:sp>
        <p:nvSpPr>
          <p:cNvPr id="9" name="Slide Number Placeholder 6"/>
          <p:cNvSpPr>
            <a:spLocks noGrp="1"/>
          </p:cNvSpPr>
          <p:nvPr>
            <p:ph type="sldNum" sz="quarter" idx="12"/>
          </p:nvPr>
        </p:nvSpPr>
        <p:spPr>
          <a:xfrm>
            <a:off x="8339138" y="1169988"/>
            <a:ext cx="733425" cy="201612"/>
          </a:xfrm>
        </p:spPr>
        <p:txBody>
          <a:bodyPr/>
          <a:lstStyle>
            <a:lvl1pPr>
              <a:defRPr/>
            </a:lvl1pPr>
          </a:lstStyle>
          <a:p>
            <a:pPr>
              <a:defRPr/>
            </a:pPr>
            <a:fld id="{FDC60B3B-3F2B-4001-8447-D87B6C6D7C1C}"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l="-23000" t="8000" r="-23000"/>
          </a:stretch>
        </a:blipFill>
        <a:effectLst/>
      </p:bgPr>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lang="en-US" smtClean="0"/>
              <a:t>Click to edit Master title style</a:t>
            </a:r>
            <a:endParaRPr lang="en-US"/>
          </a:p>
        </p:txBody>
      </p:sp>
      <p:sp>
        <p:nvSpPr>
          <p:cNvPr id="11269" name="Text Placeholder 2"/>
          <p:cNvSpPr>
            <a:spLocks noGrp="1"/>
          </p:cNvSpPr>
          <p:nvPr>
            <p:ph type="body" idx="1"/>
          </p:nvPr>
        </p:nvSpPr>
        <p:spPr bwMode="auto">
          <a:xfrm>
            <a:off x="457200" y="1774825"/>
            <a:ext cx="82296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3627F191-19C2-4818-A885-2A14A14FCB5D}" type="datetimeFigureOut">
              <a:rPr lang="en-US"/>
              <a:pPr>
                <a:defRPr/>
              </a:pPr>
              <a:t>21-Sep-10</a:t>
            </a:fld>
            <a:endParaRPr lang="en-US"/>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endParaRPr lang="en-US"/>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16F79359-D552-4F22-ADAB-FADD5D83DB1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74" r:id="rId1"/>
    <p:sldLayoutId id="2147483868" r:id="rId2"/>
    <p:sldLayoutId id="2147483875" r:id="rId3"/>
    <p:sldLayoutId id="2147483869" r:id="rId4"/>
    <p:sldLayoutId id="2147483870" r:id="rId5"/>
    <p:sldLayoutId id="2147483871" r:id="rId6"/>
    <p:sldLayoutId id="2147483872" r:id="rId7"/>
    <p:sldLayoutId id="2147483876" r:id="rId8"/>
    <p:sldLayoutId id="2147483877" r:id="rId9"/>
    <p:sldLayoutId id="2147483873" r:id="rId10"/>
    <p:sldLayoutId id="2147483878" r:id="rId11"/>
    <p:sldLayoutId id="2147483879" r:id="rId12"/>
    <p:sldLayoutId id="2147483880" r:id="rId13"/>
    <p:sldLayoutId id="2147483881" r:id="rId14"/>
    <p:sldLayoutId id="2147483882" r:id="rId15"/>
    <p:sldLayoutId id="2147483883" r:id="rId16"/>
    <p:sldLayoutId id="2147483884" r:id="rId17"/>
  </p:sldLayoutIdLst>
  <p:txStyles>
    <p:titleStyle>
      <a:lvl1pPr algn="l" rtl="0" eaLnBrk="0" fontAlgn="base" hangingPunct="0">
        <a:spcBef>
          <a:spcPct val="0"/>
        </a:spcBef>
        <a:spcAft>
          <a:spcPct val="0"/>
        </a:spcAft>
        <a:defRPr sz="45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E66C7D"/>
        </a:buClr>
        <a:buFont typeface="Arial"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6BB76D"/>
        </a:buClr>
        <a:buFont typeface="Arial"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E88651"/>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Microsoft_Office_Excel_97-2003_Worksheet1.xls"/></Relationships>
</file>

<file path=ppt/slides/_rels/slide10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hyperlink" Target="http://image.thelancet.com/extras/01art11175web.pdf" TargetMode="Externa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Microsoft_Office_Excel_97-2003_Worksheet2.xls"/></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oleObject" Target="../embeddings/Microsoft_Office_Excel_97-2003_Worksheet3.xls"/></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4.xml"/><Relationship Id="rId1" Type="http://schemas.openxmlformats.org/officeDocument/2006/relationships/vmlDrawing" Target="../drawings/vmlDrawing6.vml"/><Relationship Id="rId5" Type="http://schemas.openxmlformats.org/officeDocument/2006/relationships/oleObject" Target="../embeddings/Microsoft_Office_Excel_97-2003_Worksheet5.xls"/><Relationship Id="rId4" Type="http://schemas.openxmlformats.org/officeDocument/2006/relationships/oleObject" Target="../embeddings/Microsoft_Office_Excel_97-2003_Worksheet4.xls"/></Relationships>
</file>

<file path=ppt/slides/_rels/slide113.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3.xml"/><Relationship Id="rId1" Type="http://schemas.openxmlformats.org/officeDocument/2006/relationships/vmlDrawing" Target="../drawings/vmlDrawing7.vml"/><Relationship Id="rId4" Type="http://schemas.openxmlformats.org/officeDocument/2006/relationships/oleObject" Target="../embeddings/Microsoft_Office_Excel_97-2003_Worksheet6.xls"/></Relationships>
</file>

<file path=ppt/slides/_rels/slide1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oleObject" Target="../embeddings/Microsoft_Office_Excel_97-2003_Worksheet7.xls"/></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oleObject" Target="../embeddings/Microsoft_Office_Excel_97-2003_Worksheet8.xls"/></Relationships>
</file>

<file path=ppt/slides/_rels/slide12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oleObject" Target="../embeddings/Microsoft_Office_Excel_97-2003_Worksheet9.xls"/></Relationships>
</file>

<file path=ppt/slides/_rels/slide1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5.xml"/></Relationships>
</file>

<file path=ppt/slides/_rels/slide14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fep.paho.org/english/env/Indicadores/Page06.asp?Valida=ok"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1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5.xml"/><Relationship Id="rId1" Type="http://schemas.openxmlformats.org/officeDocument/2006/relationships/slideLayout" Target="../slideLayouts/slideLayout16.xml"/><Relationship Id="rId4" Type="http://schemas.openxmlformats.org/officeDocument/2006/relationships/image" Target="../media/image53.png"/></Relationships>
</file>

<file path=ppt/slides/_rels/slide9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533400"/>
            <a:ext cx="7772400" cy="2209800"/>
          </a:xfrm>
        </p:spPr>
        <p:txBody>
          <a:bodyPr>
            <a:noAutofit/>
          </a:bodyPr>
          <a:lstStyle/>
          <a:p>
            <a:pPr algn="ctr" eaLnBrk="1" fontAlgn="auto" hangingPunct="1">
              <a:spcAft>
                <a:spcPts val="0"/>
              </a:spcAft>
              <a:defRPr/>
            </a:pPr>
            <a:r>
              <a:rPr lang="en-US" sz="5400" dirty="0" smtClean="0">
                <a:solidFill>
                  <a:schemeClr val="accent1">
                    <a:satMod val="150000"/>
                  </a:schemeClr>
                </a:solidFill>
              </a:rPr>
              <a:t>Climate Change,  Health impact and Bangladesh</a:t>
            </a:r>
            <a:endParaRPr lang="en-US" sz="5400" dirty="0">
              <a:solidFill>
                <a:schemeClr val="accent1">
                  <a:satMod val="150000"/>
                </a:schemeClr>
              </a:solidFill>
            </a:endParaRPr>
          </a:p>
        </p:txBody>
      </p:sp>
      <p:sp>
        <p:nvSpPr>
          <p:cNvPr id="23555" name="Subtitle 2"/>
          <p:cNvSpPr>
            <a:spLocks noGrp="1"/>
          </p:cNvSpPr>
          <p:nvPr>
            <p:ph type="subTitle" idx="1"/>
          </p:nvPr>
        </p:nvSpPr>
        <p:spPr>
          <a:xfrm>
            <a:off x="685800" y="3657600"/>
            <a:ext cx="8077200" cy="1500188"/>
          </a:xfrm>
        </p:spPr>
        <p:txBody>
          <a:bodyPr/>
          <a:lstStyle/>
          <a:p>
            <a:pPr algn="r" eaLnBrk="1" hangingPunct="1"/>
            <a:r>
              <a:rPr lang="en-US" sz="2800" smtClean="0"/>
              <a:t>Prof. Quazi Tarikul Islam</a:t>
            </a:r>
          </a:p>
          <a:p>
            <a:pPr algn="r" eaLnBrk="1" hangingPunct="1"/>
            <a:r>
              <a:rPr lang="en-US" sz="1600" smtClean="0"/>
              <a:t>FCPS, FACP, FRCP(Glasg), FRCP(Edin)</a:t>
            </a:r>
            <a:endParaRPr lang="en-US" sz="1800" smtClean="0"/>
          </a:p>
          <a:p>
            <a:pPr algn="r" eaLnBrk="1" hangingPunct="1"/>
            <a:r>
              <a:rPr lang="en-US" sz="2800" smtClean="0"/>
              <a:t>Professor of Medicine</a:t>
            </a:r>
          </a:p>
          <a:p>
            <a:pPr algn="r" eaLnBrk="1" hangingPunct="1"/>
            <a:r>
              <a:rPr lang="en-US" sz="2800" smtClean="0"/>
              <a:t>Dhaka Medical College</a:t>
            </a:r>
          </a:p>
        </p:txBody>
      </p:sp>
    </p:spTree>
  </p:cSld>
  <p:clrMapOvr>
    <a:masterClrMapping/>
  </p:clrMapOvr>
  <p:transition>
    <p:strips dir="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457200" y="457200"/>
            <a:ext cx="8077200" cy="1143000"/>
          </a:xfrm>
        </p:spPr>
        <p:txBody>
          <a:bodyPr/>
          <a:lstStyle/>
          <a:p>
            <a:pPr>
              <a:lnSpc>
                <a:spcPct val="80000"/>
              </a:lnSpc>
              <a:defRPr/>
            </a:pPr>
            <a:r>
              <a:rPr lang="en-US" sz="4800" dirty="0">
                <a:solidFill>
                  <a:srgbClr val="FFC000"/>
                </a:solidFill>
              </a:rPr>
              <a:t>Climate Change: Basic Issues</a:t>
            </a:r>
          </a:p>
        </p:txBody>
      </p:sp>
      <p:sp>
        <p:nvSpPr>
          <p:cNvPr id="234499" name="Rectangle 3"/>
          <p:cNvSpPr>
            <a:spLocks noGrp="1" noChangeArrowheads="1"/>
          </p:cNvSpPr>
          <p:nvPr>
            <p:ph type="body" idx="1"/>
          </p:nvPr>
        </p:nvSpPr>
        <p:spPr>
          <a:xfrm>
            <a:off x="381000" y="1981200"/>
            <a:ext cx="8305800" cy="4114800"/>
          </a:xfrm>
        </p:spPr>
        <p:txBody>
          <a:bodyPr>
            <a:normAutofit lnSpcReduction="10000"/>
          </a:bodyPr>
          <a:lstStyle/>
          <a:p>
            <a:pPr marL="292100" indent="-292100">
              <a:spcBef>
                <a:spcPct val="45000"/>
              </a:spcBef>
              <a:defRPr/>
            </a:pPr>
            <a:r>
              <a:rPr lang="en-US" sz="2800" dirty="0">
                <a:solidFill>
                  <a:schemeClr val="bg1"/>
                </a:solidFill>
              </a:rPr>
              <a:t>Earth’s climate varies naturally – because of a variety of cosmological and geological processes.</a:t>
            </a:r>
          </a:p>
          <a:p>
            <a:pPr marL="292100" indent="-292100">
              <a:spcBef>
                <a:spcPct val="45000"/>
              </a:spcBef>
              <a:defRPr/>
            </a:pPr>
            <a:r>
              <a:rPr lang="en-US" sz="2800" dirty="0">
                <a:solidFill>
                  <a:schemeClr val="bg1"/>
                </a:solidFill>
              </a:rPr>
              <a:t>“Climate change” refers to an </a:t>
            </a:r>
            <a:r>
              <a:rPr lang="en-US" sz="2800" i="1" dirty="0">
                <a:solidFill>
                  <a:srgbClr val="FF0000"/>
                </a:solidFill>
              </a:rPr>
              <a:t>additional</a:t>
            </a:r>
            <a:r>
              <a:rPr lang="en-US" sz="2800" dirty="0">
                <a:solidFill>
                  <a:schemeClr val="bg1"/>
                </a:solidFill>
              </a:rPr>
              <a:t>, and relatively </a:t>
            </a:r>
            <a:r>
              <a:rPr lang="en-US" sz="2800" i="1" dirty="0">
                <a:solidFill>
                  <a:srgbClr val="FF0000"/>
                </a:solidFill>
              </a:rPr>
              <a:t>rapid</a:t>
            </a:r>
            <a:r>
              <a:rPr lang="en-US" sz="2800" dirty="0">
                <a:solidFill>
                  <a:schemeClr val="bg1"/>
                </a:solidFill>
              </a:rPr>
              <a:t>, change induced by </a:t>
            </a:r>
            <a:r>
              <a:rPr lang="en-US" sz="2800" i="1" dirty="0">
                <a:solidFill>
                  <a:srgbClr val="FF0000"/>
                </a:solidFill>
              </a:rPr>
              <a:t>human actions</a:t>
            </a:r>
            <a:r>
              <a:rPr lang="en-US" sz="2800" dirty="0">
                <a:solidFill>
                  <a:schemeClr val="bg1"/>
                </a:solidFill>
              </a:rPr>
              <a:t>.</a:t>
            </a:r>
          </a:p>
          <a:p>
            <a:pPr marL="292100" indent="-292100">
              <a:spcBef>
                <a:spcPct val="45000"/>
              </a:spcBef>
              <a:defRPr/>
            </a:pPr>
            <a:r>
              <a:rPr lang="en-US" sz="2800" dirty="0">
                <a:solidFill>
                  <a:schemeClr val="bg1"/>
                </a:solidFill>
              </a:rPr>
              <a:t>The additional change – several degrees C within a century – will disrupt the foundations of life on Earth. </a:t>
            </a:r>
          </a:p>
          <a:p>
            <a:pPr marL="292100" indent="-292100">
              <a:spcBef>
                <a:spcPct val="45000"/>
              </a:spcBef>
              <a:defRPr/>
            </a:pPr>
            <a:r>
              <a:rPr lang="en-US" sz="2800" dirty="0">
                <a:solidFill>
                  <a:schemeClr val="bg1"/>
                </a:solidFill>
              </a:rPr>
              <a:t>Ecosystems and life in general have evolved within a narrow band of climatic-environmental conditions.</a:t>
            </a: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44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344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44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344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499" grpId="0" build="p"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 Box 3"/>
          <p:cNvSpPr txBox="1">
            <a:spLocks noChangeArrowheads="1"/>
          </p:cNvSpPr>
          <p:nvPr/>
        </p:nvSpPr>
        <p:spPr bwMode="auto">
          <a:xfrm>
            <a:off x="762000" y="2514600"/>
            <a:ext cx="6934200" cy="457200"/>
          </a:xfrm>
          <a:prstGeom prst="rect">
            <a:avLst/>
          </a:prstGeom>
          <a:noFill/>
          <a:ln w="9525">
            <a:noFill/>
            <a:miter lim="800000"/>
            <a:headEnd/>
            <a:tailEnd/>
          </a:ln>
        </p:spPr>
        <p:txBody>
          <a:bodyPr>
            <a:spAutoFit/>
          </a:bodyPr>
          <a:lstStyle/>
          <a:p>
            <a:pPr>
              <a:spcBef>
                <a:spcPct val="50000"/>
              </a:spcBef>
            </a:pPr>
            <a:endParaRPr lang="en-US"/>
          </a:p>
        </p:txBody>
      </p:sp>
      <p:sp>
        <p:nvSpPr>
          <p:cNvPr id="122883" name="Text Box 4"/>
          <p:cNvSpPr txBox="1">
            <a:spLocks noChangeArrowheads="1"/>
          </p:cNvSpPr>
          <p:nvPr/>
        </p:nvSpPr>
        <p:spPr bwMode="auto">
          <a:xfrm>
            <a:off x="838200" y="1828800"/>
            <a:ext cx="7543800" cy="3024188"/>
          </a:xfrm>
          <a:prstGeom prst="rect">
            <a:avLst/>
          </a:prstGeom>
          <a:gradFill rotWithShape="0">
            <a:gsLst>
              <a:gs pos="0">
                <a:srgbClr val="CCFFCC"/>
              </a:gs>
              <a:gs pos="100000">
                <a:srgbClr val="FCFFFC"/>
              </a:gs>
            </a:gsLst>
            <a:lin ang="5400000" scaled="1"/>
          </a:gradFill>
          <a:ln w="9525">
            <a:solidFill>
              <a:schemeClr val="tx1"/>
            </a:solidFill>
            <a:miter lim="800000"/>
            <a:headEnd/>
            <a:tailEnd/>
          </a:ln>
        </p:spPr>
        <p:txBody>
          <a:bodyPr>
            <a:spAutoFit/>
          </a:bodyPr>
          <a:lstStyle/>
          <a:p>
            <a:pPr>
              <a:spcBef>
                <a:spcPct val="50000"/>
              </a:spcBef>
            </a:pPr>
            <a:endParaRPr lang="en-US"/>
          </a:p>
          <a:p>
            <a:pPr>
              <a:spcBef>
                <a:spcPct val="50000"/>
              </a:spcBef>
            </a:pPr>
            <a:endParaRPr lang="en-US" sz="2000"/>
          </a:p>
          <a:p>
            <a:pPr>
              <a:spcBef>
                <a:spcPct val="50000"/>
              </a:spcBef>
            </a:pPr>
            <a:r>
              <a:rPr lang="en-US" sz="2000" b="1">
                <a:solidFill>
                  <a:schemeClr val="accent2"/>
                </a:solidFill>
              </a:rPr>
              <a:t>10 11 12 13 </a:t>
            </a:r>
            <a:endParaRPr lang="en-US" sz="2000" b="1" u="sng">
              <a:solidFill>
                <a:schemeClr val="accent2"/>
              </a:solidFill>
            </a:endParaRPr>
          </a:p>
          <a:p>
            <a:pPr>
              <a:spcBef>
                <a:spcPct val="50000"/>
              </a:spcBef>
            </a:pPr>
            <a:r>
              <a:rPr lang="en-US"/>
              <a:t>	           </a:t>
            </a:r>
          </a:p>
          <a:p>
            <a:pPr>
              <a:spcBef>
                <a:spcPct val="50000"/>
              </a:spcBef>
            </a:pPr>
            <a:endParaRPr lang="en-US"/>
          </a:p>
          <a:p>
            <a:pPr>
              <a:spcBef>
                <a:spcPct val="50000"/>
              </a:spcBef>
            </a:pPr>
            <a:endParaRPr lang="en-US"/>
          </a:p>
        </p:txBody>
      </p:sp>
      <p:sp>
        <p:nvSpPr>
          <p:cNvPr id="122884" name="Text Box 5"/>
          <p:cNvSpPr txBox="1">
            <a:spLocks noChangeArrowheads="1"/>
          </p:cNvSpPr>
          <p:nvPr/>
        </p:nvSpPr>
        <p:spPr bwMode="auto">
          <a:xfrm>
            <a:off x="2286000" y="1981200"/>
            <a:ext cx="2057400" cy="458788"/>
          </a:xfrm>
          <a:prstGeom prst="rect">
            <a:avLst/>
          </a:prstGeom>
          <a:solidFill>
            <a:schemeClr val="bg1"/>
          </a:solidFill>
          <a:ln w="9525">
            <a:noFill/>
            <a:miter lim="800000"/>
            <a:headEnd/>
            <a:tailEnd/>
          </a:ln>
        </p:spPr>
        <p:txBody>
          <a:bodyPr>
            <a:spAutoFit/>
          </a:bodyPr>
          <a:lstStyle/>
          <a:p>
            <a:pPr>
              <a:lnSpc>
                <a:spcPct val="50000"/>
              </a:lnSpc>
              <a:spcBef>
                <a:spcPct val="50000"/>
              </a:spcBef>
            </a:pPr>
            <a:r>
              <a:rPr lang="en-US" sz="1600" b="1">
                <a:solidFill>
                  <a:srgbClr val="CC00CC"/>
                </a:solidFill>
              </a:rPr>
              <a:t>Minimum temp. for</a:t>
            </a:r>
          </a:p>
          <a:p>
            <a:pPr>
              <a:lnSpc>
                <a:spcPct val="50000"/>
              </a:lnSpc>
              <a:spcBef>
                <a:spcPct val="50000"/>
              </a:spcBef>
            </a:pPr>
            <a:r>
              <a:rPr lang="en-US" sz="1600" b="1">
                <a:solidFill>
                  <a:srgbClr val="CC00CC"/>
                </a:solidFill>
              </a:rPr>
              <a:t>parasite development</a:t>
            </a:r>
          </a:p>
        </p:txBody>
      </p:sp>
      <p:sp>
        <p:nvSpPr>
          <p:cNvPr id="122885" name="Text Box 6"/>
          <p:cNvSpPr txBox="1">
            <a:spLocks noChangeArrowheads="1"/>
          </p:cNvSpPr>
          <p:nvPr/>
        </p:nvSpPr>
        <p:spPr bwMode="auto">
          <a:xfrm>
            <a:off x="6172200" y="1905000"/>
            <a:ext cx="1752600" cy="741363"/>
          </a:xfrm>
          <a:prstGeom prst="rect">
            <a:avLst/>
          </a:prstGeom>
          <a:solidFill>
            <a:schemeClr val="bg1"/>
          </a:solidFill>
          <a:ln w="9525">
            <a:noFill/>
            <a:miter lim="800000"/>
            <a:headEnd/>
            <a:tailEnd/>
          </a:ln>
        </p:spPr>
        <p:txBody>
          <a:bodyPr>
            <a:spAutoFit/>
          </a:bodyPr>
          <a:lstStyle/>
          <a:p>
            <a:pPr>
              <a:lnSpc>
                <a:spcPct val="55000"/>
              </a:lnSpc>
              <a:spcBef>
                <a:spcPct val="50000"/>
              </a:spcBef>
            </a:pPr>
            <a:r>
              <a:rPr lang="en-US" sz="1600" b="1">
                <a:solidFill>
                  <a:srgbClr val="CC00CC"/>
                </a:solidFill>
              </a:rPr>
              <a:t>Maximum temp.</a:t>
            </a:r>
          </a:p>
          <a:p>
            <a:pPr>
              <a:lnSpc>
                <a:spcPct val="55000"/>
              </a:lnSpc>
              <a:spcBef>
                <a:spcPct val="50000"/>
              </a:spcBef>
            </a:pPr>
            <a:r>
              <a:rPr lang="en-US" sz="1600" b="1">
                <a:solidFill>
                  <a:srgbClr val="CC00CC"/>
                </a:solidFill>
              </a:rPr>
              <a:t>for  mosquito </a:t>
            </a:r>
          </a:p>
          <a:p>
            <a:pPr>
              <a:lnSpc>
                <a:spcPct val="55000"/>
              </a:lnSpc>
              <a:spcBef>
                <a:spcPct val="50000"/>
              </a:spcBef>
            </a:pPr>
            <a:r>
              <a:rPr lang="en-US" sz="1600" b="1">
                <a:solidFill>
                  <a:srgbClr val="CC00CC"/>
                </a:solidFill>
              </a:rPr>
              <a:t>survival</a:t>
            </a:r>
          </a:p>
        </p:txBody>
      </p:sp>
      <p:sp>
        <p:nvSpPr>
          <p:cNvPr id="122886" name="Text Box 7"/>
          <p:cNvSpPr txBox="1">
            <a:spLocks noChangeArrowheads="1"/>
          </p:cNvSpPr>
          <p:nvPr/>
        </p:nvSpPr>
        <p:spPr bwMode="auto">
          <a:xfrm>
            <a:off x="4724400" y="1981200"/>
            <a:ext cx="1066800" cy="500063"/>
          </a:xfrm>
          <a:prstGeom prst="rect">
            <a:avLst/>
          </a:prstGeom>
          <a:solidFill>
            <a:schemeClr val="bg1"/>
          </a:solidFill>
          <a:ln w="9525">
            <a:noFill/>
            <a:miter lim="800000"/>
            <a:headEnd/>
            <a:tailEnd/>
          </a:ln>
        </p:spPr>
        <p:txBody>
          <a:bodyPr>
            <a:spAutoFit/>
          </a:bodyPr>
          <a:lstStyle/>
          <a:p>
            <a:pPr>
              <a:lnSpc>
                <a:spcPct val="55000"/>
              </a:lnSpc>
              <a:spcBef>
                <a:spcPct val="50000"/>
              </a:spcBef>
            </a:pPr>
            <a:r>
              <a:rPr lang="en-US" sz="1600" b="1">
                <a:solidFill>
                  <a:srgbClr val="CC00CC"/>
                </a:solidFill>
              </a:rPr>
              <a:t>Optimum</a:t>
            </a:r>
          </a:p>
          <a:p>
            <a:pPr>
              <a:lnSpc>
                <a:spcPct val="55000"/>
              </a:lnSpc>
              <a:spcBef>
                <a:spcPct val="50000"/>
              </a:spcBef>
            </a:pPr>
            <a:r>
              <a:rPr lang="en-US" sz="1600" b="1">
                <a:solidFill>
                  <a:srgbClr val="CC00CC"/>
                </a:solidFill>
              </a:rPr>
              <a:t> temp.</a:t>
            </a:r>
          </a:p>
        </p:txBody>
      </p:sp>
      <p:sp>
        <p:nvSpPr>
          <p:cNvPr id="122887" name="Text Box 8"/>
          <p:cNvSpPr txBox="1">
            <a:spLocks noChangeArrowheads="1"/>
          </p:cNvSpPr>
          <p:nvPr/>
        </p:nvSpPr>
        <p:spPr bwMode="auto">
          <a:xfrm>
            <a:off x="2286000" y="2819400"/>
            <a:ext cx="2057400" cy="396875"/>
          </a:xfrm>
          <a:prstGeom prst="rect">
            <a:avLst/>
          </a:prstGeom>
          <a:solidFill>
            <a:srgbClr val="009900"/>
          </a:solidFill>
          <a:ln w="9525">
            <a:noFill/>
            <a:miter lim="800000"/>
            <a:headEnd/>
            <a:tailEnd/>
          </a:ln>
        </p:spPr>
        <p:txBody>
          <a:bodyPr>
            <a:spAutoFit/>
          </a:bodyPr>
          <a:lstStyle/>
          <a:p>
            <a:pPr>
              <a:spcBef>
                <a:spcPct val="50000"/>
              </a:spcBef>
            </a:pPr>
            <a:r>
              <a:rPr lang="en-US" sz="2000" b="1">
                <a:solidFill>
                  <a:schemeClr val="bg1"/>
                </a:solidFill>
              </a:rPr>
              <a:t>14 15 16 17 18 19</a:t>
            </a:r>
          </a:p>
        </p:txBody>
      </p:sp>
      <p:sp>
        <p:nvSpPr>
          <p:cNvPr id="122888" name="Text Box 9"/>
          <p:cNvSpPr txBox="1">
            <a:spLocks noChangeArrowheads="1"/>
          </p:cNvSpPr>
          <p:nvPr/>
        </p:nvSpPr>
        <p:spPr bwMode="auto">
          <a:xfrm>
            <a:off x="4800600" y="2819400"/>
            <a:ext cx="1295400" cy="396875"/>
          </a:xfrm>
          <a:prstGeom prst="rect">
            <a:avLst/>
          </a:prstGeom>
          <a:solidFill>
            <a:srgbClr val="FFFF66"/>
          </a:solidFill>
          <a:ln w="9525">
            <a:noFill/>
            <a:miter lim="800000"/>
            <a:headEnd/>
            <a:tailEnd/>
          </a:ln>
        </p:spPr>
        <p:txBody>
          <a:bodyPr>
            <a:spAutoFit/>
          </a:bodyPr>
          <a:lstStyle/>
          <a:p>
            <a:pPr>
              <a:spcBef>
                <a:spcPct val="50000"/>
              </a:spcBef>
            </a:pPr>
            <a:r>
              <a:rPr lang="en-US" sz="2000" b="1">
                <a:solidFill>
                  <a:srgbClr val="FF0000"/>
                </a:solidFill>
              </a:rPr>
              <a:t>25 26 27</a:t>
            </a:r>
          </a:p>
        </p:txBody>
      </p:sp>
      <p:sp>
        <p:nvSpPr>
          <p:cNvPr id="122889" name="Text Box 10"/>
          <p:cNvSpPr txBox="1">
            <a:spLocks noChangeArrowheads="1"/>
          </p:cNvSpPr>
          <p:nvPr/>
        </p:nvSpPr>
        <p:spPr bwMode="auto">
          <a:xfrm>
            <a:off x="6400800" y="2819400"/>
            <a:ext cx="914400" cy="396875"/>
          </a:xfrm>
          <a:prstGeom prst="rect">
            <a:avLst/>
          </a:prstGeom>
          <a:solidFill>
            <a:srgbClr val="3333FF"/>
          </a:solidFill>
          <a:ln w="9525">
            <a:noFill/>
            <a:miter lim="800000"/>
            <a:headEnd/>
            <a:tailEnd/>
          </a:ln>
        </p:spPr>
        <p:txBody>
          <a:bodyPr>
            <a:spAutoFit/>
          </a:bodyPr>
          <a:lstStyle/>
          <a:p>
            <a:pPr>
              <a:spcBef>
                <a:spcPct val="50000"/>
              </a:spcBef>
            </a:pPr>
            <a:r>
              <a:rPr lang="en-US" sz="2000" b="1">
                <a:solidFill>
                  <a:schemeClr val="bg1"/>
                </a:solidFill>
              </a:rPr>
              <a:t>40 </a:t>
            </a:r>
            <a:r>
              <a:rPr lang="en-US" sz="2000" b="1" baseline="30000">
                <a:solidFill>
                  <a:schemeClr val="bg1"/>
                </a:solidFill>
              </a:rPr>
              <a:t>o</a:t>
            </a:r>
            <a:r>
              <a:rPr lang="en-US" sz="2000" b="1">
                <a:solidFill>
                  <a:schemeClr val="bg1"/>
                </a:solidFill>
              </a:rPr>
              <a:t>C</a:t>
            </a:r>
          </a:p>
        </p:txBody>
      </p:sp>
      <p:sp>
        <p:nvSpPr>
          <p:cNvPr id="122890" name="Text Box 12"/>
          <p:cNvSpPr txBox="1">
            <a:spLocks noChangeArrowheads="1"/>
          </p:cNvSpPr>
          <p:nvPr/>
        </p:nvSpPr>
        <p:spPr bwMode="auto">
          <a:xfrm>
            <a:off x="2687638" y="4316413"/>
            <a:ext cx="3636962" cy="396875"/>
          </a:xfrm>
          <a:prstGeom prst="rect">
            <a:avLst/>
          </a:prstGeom>
          <a:solidFill>
            <a:srgbClr val="FFFF66"/>
          </a:solidFill>
          <a:ln w="9525">
            <a:noFill/>
            <a:miter lim="800000"/>
            <a:headEnd/>
            <a:tailEnd/>
          </a:ln>
        </p:spPr>
        <p:txBody>
          <a:bodyPr wrap="none">
            <a:spAutoFit/>
          </a:bodyPr>
          <a:lstStyle/>
          <a:p>
            <a:r>
              <a:rPr lang="en-US" sz="2000" b="1"/>
              <a:t>Relative Humidity 40  </a:t>
            </a:r>
            <a:r>
              <a:rPr lang="en-US" sz="2000" b="1">
                <a:solidFill>
                  <a:srgbClr val="FF0000"/>
                </a:solidFill>
              </a:rPr>
              <a:t>60  70</a:t>
            </a:r>
            <a:r>
              <a:rPr lang="en-US" sz="2000" b="1"/>
              <a:t>  80</a:t>
            </a:r>
          </a:p>
        </p:txBody>
      </p:sp>
      <p:sp>
        <p:nvSpPr>
          <p:cNvPr id="122891" name="Text Box 15"/>
          <p:cNvSpPr txBox="1">
            <a:spLocks noChangeArrowheads="1"/>
          </p:cNvSpPr>
          <p:nvPr/>
        </p:nvSpPr>
        <p:spPr bwMode="auto">
          <a:xfrm>
            <a:off x="609600" y="381000"/>
            <a:ext cx="8305800" cy="1077913"/>
          </a:xfrm>
          <a:prstGeom prst="rect">
            <a:avLst/>
          </a:prstGeom>
          <a:noFill/>
          <a:ln w="9525">
            <a:noFill/>
            <a:miter lim="800000"/>
            <a:headEnd/>
            <a:tailEnd/>
          </a:ln>
        </p:spPr>
        <p:txBody>
          <a:bodyPr>
            <a:spAutoFit/>
          </a:bodyPr>
          <a:lstStyle/>
          <a:p>
            <a:pPr algn="ctr">
              <a:spcBef>
                <a:spcPct val="50000"/>
              </a:spcBef>
            </a:pPr>
            <a:r>
              <a:rPr lang="en-US" sz="3200" b="1">
                <a:solidFill>
                  <a:srgbClr val="FFC000"/>
                </a:solidFill>
              </a:rPr>
              <a:t>Relationship of Temp. &amp; RH with Malaria Parasite and Mosquito Development</a:t>
            </a:r>
          </a:p>
        </p:txBody>
      </p:sp>
      <p:sp>
        <p:nvSpPr>
          <p:cNvPr id="122892" name="Text Box 13"/>
          <p:cNvSpPr txBox="1">
            <a:spLocks noChangeArrowheads="1"/>
          </p:cNvSpPr>
          <p:nvPr/>
        </p:nvSpPr>
        <p:spPr bwMode="auto">
          <a:xfrm>
            <a:off x="1066800" y="5257800"/>
            <a:ext cx="7086600" cy="862013"/>
          </a:xfrm>
          <a:prstGeom prst="rect">
            <a:avLst/>
          </a:prstGeom>
          <a:noFill/>
          <a:ln w="9525">
            <a:noFill/>
            <a:miter lim="800000"/>
            <a:headEnd/>
            <a:tailEnd/>
          </a:ln>
        </p:spPr>
        <p:txBody>
          <a:bodyPr>
            <a:spAutoFit/>
          </a:bodyPr>
          <a:lstStyle/>
          <a:p>
            <a:pPr algn="ctr">
              <a:spcBef>
                <a:spcPct val="50000"/>
              </a:spcBef>
            </a:pPr>
            <a:r>
              <a:rPr lang="en-US" sz="2000" b="1">
                <a:solidFill>
                  <a:schemeClr val="bg1"/>
                </a:solidFill>
              </a:rPr>
              <a:t>Minimum Temp.  required for transmission </a:t>
            </a:r>
          </a:p>
          <a:p>
            <a:pPr>
              <a:spcBef>
                <a:spcPct val="50000"/>
              </a:spcBef>
            </a:pPr>
            <a:r>
              <a:rPr lang="en-US" sz="2000" b="1">
                <a:solidFill>
                  <a:schemeClr val="bg1"/>
                </a:solidFill>
              </a:rPr>
              <a:t>      </a:t>
            </a:r>
            <a:r>
              <a:rPr lang="en-US" sz="2000" b="1" i="1">
                <a:solidFill>
                  <a:schemeClr val="bg1"/>
                </a:solidFill>
              </a:rPr>
              <a:t>P vivax</a:t>
            </a:r>
            <a:r>
              <a:rPr lang="en-US" sz="2000" b="1">
                <a:solidFill>
                  <a:schemeClr val="bg1"/>
                </a:solidFill>
              </a:rPr>
              <a:t>: 14.5-16 C                          </a:t>
            </a:r>
            <a:r>
              <a:rPr lang="en-US" sz="2000" b="1" i="1">
                <a:solidFill>
                  <a:schemeClr val="bg1"/>
                </a:solidFill>
              </a:rPr>
              <a:t>P</a:t>
            </a:r>
            <a:r>
              <a:rPr lang="en-US" sz="2000" b="1">
                <a:solidFill>
                  <a:schemeClr val="bg1"/>
                </a:solidFill>
              </a:rPr>
              <a:t> </a:t>
            </a:r>
            <a:r>
              <a:rPr lang="en-US" sz="2000" b="1" i="1">
                <a:solidFill>
                  <a:schemeClr val="bg1"/>
                </a:solidFill>
              </a:rPr>
              <a:t>falciparum</a:t>
            </a:r>
            <a:r>
              <a:rPr lang="en-US" sz="2000" b="1">
                <a:solidFill>
                  <a:schemeClr val="bg1"/>
                </a:solidFill>
              </a:rPr>
              <a:t>:16-18 C </a:t>
            </a:r>
          </a:p>
        </p:txBody>
      </p:sp>
    </p:spTree>
  </p:cSld>
  <p:clrMapOvr>
    <a:masterClrMapping/>
  </p:clrMapOvr>
  <p:transition>
    <p:strips dir="rd"/>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a:xfrm>
            <a:off x="0" y="76200"/>
            <a:ext cx="9144000" cy="1143000"/>
          </a:xfrm>
        </p:spPr>
        <p:txBody>
          <a:bodyPr/>
          <a:lstStyle/>
          <a:p>
            <a:pPr>
              <a:defRPr/>
            </a:pPr>
            <a:r>
              <a:rPr lang="en-US" sz="3400"/>
              <a:t>Relationship between Temperature and Time Required for Parasite Development</a:t>
            </a:r>
          </a:p>
        </p:txBody>
      </p:sp>
      <p:graphicFrame>
        <p:nvGraphicFramePr>
          <p:cNvPr id="3074" name="Object 2"/>
          <p:cNvGraphicFramePr>
            <a:graphicFrameLocks noChangeAspect="1"/>
          </p:cNvGraphicFramePr>
          <p:nvPr>
            <p:ph type="body" idx="1"/>
          </p:nvPr>
        </p:nvGraphicFramePr>
        <p:xfrm>
          <a:off x="0" y="1295400"/>
          <a:ext cx="9144000" cy="5519738"/>
        </p:xfrm>
        <a:graphic>
          <a:graphicData uri="http://schemas.openxmlformats.org/presentationml/2006/ole">
            <p:oleObj spid="_x0000_s3074" name="Chart" r:id="rId4" imgW="5031000" imgH="2302920" progId="Excel.Sheet.8">
              <p:embed/>
            </p:oleObj>
          </a:graphicData>
        </a:graphic>
      </p:graphicFrame>
    </p:spTree>
  </p:cSld>
  <p:clrMapOvr>
    <a:masterClrMapping/>
  </p:clrMapOvr>
  <p:transition>
    <p:strips dir="rd"/>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8" descr="cch_14"/>
          <p:cNvPicPr>
            <a:picLocks noChangeAspect="1" noChangeArrowheads="1"/>
          </p:cNvPicPr>
          <p:nvPr/>
        </p:nvPicPr>
        <p:blipFill>
          <a:blip r:embed="rId3"/>
          <a:srcRect/>
          <a:stretch>
            <a:fillRect/>
          </a:stretch>
        </p:blipFill>
        <p:spPr bwMode="auto">
          <a:xfrm>
            <a:off x="0" y="685800"/>
            <a:ext cx="9144000" cy="5929313"/>
          </a:xfrm>
          <a:prstGeom prst="rect">
            <a:avLst/>
          </a:prstGeom>
          <a:noFill/>
          <a:ln w="9525">
            <a:noFill/>
            <a:miter lim="800000"/>
            <a:headEnd/>
            <a:tailEnd/>
          </a:ln>
        </p:spPr>
      </p:pic>
      <p:sp>
        <p:nvSpPr>
          <p:cNvPr id="123907" name="Text Box 3"/>
          <p:cNvSpPr txBox="1">
            <a:spLocks noChangeArrowheads="1"/>
          </p:cNvSpPr>
          <p:nvPr/>
        </p:nvSpPr>
        <p:spPr bwMode="auto">
          <a:xfrm>
            <a:off x="0" y="1371600"/>
            <a:ext cx="1347788" cy="588963"/>
          </a:xfrm>
          <a:prstGeom prst="rect">
            <a:avLst/>
          </a:prstGeom>
          <a:solidFill>
            <a:schemeClr val="bg1"/>
          </a:solidFill>
          <a:ln w="9525">
            <a:solidFill>
              <a:schemeClr val="tx1"/>
            </a:solidFill>
            <a:miter lim="800000"/>
            <a:headEnd/>
            <a:tailEnd/>
          </a:ln>
        </p:spPr>
        <p:txBody>
          <a:bodyPr>
            <a:spAutoFit/>
          </a:bodyPr>
          <a:lstStyle/>
          <a:p>
            <a:pPr>
              <a:spcBef>
                <a:spcPct val="50000"/>
              </a:spcBef>
            </a:pPr>
            <a:r>
              <a:rPr lang="en-US" sz="3200" b="1"/>
              <a:t>1990</a:t>
            </a:r>
          </a:p>
        </p:txBody>
      </p:sp>
      <p:sp>
        <p:nvSpPr>
          <p:cNvPr id="123908" name="Text Box 4"/>
          <p:cNvSpPr txBox="1">
            <a:spLocks noChangeArrowheads="1"/>
          </p:cNvSpPr>
          <p:nvPr/>
        </p:nvSpPr>
        <p:spPr bwMode="auto">
          <a:xfrm>
            <a:off x="457200" y="3048000"/>
            <a:ext cx="1347788" cy="588963"/>
          </a:xfrm>
          <a:prstGeom prst="rect">
            <a:avLst/>
          </a:prstGeom>
          <a:solidFill>
            <a:schemeClr val="bg1"/>
          </a:solidFill>
          <a:ln w="9525">
            <a:solidFill>
              <a:schemeClr val="tx1"/>
            </a:solidFill>
            <a:miter lim="800000"/>
            <a:headEnd/>
            <a:tailEnd/>
          </a:ln>
        </p:spPr>
        <p:txBody>
          <a:bodyPr>
            <a:spAutoFit/>
          </a:bodyPr>
          <a:lstStyle/>
          <a:p>
            <a:pPr>
              <a:spcBef>
                <a:spcPct val="50000"/>
              </a:spcBef>
            </a:pPr>
            <a:r>
              <a:rPr lang="en-US" sz="3200" b="1"/>
              <a:t>2085</a:t>
            </a:r>
          </a:p>
        </p:txBody>
      </p:sp>
      <p:sp>
        <p:nvSpPr>
          <p:cNvPr id="123909" name="Rectangle 5"/>
          <p:cNvSpPr>
            <a:spLocks noChangeArrowheads="1"/>
          </p:cNvSpPr>
          <p:nvPr/>
        </p:nvSpPr>
        <p:spPr bwMode="auto">
          <a:xfrm>
            <a:off x="322263" y="152400"/>
            <a:ext cx="8821737" cy="685800"/>
          </a:xfrm>
          <a:prstGeom prst="rect">
            <a:avLst/>
          </a:prstGeom>
          <a:solidFill>
            <a:schemeClr val="tx1"/>
          </a:solidFill>
          <a:ln w="9525">
            <a:noFill/>
            <a:miter lim="800000"/>
            <a:headEnd/>
            <a:tailEnd/>
          </a:ln>
        </p:spPr>
        <p:txBody>
          <a:bodyPr anchor="ctr"/>
          <a:lstStyle/>
          <a:p>
            <a:pPr>
              <a:lnSpc>
                <a:spcPct val="90000"/>
              </a:lnSpc>
            </a:pPr>
            <a:r>
              <a:rPr lang="en-GB" sz="2600" b="1">
                <a:solidFill>
                  <a:srgbClr val="FFFF00"/>
                </a:solidFill>
                <a:latin typeface="Gill Sans MT" pitchFamily="34" charset="0"/>
              </a:rPr>
              <a:t>Estimated population at risk of dengue fever under “standard” climate change scenario:  1990,  2085</a:t>
            </a:r>
            <a:endParaRPr lang="en-GB" sz="2600">
              <a:solidFill>
                <a:schemeClr val="tx2"/>
              </a:solidFill>
            </a:endParaRPr>
          </a:p>
        </p:txBody>
      </p:sp>
      <p:sp>
        <p:nvSpPr>
          <p:cNvPr id="123910" name="Text Box 6"/>
          <p:cNvSpPr txBox="1">
            <a:spLocks noChangeArrowheads="1"/>
          </p:cNvSpPr>
          <p:nvPr/>
        </p:nvSpPr>
        <p:spPr bwMode="auto">
          <a:xfrm>
            <a:off x="0" y="6553200"/>
            <a:ext cx="9144000" cy="304800"/>
          </a:xfrm>
          <a:prstGeom prst="rect">
            <a:avLst/>
          </a:prstGeom>
          <a:noFill/>
          <a:ln w="9525">
            <a:noFill/>
            <a:miter lim="800000"/>
            <a:headEnd/>
            <a:tailEnd/>
          </a:ln>
        </p:spPr>
        <p:txBody>
          <a:bodyPr>
            <a:spAutoFit/>
          </a:bodyPr>
          <a:lstStyle/>
          <a:p>
            <a:pPr algn="ctr" eaLnBrk="0" hangingPunct="0">
              <a:spcBef>
                <a:spcPct val="50000"/>
              </a:spcBef>
            </a:pPr>
            <a:r>
              <a:rPr lang="en-GB" sz="1400">
                <a:solidFill>
                  <a:srgbClr val="FFFF00"/>
                </a:solidFill>
                <a:latin typeface="Gill Sans MT" pitchFamily="34" charset="0"/>
              </a:rPr>
              <a:t>Source.  Hales S et al.  Lancet (online) 6 August 2002.  </a:t>
            </a:r>
            <a:r>
              <a:rPr lang="en-GB" sz="1400">
                <a:solidFill>
                  <a:srgbClr val="FFFF00"/>
                </a:solidFill>
                <a:latin typeface="Gill Sans MT" pitchFamily="34" charset="0"/>
                <a:hlinkClick r:id="rId4"/>
              </a:rPr>
              <a:t>http://image.thelancet.com/extras/01art11175web.pdf</a:t>
            </a:r>
            <a:r>
              <a:rPr lang="en-GB" sz="1400">
                <a:solidFill>
                  <a:srgbClr val="FFFF00"/>
                </a:solidFill>
                <a:latin typeface="Gill Sans MT" pitchFamily="34" charset="0"/>
              </a:rPr>
              <a:t> </a:t>
            </a:r>
          </a:p>
        </p:txBody>
      </p:sp>
      <p:sp>
        <p:nvSpPr>
          <p:cNvPr id="123911" name="Text Box 7"/>
          <p:cNvSpPr txBox="1">
            <a:spLocks noChangeArrowheads="1"/>
          </p:cNvSpPr>
          <p:nvPr/>
        </p:nvSpPr>
        <p:spPr bwMode="auto">
          <a:xfrm>
            <a:off x="5715000" y="4419600"/>
            <a:ext cx="336550" cy="457200"/>
          </a:xfrm>
          <a:prstGeom prst="rect">
            <a:avLst/>
          </a:prstGeom>
          <a:noFill/>
          <a:ln w="9525">
            <a:noFill/>
            <a:miter lim="800000"/>
            <a:headEnd/>
            <a:tailEnd/>
          </a:ln>
        </p:spPr>
        <p:txBody>
          <a:bodyPr wrap="none">
            <a:spAutoFit/>
          </a:bodyPr>
          <a:lstStyle/>
          <a:p>
            <a:r>
              <a:rPr lang="en-US">
                <a:solidFill>
                  <a:srgbClr val="FF3300"/>
                </a:solidFill>
              </a:rPr>
              <a:t> .</a:t>
            </a:r>
          </a:p>
        </p:txBody>
      </p:sp>
    </p:spTree>
  </p:cSld>
  <p:clrMapOvr>
    <a:masterClrMapping/>
  </p:clrMapOvr>
  <p:transition>
    <p:strips dir="rd"/>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8400"/>
            <a:ext cx="8229600" cy="1252728"/>
          </a:xfrm>
        </p:spPr>
        <p:txBody>
          <a:bodyPr/>
          <a:lstStyle/>
          <a:p>
            <a:pPr algn="ctr">
              <a:defRPr/>
            </a:pPr>
            <a:r>
              <a:rPr lang="en-US" dirty="0" smtClean="0"/>
              <a:t>The Health Issues in Bangladesh</a:t>
            </a:r>
            <a:endParaRPr lang="en-US" dirty="0"/>
          </a:p>
        </p:txBody>
      </p:sp>
    </p:spTree>
  </p:cSld>
  <p:clrMapOvr>
    <a:masterClrMapping/>
  </p:clrMapOvr>
  <p:transition>
    <p:strips dir="rd"/>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152400" y="228600"/>
            <a:ext cx="8991600" cy="954088"/>
          </a:xfrm>
          <a:prstGeom prst="rect">
            <a:avLst/>
          </a:prstGeom>
          <a:noFill/>
          <a:ln w="9525">
            <a:noFill/>
            <a:miter lim="800000"/>
            <a:headEnd/>
            <a:tailEnd/>
          </a:ln>
        </p:spPr>
        <p:txBody>
          <a:bodyPr>
            <a:spAutoFit/>
          </a:bodyPr>
          <a:lstStyle/>
          <a:p>
            <a:pPr algn="ctr"/>
            <a:r>
              <a:rPr lang="en-GB" sz="2800">
                <a:solidFill>
                  <a:srgbClr val="FFC000"/>
                </a:solidFill>
                <a:cs typeface="Times New Roman" pitchFamily="18" charset="0"/>
              </a:rPr>
              <a:t>Factors Increasing Bangladesh’s Vulnerability to Climate Change</a:t>
            </a:r>
            <a:endParaRPr lang="en-GB" sz="2000">
              <a:solidFill>
                <a:srgbClr val="FFC000"/>
              </a:solidFill>
              <a:cs typeface="Times New Roman" pitchFamily="18" charset="0"/>
            </a:endParaRPr>
          </a:p>
        </p:txBody>
      </p:sp>
      <p:grpSp>
        <p:nvGrpSpPr>
          <p:cNvPr id="125955" name="Group 3"/>
          <p:cNvGrpSpPr>
            <a:grpSpLocks/>
          </p:cNvGrpSpPr>
          <p:nvPr/>
        </p:nvGrpSpPr>
        <p:grpSpPr bwMode="auto">
          <a:xfrm>
            <a:off x="609600" y="1600200"/>
            <a:ext cx="8305800" cy="4953000"/>
            <a:chOff x="-3" y="439"/>
            <a:chExt cx="3587" cy="3120"/>
          </a:xfrm>
        </p:grpSpPr>
        <p:grpSp>
          <p:nvGrpSpPr>
            <p:cNvPr id="125956" name="Group 4"/>
            <p:cNvGrpSpPr>
              <a:grpSpLocks/>
            </p:cNvGrpSpPr>
            <p:nvPr/>
          </p:nvGrpSpPr>
          <p:grpSpPr bwMode="auto">
            <a:xfrm>
              <a:off x="0" y="442"/>
              <a:ext cx="3581" cy="3114"/>
              <a:chOff x="0" y="442"/>
              <a:chExt cx="3581" cy="3114"/>
            </a:xfrm>
          </p:grpSpPr>
          <p:grpSp>
            <p:nvGrpSpPr>
              <p:cNvPr id="125958" name="Group 5"/>
              <p:cNvGrpSpPr>
                <a:grpSpLocks/>
              </p:cNvGrpSpPr>
              <p:nvPr/>
            </p:nvGrpSpPr>
            <p:grpSpPr bwMode="auto">
              <a:xfrm>
                <a:off x="0" y="442"/>
                <a:ext cx="783" cy="442"/>
                <a:chOff x="0" y="442"/>
                <a:chExt cx="783" cy="442"/>
              </a:xfrm>
            </p:grpSpPr>
            <p:sp>
              <p:nvSpPr>
                <p:cNvPr id="125992" name="Rectangle 6"/>
                <p:cNvSpPr>
                  <a:spLocks noChangeArrowheads="1"/>
                </p:cNvSpPr>
                <p:nvPr/>
              </p:nvSpPr>
              <p:spPr bwMode="auto">
                <a:xfrm>
                  <a:off x="43" y="442"/>
                  <a:ext cx="697" cy="442"/>
                </a:xfrm>
                <a:prstGeom prst="rect">
                  <a:avLst/>
                </a:prstGeom>
                <a:noFill/>
                <a:ln w="9525">
                  <a:noFill/>
                  <a:miter lim="800000"/>
                  <a:headEnd/>
                  <a:tailEnd/>
                </a:ln>
              </p:spPr>
              <p:txBody>
                <a:bodyPr/>
                <a:lstStyle/>
                <a:p>
                  <a:r>
                    <a:rPr lang="en-GB" sz="2000">
                      <a:solidFill>
                        <a:schemeClr val="bg1"/>
                      </a:solidFill>
                      <a:cs typeface="Times New Roman" pitchFamily="18" charset="0"/>
                    </a:rPr>
                    <a:t>Geography</a:t>
                  </a:r>
                  <a:endParaRPr lang="en-GB" sz="1600">
                    <a:solidFill>
                      <a:schemeClr val="bg1"/>
                    </a:solidFill>
                    <a:cs typeface="Times New Roman" pitchFamily="18" charset="0"/>
                  </a:endParaRPr>
                </a:p>
                <a:p>
                  <a:pPr eaLnBrk="0" hangingPunct="0"/>
                  <a:endParaRPr lang="en-GB" sz="2400">
                    <a:solidFill>
                      <a:schemeClr val="bg1"/>
                    </a:solidFill>
                  </a:endParaRPr>
                </a:p>
              </p:txBody>
            </p:sp>
            <p:sp>
              <p:nvSpPr>
                <p:cNvPr id="125993" name="Rectangle 7"/>
                <p:cNvSpPr>
                  <a:spLocks noChangeArrowheads="1"/>
                </p:cNvSpPr>
                <p:nvPr/>
              </p:nvSpPr>
              <p:spPr bwMode="auto">
                <a:xfrm>
                  <a:off x="0" y="442"/>
                  <a:ext cx="783" cy="442"/>
                </a:xfrm>
                <a:prstGeom prst="rect">
                  <a:avLst/>
                </a:prstGeom>
                <a:noFill/>
                <a:ln w="7">
                  <a:solidFill>
                    <a:srgbClr val="A0A0A0"/>
                  </a:solidFill>
                  <a:miter lim="800000"/>
                  <a:headEnd/>
                  <a:tailEnd/>
                </a:ln>
              </p:spPr>
              <p:txBody>
                <a:bodyPr/>
                <a:lstStyle/>
                <a:p>
                  <a:endParaRPr lang="en-US" sz="2400">
                    <a:solidFill>
                      <a:schemeClr val="bg1"/>
                    </a:solidFill>
                  </a:endParaRPr>
                </a:p>
              </p:txBody>
            </p:sp>
          </p:grpSp>
          <p:grpSp>
            <p:nvGrpSpPr>
              <p:cNvPr id="125959" name="Group 8"/>
              <p:cNvGrpSpPr>
                <a:grpSpLocks/>
              </p:cNvGrpSpPr>
              <p:nvPr/>
            </p:nvGrpSpPr>
            <p:grpSpPr bwMode="auto">
              <a:xfrm>
                <a:off x="783" y="442"/>
                <a:ext cx="2798" cy="442"/>
                <a:chOff x="783" y="442"/>
                <a:chExt cx="2798" cy="442"/>
              </a:xfrm>
            </p:grpSpPr>
            <p:sp>
              <p:nvSpPr>
                <p:cNvPr id="125990" name="Rectangle 9"/>
                <p:cNvSpPr>
                  <a:spLocks noChangeArrowheads="1"/>
                </p:cNvSpPr>
                <p:nvPr/>
              </p:nvSpPr>
              <p:spPr bwMode="auto">
                <a:xfrm>
                  <a:off x="826" y="442"/>
                  <a:ext cx="2712" cy="442"/>
                </a:xfrm>
                <a:prstGeom prst="rect">
                  <a:avLst/>
                </a:prstGeom>
                <a:noFill/>
                <a:ln w="9525">
                  <a:noFill/>
                  <a:miter lim="800000"/>
                  <a:headEnd/>
                  <a:tailEnd/>
                </a:ln>
              </p:spPr>
              <p:txBody>
                <a:bodyPr/>
                <a:lstStyle/>
                <a:p>
                  <a:r>
                    <a:rPr lang="en-GB" sz="2000">
                      <a:solidFill>
                        <a:schemeClr val="bg1"/>
                      </a:solidFill>
                      <a:cs typeface="Times New Roman" pitchFamily="18" charset="0"/>
                    </a:rPr>
                    <a:t>Most elevations under 10m</a:t>
                  </a:r>
                  <a:endParaRPr lang="en-GB" sz="1600">
                    <a:solidFill>
                      <a:schemeClr val="bg1"/>
                    </a:solidFill>
                    <a:cs typeface="Times New Roman" pitchFamily="18" charset="0"/>
                  </a:endParaRPr>
                </a:p>
                <a:p>
                  <a:pPr eaLnBrk="0" hangingPunct="0"/>
                  <a:endParaRPr lang="en-GB" sz="2400">
                    <a:solidFill>
                      <a:schemeClr val="bg1"/>
                    </a:solidFill>
                  </a:endParaRPr>
                </a:p>
              </p:txBody>
            </p:sp>
            <p:sp>
              <p:nvSpPr>
                <p:cNvPr id="125991" name="Rectangle 10"/>
                <p:cNvSpPr>
                  <a:spLocks noChangeArrowheads="1"/>
                </p:cNvSpPr>
                <p:nvPr/>
              </p:nvSpPr>
              <p:spPr bwMode="auto">
                <a:xfrm>
                  <a:off x="783" y="442"/>
                  <a:ext cx="2798" cy="442"/>
                </a:xfrm>
                <a:prstGeom prst="rect">
                  <a:avLst/>
                </a:prstGeom>
                <a:noFill/>
                <a:ln w="7">
                  <a:solidFill>
                    <a:srgbClr val="A0A0A0"/>
                  </a:solidFill>
                  <a:miter lim="800000"/>
                  <a:headEnd/>
                  <a:tailEnd/>
                </a:ln>
              </p:spPr>
              <p:txBody>
                <a:bodyPr/>
                <a:lstStyle/>
                <a:p>
                  <a:endParaRPr lang="en-US" sz="2400">
                    <a:solidFill>
                      <a:schemeClr val="bg1"/>
                    </a:solidFill>
                  </a:endParaRPr>
                </a:p>
              </p:txBody>
            </p:sp>
          </p:grpSp>
          <p:grpSp>
            <p:nvGrpSpPr>
              <p:cNvPr id="125960" name="Group 11"/>
              <p:cNvGrpSpPr>
                <a:grpSpLocks/>
              </p:cNvGrpSpPr>
              <p:nvPr/>
            </p:nvGrpSpPr>
            <p:grpSpPr bwMode="auto">
              <a:xfrm>
                <a:off x="0" y="884"/>
                <a:ext cx="783" cy="442"/>
                <a:chOff x="0" y="884"/>
                <a:chExt cx="783" cy="442"/>
              </a:xfrm>
            </p:grpSpPr>
            <p:sp>
              <p:nvSpPr>
                <p:cNvPr id="125988" name="Rectangle 12"/>
                <p:cNvSpPr>
                  <a:spLocks noChangeArrowheads="1"/>
                </p:cNvSpPr>
                <p:nvPr/>
              </p:nvSpPr>
              <p:spPr bwMode="auto">
                <a:xfrm>
                  <a:off x="43" y="884"/>
                  <a:ext cx="697" cy="442"/>
                </a:xfrm>
                <a:prstGeom prst="rect">
                  <a:avLst/>
                </a:prstGeom>
                <a:noFill/>
                <a:ln w="9525">
                  <a:noFill/>
                  <a:miter lim="800000"/>
                  <a:headEnd/>
                  <a:tailEnd/>
                </a:ln>
              </p:spPr>
              <p:txBody>
                <a:bodyPr/>
                <a:lstStyle/>
                <a:p>
                  <a:r>
                    <a:rPr lang="en-GB" sz="2000">
                      <a:solidFill>
                        <a:schemeClr val="bg1"/>
                      </a:solidFill>
                      <a:cs typeface="Times New Roman" pitchFamily="18" charset="0"/>
                    </a:rPr>
                    <a:t>Climate</a:t>
                  </a:r>
                  <a:endParaRPr lang="en-GB" sz="1600">
                    <a:solidFill>
                      <a:schemeClr val="bg1"/>
                    </a:solidFill>
                    <a:cs typeface="Times New Roman" pitchFamily="18" charset="0"/>
                  </a:endParaRPr>
                </a:p>
                <a:p>
                  <a:pPr eaLnBrk="0" hangingPunct="0"/>
                  <a:endParaRPr lang="en-GB" sz="2400">
                    <a:solidFill>
                      <a:schemeClr val="bg1"/>
                    </a:solidFill>
                  </a:endParaRPr>
                </a:p>
              </p:txBody>
            </p:sp>
            <p:sp>
              <p:nvSpPr>
                <p:cNvPr id="125989" name="Rectangle 13"/>
                <p:cNvSpPr>
                  <a:spLocks noChangeArrowheads="1"/>
                </p:cNvSpPr>
                <p:nvPr/>
              </p:nvSpPr>
              <p:spPr bwMode="auto">
                <a:xfrm>
                  <a:off x="0" y="884"/>
                  <a:ext cx="783" cy="442"/>
                </a:xfrm>
                <a:prstGeom prst="rect">
                  <a:avLst/>
                </a:prstGeom>
                <a:noFill/>
                <a:ln w="7">
                  <a:solidFill>
                    <a:srgbClr val="A0A0A0"/>
                  </a:solidFill>
                  <a:miter lim="800000"/>
                  <a:headEnd/>
                  <a:tailEnd/>
                </a:ln>
              </p:spPr>
              <p:txBody>
                <a:bodyPr/>
                <a:lstStyle/>
                <a:p>
                  <a:endParaRPr lang="en-US" sz="2400">
                    <a:solidFill>
                      <a:schemeClr val="bg1"/>
                    </a:solidFill>
                  </a:endParaRPr>
                </a:p>
              </p:txBody>
            </p:sp>
          </p:grpSp>
          <p:grpSp>
            <p:nvGrpSpPr>
              <p:cNvPr id="125961" name="Group 14"/>
              <p:cNvGrpSpPr>
                <a:grpSpLocks/>
              </p:cNvGrpSpPr>
              <p:nvPr/>
            </p:nvGrpSpPr>
            <p:grpSpPr bwMode="auto">
              <a:xfrm>
                <a:off x="783" y="884"/>
                <a:ext cx="2798" cy="442"/>
                <a:chOff x="783" y="884"/>
                <a:chExt cx="2798" cy="442"/>
              </a:xfrm>
            </p:grpSpPr>
            <p:sp>
              <p:nvSpPr>
                <p:cNvPr id="125986" name="Rectangle 15"/>
                <p:cNvSpPr>
                  <a:spLocks noChangeArrowheads="1"/>
                </p:cNvSpPr>
                <p:nvPr/>
              </p:nvSpPr>
              <p:spPr bwMode="auto">
                <a:xfrm>
                  <a:off x="826" y="884"/>
                  <a:ext cx="2712" cy="442"/>
                </a:xfrm>
                <a:prstGeom prst="rect">
                  <a:avLst/>
                </a:prstGeom>
                <a:noFill/>
                <a:ln w="9525">
                  <a:noFill/>
                  <a:miter lim="800000"/>
                  <a:headEnd/>
                  <a:tailEnd/>
                </a:ln>
              </p:spPr>
              <p:txBody>
                <a:bodyPr/>
                <a:lstStyle/>
                <a:p>
                  <a:r>
                    <a:rPr lang="en-GB" sz="2000">
                      <a:solidFill>
                        <a:schemeClr val="bg1"/>
                      </a:solidFill>
                      <a:cs typeface="Times New Roman" pitchFamily="18" charset="0"/>
                    </a:rPr>
                    <a:t>Subject to severe natural disasters</a:t>
                  </a:r>
                  <a:endParaRPr lang="en-GB" sz="1600">
                    <a:solidFill>
                      <a:schemeClr val="bg1"/>
                    </a:solidFill>
                    <a:cs typeface="Times New Roman" pitchFamily="18" charset="0"/>
                  </a:endParaRPr>
                </a:p>
                <a:p>
                  <a:pPr eaLnBrk="0" hangingPunct="0"/>
                  <a:endParaRPr lang="en-GB" sz="2400">
                    <a:solidFill>
                      <a:schemeClr val="bg1"/>
                    </a:solidFill>
                  </a:endParaRPr>
                </a:p>
              </p:txBody>
            </p:sp>
            <p:sp>
              <p:nvSpPr>
                <p:cNvPr id="125987" name="Rectangle 16"/>
                <p:cNvSpPr>
                  <a:spLocks noChangeArrowheads="1"/>
                </p:cNvSpPr>
                <p:nvPr/>
              </p:nvSpPr>
              <p:spPr bwMode="auto">
                <a:xfrm>
                  <a:off x="783" y="884"/>
                  <a:ext cx="2798" cy="442"/>
                </a:xfrm>
                <a:prstGeom prst="rect">
                  <a:avLst/>
                </a:prstGeom>
                <a:noFill/>
                <a:ln w="7">
                  <a:solidFill>
                    <a:srgbClr val="A0A0A0"/>
                  </a:solidFill>
                  <a:miter lim="800000"/>
                  <a:headEnd/>
                  <a:tailEnd/>
                </a:ln>
              </p:spPr>
              <p:txBody>
                <a:bodyPr/>
                <a:lstStyle/>
                <a:p>
                  <a:endParaRPr lang="en-US" sz="2400">
                    <a:solidFill>
                      <a:schemeClr val="bg1"/>
                    </a:solidFill>
                  </a:endParaRPr>
                </a:p>
              </p:txBody>
            </p:sp>
          </p:grpSp>
          <p:grpSp>
            <p:nvGrpSpPr>
              <p:cNvPr id="125962" name="Group 17"/>
              <p:cNvGrpSpPr>
                <a:grpSpLocks/>
              </p:cNvGrpSpPr>
              <p:nvPr/>
            </p:nvGrpSpPr>
            <p:grpSpPr bwMode="auto">
              <a:xfrm>
                <a:off x="0" y="1326"/>
                <a:ext cx="783" cy="596"/>
                <a:chOff x="0" y="1326"/>
                <a:chExt cx="783" cy="596"/>
              </a:xfrm>
            </p:grpSpPr>
            <p:sp>
              <p:nvSpPr>
                <p:cNvPr id="125984" name="Rectangle 18"/>
                <p:cNvSpPr>
                  <a:spLocks noChangeArrowheads="1"/>
                </p:cNvSpPr>
                <p:nvPr/>
              </p:nvSpPr>
              <p:spPr bwMode="auto">
                <a:xfrm>
                  <a:off x="43" y="1326"/>
                  <a:ext cx="697" cy="596"/>
                </a:xfrm>
                <a:prstGeom prst="rect">
                  <a:avLst/>
                </a:prstGeom>
                <a:noFill/>
                <a:ln w="9525">
                  <a:noFill/>
                  <a:miter lim="800000"/>
                  <a:headEnd/>
                  <a:tailEnd/>
                </a:ln>
              </p:spPr>
              <p:txBody>
                <a:bodyPr/>
                <a:lstStyle/>
                <a:p>
                  <a:r>
                    <a:rPr lang="en-GB" sz="2000">
                      <a:solidFill>
                        <a:schemeClr val="bg1"/>
                      </a:solidFill>
                      <a:cs typeface="Times New Roman" pitchFamily="18" charset="0"/>
                    </a:rPr>
                    <a:t>Population</a:t>
                  </a:r>
                  <a:endParaRPr lang="en-GB" sz="1600">
                    <a:solidFill>
                      <a:schemeClr val="bg1"/>
                    </a:solidFill>
                    <a:cs typeface="Times New Roman" pitchFamily="18" charset="0"/>
                  </a:endParaRPr>
                </a:p>
                <a:p>
                  <a:pPr eaLnBrk="0" hangingPunct="0"/>
                  <a:endParaRPr lang="en-GB" sz="2400">
                    <a:solidFill>
                      <a:schemeClr val="bg1"/>
                    </a:solidFill>
                  </a:endParaRPr>
                </a:p>
              </p:txBody>
            </p:sp>
            <p:sp>
              <p:nvSpPr>
                <p:cNvPr id="125985" name="Rectangle 19"/>
                <p:cNvSpPr>
                  <a:spLocks noChangeArrowheads="1"/>
                </p:cNvSpPr>
                <p:nvPr/>
              </p:nvSpPr>
              <p:spPr bwMode="auto">
                <a:xfrm>
                  <a:off x="0" y="1326"/>
                  <a:ext cx="783" cy="596"/>
                </a:xfrm>
                <a:prstGeom prst="rect">
                  <a:avLst/>
                </a:prstGeom>
                <a:noFill/>
                <a:ln w="7">
                  <a:solidFill>
                    <a:srgbClr val="A0A0A0"/>
                  </a:solidFill>
                  <a:miter lim="800000"/>
                  <a:headEnd/>
                  <a:tailEnd/>
                </a:ln>
              </p:spPr>
              <p:txBody>
                <a:bodyPr/>
                <a:lstStyle/>
                <a:p>
                  <a:endParaRPr lang="en-US" sz="2400">
                    <a:solidFill>
                      <a:schemeClr val="bg1"/>
                    </a:solidFill>
                  </a:endParaRPr>
                </a:p>
              </p:txBody>
            </p:sp>
          </p:grpSp>
          <p:grpSp>
            <p:nvGrpSpPr>
              <p:cNvPr id="125963" name="Group 20"/>
              <p:cNvGrpSpPr>
                <a:grpSpLocks/>
              </p:cNvGrpSpPr>
              <p:nvPr/>
            </p:nvGrpSpPr>
            <p:grpSpPr bwMode="auto">
              <a:xfrm>
                <a:off x="783" y="1326"/>
                <a:ext cx="2798" cy="596"/>
                <a:chOff x="783" y="1326"/>
                <a:chExt cx="2798" cy="596"/>
              </a:xfrm>
            </p:grpSpPr>
            <p:sp>
              <p:nvSpPr>
                <p:cNvPr id="125982" name="Rectangle 21"/>
                <p:cNvSpPr>
                  <a:spLocks noChangeArrowheads="1"/>
                </p:cNvSpPr>
                <p:nvPr/>
              </p:nvSpPr>
              <p:spPr bwMode="auto">
                <a:xfrm>
                  <a:off x="826" y="1326"/>
                  <a:ext cx="2712" cy="596"/>
                </a:xfrm>
                <a:prstGeom prst="rect">
                  <a:avLst/>
                </a:prstGeom>
                <a:noFill/>
                <a:ln w="9525">
                  <a:noFill/>
                  <a:miter lim="800000"/>
                  <a:headEnd/>
                  <a:tailEnd/>
                </a:ln>
              </p:spPr>
              <p:txBody>
                <a:bodyPr/>
                <a:lstStyle/>
                <a:p>
                  <a:r>
                    <a:rPr lang="en-GB" sz="2000">
                      <a:solidFill>
                        <a:schemeClr val="bg1"/>
                      </a:solidFill>
                      <a:cs typeface="Times New Roman" pitchFamily="18" charset="0"/>
                    </a:rPr>
                    <a:t>1998 population 126 million. High growth rate and population density</a:t>
                  </a:r>
                  <a:endParaRPr lang="en-GB" sz="1600">
                    <a:solidFill>
                      <a:schemeClr val="bg1"/>
                    </a:solidFill>
                    <a:cs typeface="Times New Roman" pitchFamily="18" charset="0"/>
                  </a:endParaRPr>
                </a:p>
                <a:p>
                  <a:pPr eaLnBrk="0" hangingPunct="0"/>
                  <a:endParaRPr lang="en-GB" sz="2400">
                    <a:solidFill>
                      <a:schemeClr val="bg1"/>
                    </a:solidFill>
                  </a:endParaRPr>
                </a:p>
              </p:txBody>
            </p:sp>
            <p:sp>
              <p:nvSpPr>
                <p:cNvPr id="125983" name="Rectangle 22"/>
                <p:cNvSpPr>
                  <a:spLocks noChangeArrowheads="1"/>
                </p:cNvSpPr>
                <p:nvPr/>
              </p:nvSpPr>
              <p:spPr bwMode="auto">
                <a:xfrm>
                  <a:off x="783" y="1326"/>
                  <a:ext cx="2798" cy="596"/>
                </a:xfrm>
                <a:prstGeom prst="rect">
                  <a:avLst/>
                </a:prstGeom>
                <a:noFill/>
                <a:ln w="7">
                  <a:solidFill>
                    <a:srgbClr val="A0A0A0"/>
                  </a:solidFill>
                  <a:miter lim="800000"/>
                  <a:headEnd/>
                  <a:tailEnd/>
                </a:ln>
              </p:spPr>
              <p:txBody>
                <a:bodyPr/>
                <a:lstStyle/>
                <a:p>
                  <a:endParaRPr lang="en-US" sz="2400">
                    <a:solidFill>
                      <a:schemeClr val="bg1"/>
                    </a:solidFill>
                  </a:endParaRPr>
                </a:p>
              </p:txBody>
            </p:sp>
          </p:grpSp>
          <p:grpSp>
            <p:nvGrpSpPr>
              <p:cNvPr id="125964" name="Group 23"/>
              <p:cNvGrpSpPr>
                <a:grpSpLocks/>
              </p:cNvGrpSpPr>
              <p:nvPr/>
            </p:nvGrpSpPr>
            <p:grpSpPr bwMode="auto">
              <a:xfrm>
                <a:off x="0" y="1922"/>
                <a:ext cx="783" cy="596"/>
                <a:chOff x="0" y="1922"/>
                <a:chExt cx="783" cy="596"/>
              </a:xfrm>
            </p:grpSpPr>
            <p:sp>
              <p:nvSpPr>
                <p:cNvPr id="125980" name="Rectangle 24"/>
                <p:cNvSpPr>
                  <a:spLocks noChangeArrowheads="1"/>
                </p:cNvSpPr>
                <p:nvPr/>
              </p:nvSpPr>
              <p:spPr bwMode="auto">
                <a:xfrm>
                  <a:off x="43" y="1922"/>
                  <a:ext cx="697" cy="596"/>
                </a:xfrm>
                <a:prstGeom prst="rect">
                  <a:avLst/>
                </a:prstGeom>
                <a:noFill/>
                <a:ln w="9525">
                  <a:noFill/>
                  <a:miter lim="800000"/>
                  <a:headEnd/>
                  <a:tailEnd/>
                </a:ln>
              </p:spPr>
              <p:txBody>
                <a:bodyPr/>
                <a:lstStyle/>
                <a:p>
                  <a:r>
                    <a:rPr lang="en-GB" sz="2000">
                      <a:solidFill>
                        <a:schemeClr val="bg1"/>
                      </a:solidFill>
                      <a:cs typeface="Times New Roman" pitchFamily="18" charset="0"/>
                    </a:rPr>
                    <a:t>Economy</a:t>
                  </a:r>
                  <a:endParaRPr lang="en-GB" sz="1600">
                    <a:solidFill>
                      <a:schemeClr val="bg1"/>
                    </a:solidFill>
                    <a:cs typeface="Times New Roman" pitchFamily="18" charset="0"/>
                  </a:endParaRPr>
                </a:p>
                <a:p>
                  <a:pPr eaLnBrk="0" hangingPunct="0"/>
                  <a:endParaRPr lang="en-GB" sz="2400">
                    <a:solidFill>
                      <a:schemeClr val="bg1"/>
                    </a:solidFill>
                  </a:endParaRPr>
                </a:p>
              </p:txBody>
            </p:sp>
            <p:sp>
              <p:nvSpPr>
                <p:cNvPr id="125981" name="Rectangle 25"/>
                <p:cNvSpPr>
                  <a:spLocks noChangeArrowheads="1"/>
                </p:cNvSpPr>
                <p:nvPr/>
              </p:nvSpPr>
              <p:spPr bwMode="auto">
                <a:xfrm>
                  <a:off x="0" y="1922"/>
                  <a:ext cx="783" cy="596"/>
                </a:xfrm>
                <a:prstGeom prst="rect">
                  <a:avLst/>
                </a:prstGeom>
                <a:noFill/>
                <a:ln w="7">
                  <a:solidFill>
                    <a:srgbClr val="A0A0A0"/>
                  </a:solidFill>
                  <a:miter lim="800000"/>
                  <a:headEnd/>
                  <a:tailEnd/>
                </a:ln>
              </p:spPr>
              <p:txBody>
                <a:bodyPr/>
                <a:lstStyle/>
                <a:p>
                  <a:endParaRPr lang="en-US" sz="2400">
                    <a:solidFill>
                      <a:schemeClr val="bg1"/>
                    </a:solidFill>
                  </a:endParaRPr>
                </a:p>
              </p:txBody>
            </p:sp>
          </p:grpSp>
          <p:grpSp>
            <p:nvGrpSpPr>
              <p:cNvPr id="125965" name="Group 26"/>
              <p:cNvGrpSpPr>
                <a:grpSpLocks/>
              </p:cNvGrpSpPr>
              <p:nvPr/>
            </p:nvGrpSpPr>
            <p:grpSpPr bwMode="auto">
              <a:xfrm>
                <a:off x="783" y="1922"/>
                <a:ext cx="2798" cy="596"/>
                <a:chOff x="783" y="1922"/>
                <a:chExt cx="2798" cy="596"/>
              </a:xfrm>
            </p:grpSpPr>
            <p:sp>
              <p:nvSpPr>
                <p:cNvPr id="125978" name="Rectangle 27"/>
                <p:cNvSpPr>
                  <a:spLocks noChangeArrowheads="1"/>
                </p:cNvSpPr>
                <p:nvPr/>
              </p:nvSpPr>
              <p:spPr bwMode="auto">
                <a:xfrm>
                  <a:off x="826" y="1922"/>
                  <a:ext cx="2712" cy="596"/>
                </a:xfrm>
                <a:prstGeom prst="rect">
                  <a:avLst/>
                </a:prstGeom>
                <a:noFill/>
                <a:ln w="9525">
                  <a:noFill/>
                  <a:miter lim="800000"/>
                  <a:headEnd/>
                  <a:tailEnd/>
                </a:ln>
              </p:spPr>
              <p:txBody>
                <a:bodyPr/>
                <a:lstStyle/>
                <a:p>
                  <a:r>
                    <a:rPr lang="en-GB" sz="2000">
                      <a:solidFill>
                        <a:schemeClr val="bg1"/>
                      </a:solidFill>
                      <a:cs typeface="Times New Roman" pitchFamily="18" charset="0"/>
                    </a:rPr>
                    <a:t>One of the world’s poorest nations. 1999 GNP/capita: $370</a:t>
                  </a:r>
                  <a:endParaRPr lang="en-GB" sz="1600">
                    <a:solidFill>
                      <a:schemeClr val="bg1"/>
                    </a:solidFill>
                    <a:cs typeface="Times New Roman" pitchFamily="18" charset="0"/>
                  </a:endParaRPr>
                </a:p>
                <a:p>
                  <a:pPr eaLnBrk="0" hangingPunct="0"/>
                  <a:endParaRPr lang="en-GB" sz="2400">
                    <a:solidFill>
                      <a:schemeClr val="bg1"/>
                    </a:solidFill>
                  </a:endParaRPr>
                </a:p>
              </p:txBody>
            </p:sp>
            <p:sp>
              <p:nvSpPr>
                <p:cNvPr id="125979" name="Rectangle 28"/>
                <p:cNvSpPr>
                  <a:spLocks noChangeArrowheads="1"/>
                </p:cNvSpPr>
                <p:nvPr/>
              </p:nvSpPr>
              <p:spPr bwMode="auto">
                <a:xfrm>
                  <a:off x="783" y="1922"/>
                  <a:ext cx="2798" cy="596"/>
                </a:xfrm>
                <a:prstGeom prst="rect">
                  <a:avLst/>
                </a:prstGeom>
                <a:noFill/>
                <a:ln w="7">
                  <a:solidFill>
                    <a:srgbClr val="A0A0A0"/>
                  </a:solidFill>
                  <a:miter lim="800000"/>
                  <a:headEnd/>
                  <a:tailEnd/>
                </a:ln>
              </p:spPr>
              <p:txBody>
                <a:bodyPr/>
                <a:lstStyle/>
                <a:p>
                  <a:endParaRPr lang="en-US" sz="2400">
                    <a:solidFill>
                      <a:schemeClr val="bg1"/>
                    </a:solidFill>
                  </a:endParaRPr>
                </a:p>
              </p:txBody>
            </p:sp>
          </p:grpSp>
          <p:grpSp>
            <p:nvGrpSpPr>
              <p:cNvPr id="125966" name="Group 29"/>
              <p:cNvGrpSpPr>
                <a:grpSpLocks/>
              </p:cNvGrpSpPr>
              <p:nvPr/>
            </p:nvGrpSpPr>
            <p:grpSpPr bwMode="auto">
              <a:xfrm>
                <a:off x="0" y="2518"/>
                <a:ext cx="783" cy="442"/>
                <a:chOff x="0" y="2518"/>
                <a:chExt cx="783" cy="442"/>
              </a:xfrm>
            </p:grpSpPr>
            <p:sp>
              <p:nvSpPr>
                <p:cNvPr id="125976" name="Rectangle 30"/>
                <p:cNvSpPr>
                  <a:spLocks noChangeArrowheads="1"/>
                </p:cNvSpPr>
                <p:nvPr/>
              </p:nvSpPr>
              <p:spPr bwMode="auto">
                <a:xfrm>
                  <a:off x="43" y="2518"/>
                  <a:ext cx="697" cy="442"/>
                </a:xfrm>
                <a:prstGeom prst="rect">
                  <a:avLst/>
                </a:prstGeom>
                <a:noFill/>
                <a:ln w="9525">
                  <a:noFill/>
                  <a:miter lim="800000"/>
                  <a:headEnd/>
                  <a:tailEnd/>
                </a:ln>
              </p:spPr>
              <p:txBody>
                <a:bodyPr/>
                <a:lstStyle/>
                <a:p>
                  <a:r>
                    <a:rPr lang="en-GB" sz="2000">
                      <a:solidFill>
                        <a:schemeClr val="bg1"/>
                      </a:solidFill>
                      <a:cs typeface="Times New Roman" pitchFamily="18" charset="0"/>
                    </a:rPr>
                    <a:t>Education</a:t>
                  </a:r>
                  <a:endParaRPr lang="en-GB" sz="1600">
                    <a:solidFill>
                      <a:schemeClr val="bg1"/>
                    </a:solidFill>
                    <a:cs typeface="Times New Roman" pitchFamily="18" charset="0"/>
                  </a:endParaRPr>
                </a:p>
                <a:p>
                  <a:pPr eaLnBrk="0" hangingPunct="0"/>
                  <a:endParaRPr lang="en-GB" sz="2400">
                    <a:solidFill>
                      <a:schemeClr val="bg1"/>
                    </a:solidFill>
                  </a:endParaRPr>
                </a:p>
              </p:txBody>
            </p:sp>
            <p:sp>
              <p:nvSpPr>
                <p:cNvPr id="125977" name="Rectangle 31"/>
                <p:cNvSpPr>
                  <a:spLocks noChangeArrowheads="1"/>
                </p:cNvSpPr>
                <p:nvPr/>
              </p:nvSpPr>
              <p:spPr bwMode="auto">
                <a:xfrm>
                  <a:off x="0" y="2518"/>
                  <a:ext cx="783" cy="442"/>
                </a:xfrm>
                <a:prstGeom prst="rect">
                  <a:avLst/>
                </a:prstGeom>
                <a:noFill/>
                <a:ln w="7">
                  <a:solidFill>
                    <a:srgbClr val="A0A0A0"/>
                  </a:solidFill>
                  <a:miter lim="800000"/>
                  <a:headEnd/>
                  <a:tailEnd/>
                </a:ln>
              </p:spPr>
              <p:txBody>
                <a:bodyPr/>
                <a:lstStyle/>
                <a:p>
                  <a:endParaRPr lang="en-US" sz="2400">
                    <a:solidFill>
                      <a:schemeClr val="bg1"/>
                    </a:solidFill>
                  </a:endParaRPr>
                </a:p>
              </p:txBody>
            </p:sp>
          </p:grpSp>
          <p:grpSp>
            <p:nvGrpSpPr>
              <p:cNvPr id="125967" name="Group 32"/>
              <p:cNvGrpSpPr>
                <a:grpSpLocks/>
              </p:cNvGrpSpPr>
              <p:nvPr/>
            </p:nvGrpSpPr>
            <p:grpSpPr bwMode="auto">
              <a:xfrm>
                <a:off x="783" y="2518"/>
                <a:ext cx="2798" cy="442"/>
                <a:chOff x="783" y="2518"/>
                <a:chExt cx="2798" cy="442"/>
              </a:xfrm>
            </p:grpSpPr>
            <p:sp>
              <p:nvSpPr>
                <p:cNvPr id="125974" name="Rectangle 33"/>
                <p:cNvSpPr>
                  <a:spLocks noChangeArrowheads="1"/>
                </p:cNvSpPr>
                <p:nvPr/>
              </p:nvSpPr>
              <p:spPr bwMode="auto">
                <a:xfrm>
                  <a:off x="826" y="2518"/>
                  <a:ext cx="2712" cy="442"/>
                </a:xfrm>
                <a:prstGeom prst="rect">
                  <a:avLst/>
                </a:prstGeom>
                <a:noFill/>
                <a:ln w="9525">
                  <a:noFill/>
                  <a:miter lim="800000"/>
                  <a:headEnd/>
                  <a:tailEnd/>
                </a:ln>
              </p:spPr>
              <p:txBody>
                <a:bodyPr/>
                <a:lstStyle/>
                <a:p>
                  <a:r>
                    <a:rPr lang="en-GB" sz="2000">
                      <a:solidFill>
                        <a:schemeClr val="bg1"/>
                      </a:solidFill>
                      <a:cs typeface="Times New Roman" pitchFamily="18" charset="0"/>
                    </a:rPr>
                    <a:t>Literacy rate of 53%</a:t>
                  </a:r>
                  <a:endParaRPr lang="en-GB" sz="1600">
                    <a:solidFill>
                      <a:schemeClr val="bg1"/>
                    </a:solidFill>
                    <a:cs typeface="Times New Roman" pitchFamily="18" charset="0"/>
                  </a:endParaRPr>
                </a:p>
                <a:p>
                  <a:pPr eaLnBrk="0" hangingPunct="0"/>
                  <a:endParaRPr lang="en-GB" sz="2400">
                    <a:solidFill>
                      <a:schemeClr val="bg1"/>
                    </a:solidFill>
                  </a:endParaRPr>
                </a:p>
              </p:txBody>
            </p:sp>
            <p:sp>
              <p:nvSpPr>
                <p:cNvPr id="125975" name="Rectangle 34"/>
                <p:cNvSpPr>
                  <a:spLocks noChangeArrowheads="1"/>
                </p:cNvSpPr>
                <p:nvPr/>
              </p:nvSpPr>
              <p:spPr bwMode="auto">
                <a:xfrm>
                  <a:off x="783" y="2518"/>
                  <a:ext cx="2798" cy="442"/>
                </a:xfrm>
                <a:prstGeom prst="rect">
                  <a:avLst/>
                </a:prstGeom>
                <a:noFill/>
                <a:ln w="7">
                  <a:solidFill>
                    <a:srgbClr val="A0A0A0"/>
                  </a:solidFill>
                  <a:miter lim="800000"/>
                  <a:headEnd/>
                  <a:tailEnd/>
                </a:ln>
              </p:spPr>
              <p:txBody>
                <a:bodyPr/>
                <a:lstStyle/>
                <a:p>
                  <a:endParaRPr lang="en-US" sz="2400">
                    <a:solidFill>
                      <a:schemeClr val="bg1"/>
                    </a:solidFill>
                  </a:endParaRPr>
                </a:p>
              </p:txBody>
            </p:sp>
          </p:grpSp>
          <p:grpSp>
            <p:nvGrpSpPr>
              <p:cNvPr id="125968" name="Group 35"/>
              <p:cNvGrpSpPr>
                <a:grpSpLocks/>
              </p:cNvGrpSpPr>
              <p:nvPr/>
            </p:nvGrpSpPr>
            <p:grpSpPr bwMode="auto">
              <a:xfrm>
                <a:off x="0" y="2960"/>
                <a:ext cx="783" cy="596"/>
                <a:chOff x="0" y="2960"/>
                <a:chExt cx="783" cy="596"/>
              </a:xfrm>
            </p:grpSpPr>
            <p:sp>
              <p:nvSpPr>
                <p:cNvPr id="125972" name="Rectangle 36"/>
                <p:cNvSpPr>
                  <a:spLocks noChangeArrowheads="1"/>
                </p:cNvSpPr>
                <p:nvPr/>
              </p:nvSpPr>
              <p:spPr bwMode="auto">
                <a:xfrm>
                  <a:off x="43" y="2960"/>
                  <a:ext cx="697" cy="596"/>
                </a:xfrm>
                <a:prstGeom prst="rect">
                  <a:avLst/>
                </a:prstGeom>
                <a:noFill/>
                <a:ln w="9525">
                  <a:noFill/>
                  <a:miter lim="800000"/>
                  <a:headEnd/>
                  <a:tailEnd/>
                </a:ln>
              </p:spPr>
              <p:txBody>
                <a:bodyPr/>
                <a:lstStyle/>
                <a:p>
                  <a:r>
                    <a:rPr lang="en-GB" sz="2000">
                      <a:solidFill>
                        <a:schemeClr val="bg1"/>
                      </a:solidFill>
                      <a:cs typeface="Times New Roman" pitchFamily="18" charset="0"/>
                    </a:rPr>
                    <a:t>Human Health</a:t>
                  </a:r>
                  <a:endParaRPr lang="en-GB" sz="1600">
                    <a:solidFill>
                      <a:schemeClr val="bg1"/>
                    </a:solidFill>
                    <a:cs typeface="Times New Roman" pitchFamily="18" charset="0"/>
                  </a:endParaRPr>
                </a:p>
                <a:p>
                  <a:pPr eaLnBrk="0" hangingPunct="0"/>
                  <a:endParaRPr lang="en-GB" sz="2400">
                    <a:solidFill>
                      <a:schemeClr val="bg1"/>
                    </a:solidFill>
                  </a:endParaRPr>
                </a:p>
              </p:txBody>
            </p:sp>
            <p:sp>
              <p:nvSpPr>
                <p:cNvPr id="125973" name="Rectangle 37"/>
                <p:cNvSpPr>
                  <a:spLocks noChangeArrowheads="1"/>
                </p:cNvSpPr>
                <p:nvPr/>
              </p:nvSpPr>
              <p:spPr bwMode="auto">
                <a:xfrm>
                  <a:off x="0" y="2960"/>
                  <a:ext cx="783" cy="596"/>
                </a:xfrm>
                <a:prstGeom prst="rect">
                  <a:avLst/>
                </a:prstGeom>
                <a:noFill/>
                <a:ln w="7">
                  <a:solidFill>
                    <a:srgbClr val="A0A0A0"/>
                  </a:solidFill>
                  <a:miter lim="800000"/>
                  <a:headEnd/>
                  <a:tailEnd/>
                </a:ln>
              </p:spPr>
              <p:txBody>
                <a:bodyPr/>
                <a:lstStyle/>
                <a:p>
                  <a:endParaRPr lang="en-US" sz="2400">
                    <a:solidFill>
                      <a:schemeClr val="bg1"/>
                    </a:solidFill>
                  </a:endParaRPr>
                </a:p>
              </p:txBody>
            </p:sp>
          </p:grpSp>
          <p:grpSp>
            <p:nvGrpSpPr>
              <p:cNvPr id="125969" name="Group 38"/>
              <p:cNvGrpSpPr>
                <a:grpSpLocks/>
              </p:cNvGrpSpPr>
              <p:nvPr/>
            </p:nvGrpSpPr>
            <p:grpSpPr bwMode="auto">
              <a:xfrm>
                <a:off x="783" y="2960"/>
                <a:ext cx="2798" cy="596"/>
                <a:chOff x="783" y="2960"/>
                <a:chExt cx="2798" cy="596"/>
              </a:xfrm>
            </p:grpSpPr>
            <p:sp>
              <p:nvSpPr>
                <p:cNvPr id="125970" name="Rectangle 39"/>
                <p:cNvSpPr>
                  <a:spLocks noChangeArrowheads="1"/>
                </p:cNvSpPr>
                <p:nvPr/>
              </p:nvSpPr>
              <p:spPr bwMode="auto">
                <a:xfrm>
                  <a:off x="826" y="2960"/>
                  <a:ext cx="2712" cy="596"/>
                </a:xfrm>
                <a:prstGeom prst="rect">
                  <a:avLst/>
                </a:prstGeom>
                <a:noFill/>
                <a:ln w="9525">
                  <a:noFill/>
                  <a:miter lim="800000"/>
                  <a:headEnd/>
                  <a:tailEnd/>
                </a:ln>
              </p:spPr>
              <p:txBody>
                <a:bodyPr/>
                <a:lstStyle/>
                <a:p>
                  <a:r>
                    <a:rPr lang="en-GB" sz="2000">
                      <a:solidFill>
                        <a:schemeClr val="bg1"/>
                      </a:solidFill>
                      <a:cs typeface="Times New Roman" pitchFamily="18" charset="0"/>
                    </a:rPr>
                    <a:t>Life expectancy: 58 years. 56% under 5 malnourished</a:t>
                  </a:r>
                  <a:endParaRPr lang="en-GB" sz="1600">
                    <a:solidFill>
                      <a:schemeClr val="bg1"/>
                    </a:solidFill>
                    <a:cs typeface="Times New Roman" pitchFamily="18" charset="0"/>
                  </a:endParaRPr>
                </a:p>
                <a:p>
                  <a:pPr eaLnBrk="0" hangingPunct="0"/>
                  <a:endParaRPr lang="en-GB" sz="2400">
                    <a:solidFill>
                      <a:schemeClr val="bg1"/>
                    </a:solidFill>
                  </a:endParaRPr>
                </a:p>
              </p:txBody>
            </p:sp>
            <p:sp>
              <p:nvSpPr>
                <p:cNvPr id="125971" name="Rectangle 40"/>
                <p:cNvSpPr>
                  <a:spLocks noChangeArrowheads="1"/>
                </p:cNvSpPr>
                <p:nvPr/>
              </p:nvSpPr>
              <p:spPr bwMode="auto">
                <a:xfrm>
                  <a:off x="783" y="2960"/>
                  <a:ext cx="2798" cy="596"/>
                </a:xfrm>
                <a:prstGeom prst="rect">
                  <a:avLst/>
                </a:prstGeom>
                <a:noFill/>
                <a:ln w="7">
                  <a:solidFill>
                    <a:srgbClr val="A0A0A0"/>
                  </a:solidFill>
                  <a:miter lim="800000"/>
                  <a:headEnd/>
                  <a:tailEnd/>
                </a:ln>
              </p:spPr>
              <p:txBody>
                <a:bodyPr/>
                <a:lstStyle/>
                <a:p>
                  <a:endParaRPr lang="en-US" sz="2400">
                    <a:solidFill>
                      <a:schemeClr val="bg1"/>
                    </a:solidFill>
                  </a:endParaRPr>
                </a:p>
              </p:txBody>
            </p:sp>
          </p:grpSp>
        </p:grpSp>
        <p:sp>
          <p:nvSpPr>
            <p:cNvPr id="125957" name="Rectangle 41"/>
            <p:cNvSpPr>
              <a:spLocks noChangeArrowheads="1"/>
            </p:cNvSpPr>
            <p:nvPr/>
          </p:nvSpPr>
          <p:spPr bwMode="auto">
            <a:xfrm>
              <a:off x="-3" y="439"/>
              <a:ext cx="3587" cy="3120"/>
            </a:xfrm>
            <a:prstGeom prst="rect">
              <a:avLst/>
            </a:prstGeom>
            <a:noFill/>
            <a:ln w="11112">
              <a:solidFill>
                <a:srgbClr val="A0A0A0"/>
              </a:solidFill>
              <a:miter lim="800000"/>
              <a:headEnd/>
              <a:tailEnd/>
            </a:ln>
          </p:spPr>
          <p:txBody>
            <a:bodyPr/>
            <a:lstStyle/>
            <a:p>
              <a:endParaRPr lang="en-US" sz="2400">
                <a:solidFill>
                  <a:schemeClr val="bg1"/>
                </a:solidFill>
              </a:endParaRPr>
            </a:p>
          </p:txBody>
        </p:sp>
      </p:grpSp>
    </p:spTree>
  </p:cSld>
  <p:clrMapOvr>
    <a:masterClrMapping/>
  </p:clrMapOvr>
  <p:transition>
    <p:strips dir="rd"/>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5"/>
          <p:cNvSpPr>
            <a:spLocks noGrp="1" noChangeArrowheads="1"/>
          </p:cNvSpPr>
          <p:nvPr>
            <p:ph type="title"/>
          </p:nvPr>
        </p:nvSpPr>
        <p:spPr>
          <a:xfrm>
            <a:off x="457200" y="228600"/>
            <a:ext cx="8229600" cy="1250950"/>
          </a:xfrm>
        </p:spPr>
        <p:txBody>
          <a:bodyPr>
            <a:normAutofit fontScale="90000"/>
          </a:bodyPr>
          <a:lstStyle/>
          <a:p>
            <a:pPr algn="ctr">
              <a:defRPr/>
            </a:pPr>
            <a:r>
              <a:rPr lang="en-US" dirty="0" smtClean="0"/>
              <a:t>Population Estimates for 2025 in Southeast Asia</a:t>
            </a:r>
          </a:p>
        </p:txBody>
      </p:sp>
      <p:graphicFrame>
        <p:nvGraphicFramePr>
          <p:cNvPr id="12352" name="Group 64"/>
          <p:cNvGraphicFramePr>
            <a:graphicFrameLocks noGrp="1"/>
          </p:cNvGraphicFramePr>
          <p:nvPr>
            <p:ph type="tbl" idx="4294967295"/>
          </p:nvPr>
        </p:nvGraphicFramePr>
        <p:xfrm>
          <a:off x="685800" y="1447800"/>
          <a:ext cx="7924800" cy="5029200"/>
        </p:xfrm>
        <a:graphic>
          <a:graphicData uri="http://schemas.openxmlformats.org/drawingml/2006/table">
            <a:tbl>
              <a:tblPr/>
              <a:tblGrid>
                <a:gridCol w="4914900"/>
                <a:gridCol w="1473200"/>
                <a:gridCol w="1536700"/>
              </a:tblGrid>
              <a:tr h="593725">
                <a:tc>
                  <a:txBody>
                    <a:bodyPr/>
                    <a:lstStyle/>
                    <a:p>
                      <a:pPr marL="0" marR="0" lvl="0" indent="0" algn="ctr" defTabSz="914400" rtl="0" eaLnBrk="0" fontAlgn="b" latinLnBrk="0" hangingPunct="0">
                        <a:lnSpc>
                          <a:spcPct val="100000"/>
                        </a:lnSpc>
                        <a:spcBef>
                          <a:spcPct val="0"/>
                        </a:spcBef>
                        <a:spcAft>
                          <a:spcPct val="0"/>
                        </a:spcAft>
                        <a:buClr>
                          <a:srgbClr val="9FB8CD"/>
                        </a:buClr>
                        <a:buSzTx/>
                        <a:buFont typeface="Wingdings" pitchFamily="2" charset="2"/>
                        <a:buNone/>
                        <a:tabLst/>
                      </a:pPr>
                      <a:r>
                        <a:rPr kumimoji="0" lang="en-US" sz="1800" b="1" i="0" u="none" strike="noStrike" cap="none" normalizeH="0" baseline="0" dirty="0" smtClean="0">
                          <a:ln>
                            <a:noFill/>
                          </a:ln>
                          <a:solidFill>
                            <a:schemeClr val="bg1"/>
                          </a:solidFill>
                          <a:effectLst/>
                          <a:latin typeface="Trebuchet MS" pitchFamily="34" charset="0"/>
                          <a:ea typeface="ＭＳ Ｐゴシック" pitchFamily="34" charset="-128"/>
                          <a:cs typeface="Arial" charset="0"/>
                        </a:rPr>
                        <a:t>Country</a:t>
                      </a:r>
                      <a:endParaRPr kumimoji="0" lang="en-US" sz="1800" b="1" i="0" u="none" strike="noStrike" cap="none" normalizeH="0" baseline="0" dirty="0" smtClean="0">
                        <a:ln>
                          <a:noFill/>
                        </a:ln>
                        <a:solidFill>
                          <a:schemeClr val="bg1"/>
                        </a:solidFill>
                        <a:effectLst/>
                        <a:latin typeface="Trebuchet MS" pitchFamily="34" charset="0"/>
                        <a:ea typeface="ＭＳ Ｐゴシック" pitchFamily="34" charset="-128"/>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
                          <a:srgbClr val="9FB8CD"/>
                        </a:buClr>
                        <a:buSzTx/>
                        <a:buFont typeface="Wingdings" pitchFamily="2" charset="2"/>
                        <a:buNone/>
                        <a:tabLst/>
                      </a:pPr>
                      <a:r>
                        <a:rPr kumimoji="0" lang="en-US" sz="1800" b="1" i="0" u="none" strike="noStrike" cap="none" normalizeH="0" baseline="0" smtClean="0">
                          <a:ln>
                            <a:noFill/>
                          </a:ln>
                          <a:solidFill>
                            <a:schemeClr val="bg1"/>
                          </a:solidFill>
                          <a:effectLst/>
                          <a:latin typeface="Trebuchet MS" pitchFamily="34" charset="0"/>
                          <a:ea typeface="ＭＳ Ｐゴシック" pitchFamily="34" charset="-128"/>
                          <a:cs typeface="Arial" charset="0"/>
                        </a:rPr>
                        <a:t>2025 (thousands)</a:t>
                      </a:r>
                      <a:endParaRPr kumimoji="0" lang="en-US" sz="1800" b="1" i="0" u="none" strike="noStrike" cap="none" normalizeH="0" baseline="0" smtClean="0">
                        <a:ln>
                          <a:noFill/>
                        </a:ln>
                        <a:solidFill>
                          <a:schemeClr val="bg1"/>
                        </a:solidFill>
                        <a:effectLst/>
                        <a:latin typeface="Trebuchet MS" pitchFamily="34" charset="0"/>
                        <a:ea typeface="ＭＳ Ｐゴシック" pitchFamily="34" charset="-128"/>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
                          <a:srgbClr val="9FB8CD"/>
                        </a:buClr>
                        <a:buSzTx/>
                        <a:buFont typeface="Wingdings" pitchFamily="2" charset="2"/>
                        <a:buNone/>
                        <a:tabLst/>
                      </a:pPr>
                      <a:r>
                        <a:rPr kumimoji="0" lang="en-US" sz="1800" b="1" i="0" u="none" strike="noStrike" cap="none" normalizeH="0" baseline="0" dirty="0" smtClean="0">
                          <a:ln>
                            <a:noFill/>
                          </a:ln>
                          <a:solidFill>
                            <a:schemeClr val="bg1"/>
                          </a:solidFill>
                          <a:effectLst/>
                          <a:latin typeface="Trebuchet MS" pitchFamily="34" charset="0"/>
                          <a:ea typeface="ＭＳ Ｐゴシック" pitchFamily="34" charset="-128"/>
                          <a:cs typeface="Arial" charset="0"/>
                        </a:rPr>
                        <a:t>% of world population</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6550">
                <a:tc>
                  <a:txBody>
                    <a:bodyPr/>
                    <a:lstStyle/>
                    <a:p>
                      <a:pPr marL="0" marR="0" lvl="0" indent="0" algn="l" defTabSz="914400" rtl="0" eaLnBrk="0" fontAlgn="b" latinLnBrk="0" hangingPunct="0">
                        <a:lnSpc>
                          <a:spcPct val="100000"/>
                        </a:lnSpc>
                        <a:spcBef>
                          <a:spcPct val="0"/>
                        </a:spcBef>
                        <a:spcAft>
                          <a:spcPct val="0"/>
                        </a:spcAft>
                        <a:buClr>
                          <a:srgbClr val="9FB8CD"/>
                        </a:buClr>
                        <a:buSzTx/>
                        <a:buFont typeface="Wingdings" pitchFamily="2" charset="2"/>
                        <a:buNone/>
                        <a:tabLst/>
                      </a:pPr>
                      <a:r>
                        <a:rPr kumimoji="0" lang="en-US" sz="1800" b="0" i="0" u="none" strike="noStrike" cap="none" normalizeH="0" baseline="0" dirty="0" smtClean="0">
                          <a:ln>
                            <a:noFill/>
                          </a:ln>
                          <a:solidFill>
                            <a:srgbClr val="FF0000"/>
                          </a:solidFill>
                          <a:effectLst/>
                          <a:latin typeface="Trebuchet MS" pitchFamily="34" charset="0"/>
                          <a:ea typeface="ＭＳ Ｐゴシック" pitchFamily="34" charset="-128"/>
                          <a:cs typeface="Arial" charset="0"/>
                        </a:rPr>
                        <a:t>Bangladesh</a:t>
                      </a:r>
                      <a:endParaRPr kumimoji="0" lang="en-US" sz="1800" b="0" i="0" u="none" strike="noStrike" cap="none" normalizeH="0" baseline="0" dirty="0" smtClean="0">
                        <a:ln>
                          <a:noFill/>
                        </a:ln>
                        <a:solidFill>
                          <a:srgbClr val="FF0000"/>
                        </a:solidFill>
                        <a:effectLst/>
                        <a:latin typeface="Trebuchet MS" pitchFamily="34" charset="0"/>
                        <a:ea typeface="ＭＳ Ｐゴシック" pitchFamily="34" charset="-128"/>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 latinLnBrk="0" hangingPunct="0">
                        <a:lnSpc>
                          <a:spcPct val="100000"/>
                        </a:lnSpc>
                        <a:spcBef>
                          <a:spcPct val="0"/>
                        </a:spcBef>
                        <a:spcAft>
                          <a:spcPct val="0"/>
                        </a:spcAft>
                        <a:buClr>
                          <a:srgbClr val="9FB8CD"/>
                        </a:buClr>
                        <a:buSzTx/>
                        <a:buFont typeface="Wingdings" pitchFamily="2" charset="2"/>
                        <a:buNone/>
                        <a:tabLst/>
                      </a:pPr>
                      <a:r>
                        <a:rPr kumimoji="0" lang="en-US" sz="1800" b="0" i="0" u="none" strike="noStrike" cap="none" normalizeH="0" baseline="0" dirty="0" smtClean="0">
                          <a:ln>
                            <a:noFill/>
                          </a:ln>
                          <a:solidFill>
                            <a:srgbClr val="FF0000"/>
                          </a:solidFill>
                          <a:effectLst/>
                          <a:latin typeface="Trebuchet MS" pitchFamily="34" charset="0"/>
                          <a:ea typeface="ＭＳ Ｐゴシック" pitchFamily="34" charset="-128"/>
                          <a:cs typeface="Arial" charset="0"/>
                        </a:rPr>
                        <a:t>206,024</a:t>
                      </a:r>
                      <a:endParaRPr kumimoji="0" lang="en-US" sz="1800" b="0" i="0" u="none" strike="noStrike" cap="none" normalizeH="0" baseline="0" dirty="0" smtClean="0">
                        <a:ln>
                          <a:noFill/>
                        </a:ln>
                        <a:solidFill>
                          <a:srgbClr val="FF0000"/>
                        </a:solidFill>
                        <a:effectLst/>
                        <a:latin typeface="Trebuchet MS" pitchFamily="34" charset="0"/>
                        <a:ea typeface="ＭＳ Ｐゴシック" pitchFamily="34" charset="-128"/>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 latinLnBrk="0" hangingPunct="0">
                        <a:lnSpc>
                          <a:spcPct val="100000"/>
                        </a:lnSpc>
                        <a:spcBef>
                          <a:spcPct val="0"/>
                        </a:spcBef>
                        <a:spcAft>
                          <a:spcPct val="0"/>
                        </a:spcAft>
                        <a:buClr>
                          <a:srgbClr val="9FB8CD"/>
                        </a:buClr>
                        <a:buSzTx/>
                        <a:buFont typeface="Wingdings" pitchFamily="2" charset="2"/>
                        <a:buNone/>
                        <a:tabLst/>
                      </a:pPr>
                      <a:r>
                        <a:rPr kumimoji="0" lang="en-US" sz="1800" b="0" i="0" u="none" strike="noStrike" cap="none" normalizeH="0" baseline="0" dirty="0" smtClean="0">
                          <a:ln>
                            <a:noFill/>
                          </a:ln>
                          <a:solidFill>
                            <a:srgbClr val="FF0000"/>
                          </a:solidFill>
                          <a:effectLst/>
                          <a:latin typeface="Trebuchet MS" pitchFamily="34" charset="0"/>
                          <a:ea typeface="ＭＳ Ｐゴシック" pitchFamily="34" charset="-128"/>
                        </a:rPr>
                        <a:t>2,6</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8138">
                <a:tc>
                  <a:txBody>
                    <a:bodyPr/>
                    <a:lstStyle/>
                    <a:p>
                      <a:pPr marL="0" marR="0" lvl="0" indent="0" algn="l" defTabSz="914400" rtl="0" eaLnBrk="0" fontAlgn="b" latinLnBrk="0" hangingPunct="0">
                        <a:lnSpc>
                          <a:spcPct val="100000"/>
                        </a:lnSpc>
                        <a:spcBef>
                          <a:spcPct val="0"/>
                        </a:spcBef>
                        <a:spcAft>
                          <a:spcPct val="0"/>
                        </a:spcAft>
                        <a:buClr>
                          <a:srgbClr val="9FB8CD"/>
                        </a:buClr>
                        <a:buSzTx/>
                        <a:buFont typeface="Wingdings" pitchFamily="2" charset="2"/>
                        <a:buNone/>
                        <a:tabLst/>
                      </a:pPr>
                      <a:r>
                        <a:rPr kumimoji="0" lang="en-US" sz="1800" b="0" i="0" u="none" strike="noStrike" cap="none" normalizeH="0" baseline="0" smtClean="0">
                          <a:ln>
                            <a:noFill/>
                          </a:ln>
                          <a:solidFill>
                            <a:schemeClr val="bg1"/>
                          </a:solidFill>
                          <a:effectLst/>
                          <a:latin typeface="Trebuchet MS" pitchFamily="34" charset="0"/>
                          <a:ea typeface="ＭＳ Ｐゴシック" pitchFamily="34" charset="-128"/>
                          <a:cs typeface="Arial" charset="0"/>
                        </a:rPr>
                        <a:t>Bhutan</a:t>
                      </a:r>
                      <a:endParaRPr kumimoji="0" lang="en-US" sz="1800" b="0" i="0" u="none" strike="noStrike" cap="none" normalizeH="0" baseline="0" smtClean="0">
                        <a:ln>
                          <a:noFill/>
                        </a:ln>
                        <a:solidFill>
                          <a:schemeClr val="bg1"/>
                        </a:solidFill>
                        <a:effectLst/>
                        <a:latin typeface="Trebuchet MS" pitchFamily="34" charset="0"/>
                        <a:ea typeface="ＭＳ Ｐゴシック" pitchFamily="34" charset="-128"/>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 latinLnBrk="0" hangingPunct="0">
                        <a:lnSpc>
                          <a:spcPct val="100000"/>
                        </a:lnSpc>
                        <a:spcBef>
                          <a:spcPct val="0"/>
                        </a:spcBef>
                        <a:spcAft>
                          <a:spcPct val="0"/>
                        </a:spcAft>
                        <a:buClr>
                          <a:srgbClr val="9FB8CD"/>
                        </a:buClr>
                        <a:buSzTx/>
                        <a:buFont typeface="Wingdings" pitchFamily="2" charset="2"/>
                        <a:buNone/>
                        <a:tabLst/>
                      </a:pPr>
                      <a:r>
                        <a:rPr kumimoji="0" lang="en-US" sz="1800" b="0" i="0" u="none" strike="noStrike" cap="none" normalizeH="0" baseline="0" smtClean="0">
                          <a:ln>
                            <a:noFill/>
                          </a:ln>
                          <a:solidFill>
                            <a:schemeClr val="bg1"/>
                          </a:solidFill>
                          <a:effectLst/>
                          <a:latin typeface="Trebuchet MS" pitchFamily="34" charset="0"/>
                          <a:ea typeface="ＭＳ Ｐゴシック" pitchFamily="34" charset="-128"/>
                          <a:cs typeface="Arial" charset="0"/>
                        </a:rPr>
                        <a:t>819</a:t>
                      </a:r>
                      <a:endParaRPr kumimoji="0" lang="en-US" sz="1800" b="0" i="0" u="none" strike="noStrike" cap="none" normalizeH="0" baseline="0" smtClean="0">
                        <a:ln>
                          <a:noFill/>
                        </a:ln>
                        <a:solidFill>
                          <a:schemeClr val="bg1"/>
                        </a:solidFill>
                        <a:effectLst/>
                        <a:latin typeface="Trebuchet MS" pitchFamily="34" charset="0"/>
                        <a:ea typeface="ＭＳ Ｐゴシック" pitchFamily="34" charset="-128"/>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 latinLnBrk="0" hangingPunct="0">
                        <a:lnSpc>
                          <a:spcPct val="100000"/>
                        </a:lnSpc>
                        <a:spcBef>
                          <a:spcPct val="0"/>
                        </a:spcBef>
                        <a:spcAft>
                          <a:spcPct val="0"/>
                        </a:spcAft>
                        <a:buClr>
                          <a:srgbClr val="9FB8CD"/>
                        </a:buClr>
                        <a:buSzTx/>
                        <a:buFont typeface="Wingdings" pitchFamily="2" charset="2"/>
                        <a:buNone/>
                        <a:tabLst/>
                      </a:pPr>
                      <a:r>
                        <a:rPr kumimoji="0" lang="en-US" sz="1800" b="0" i="0" u="none" strike="noStrike" cap="none" normalizeH="0" baseline="0" smtClean="0">
                          <a:ln>
                            <a:noFill/>
                          </a:ln>
                          <a:solidFill>
                            <a:schemeClr val="bg1"/>
                          </a:solidFill>
                          <a:effectLst/>
                          <a:latin typeface="Trebuchet MS" pitchFamily="34" charset="0"/>
                          <a:ea typeface="ＭＳ Ｐゴシック" pitchFamily="34" charset="-128"/>
                        </a:rPr>
                        <a:t>0,01</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6550">
                <a:tc>
                  <a:txBody>
                    <a:bodyPr/>
                    <a:lstStyle/>
                    <a:p>
                      <a:pPr marL="0" marR="0" lvl="0" indent="0" algn="l" defTabSz="914400" rtl="0" eaLnBrk="0" fontAlgn="t" latinLnBrk="0" hangingPunct="0">
                        <a:lnSpc>
                          <a:spcPct val="100000"/>
                        </a:lnSpc>
                        <a:spcBef>
                          <a:spcPct val="0"/>
                        </a:spcBef>
                        <a:spcAft>
                          <a:spcPct val="0"/>
                        </a:spcAft>
                        <a:buClr>
                          <a:srgbClr val="9FB8CD"/>
                        </a:buClr>
                        <a:buSzTx/>
                        <a:buFont typeface="Wingdings" pitchFamily="2" charset="2"/>
                        <a:buNone/>
                        <a:tabLst/>
                      </a:pPr>
                      <a:r>
                        <a:rPr kumimoji="0" lang="en-US" sz="1800" b="0" i="0" u="none" strike="noStrike" cap="none" normalizeH="0" baseline="0" smtClean="0">
                          <a:ln>
                            <a:noFill/>
                          </a:ln>
                          <a:solidFill>
                            <a:schemeClr val="bg1"/>
                          </a:solidFill>
                          <a:effectLst/>
                          <a:latin typeface="Trebuchet MS" pitchFamily="34" charset="0"/>
                          <a:ea typeface="ＭＳ Ｐゴシック" pitchFamily="34" charset="-128"/>
                          <a:cs typeface="Arial" charset="0"/>
                        </a:rPr>
                        <a:t>Democratic People's Republic of Korea</a:t>
                      </a:r>
                      <a:endParaRPr kumimoji="0" lang="en-US" sz="1800" b="0" i="0" u="none" strike="noStrike" cap="none" normalizeH="0" baseline="0" smtClean="0">
                        <a:ln>
                          <a:noFill/>
                        </a:ln>
                        <a:solidFill>
                          <a:schemeClr val="bg1"/>
                        </a:solidFill>
                        <a:effectLst/>
                        <a:latin typeface="Trebuchet MS" pitchFamily="34"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 latinLnBrk="0" hangingPunct="0">
                        <a:lnSpc>
                          <a:spcPct val="100000"/>
                        </a:lnSpc>
                        <a:spcBef>
                          <a:spcPct val="0"/>
                        </a:spcBef>
                        <a:spcAft>
                          <a:spcPct val="0"/>
                        </a:spcAft>
                        <a:buClr>
                          <a:srgbClr val="9FB8CD"/>
                        </a:buClr>
                        <a:buSzTx/>
                        <a:buFont typeface="Wingdings" pitchFamily="2" charset="2"/>
                        <a:buNone/>
                        <a:tabLst/>
                      </a:pPr>
                      <a:r>
                        <a:rPr kumimoji="0" lang="en-US" sz="1800" b="0" i="0" u="none" strike="noStrike" cap="none" normalizeH="0" baseline="0" smtClean="0">
                          <a:ln>
                            <a:noFill/>
                          </a:ln>
                          <a:solidFill>
                            <a:schemeClr val="bg1"/>
                          </a:solidFill>
                          <a:effectLst/>
                          <a:latin typeface="Trebuchet MS" pitchFamily="34" charset="0"/>
                          <a:ea typeface="ＭＳ Ｐゴシック" pitchFamily="34" charset="-128"/>
                          <a:cs typeface="Arial" charset="0"/>
                        </a:rPr>
                        <a:t>25,228</a:t>
                      </a:r>
                      <a:endParaRPr kumimoji="0" lang="en-US" sz="1800" b="0" i="0" u="none" strike="noStrike" cap="none" normalizeH="0" baseline="0" smtClean="0">
                        <a:ln>
                          <a:noFill/>
                        </a:ln>
                        <a:solidFill>
                          <a:schemeClr val="bg1"/>
                        </a:solidFill>
                        <a:effectLst/>
                        <a:latin typeface="Trebuchet MS" pitchFamily="34" charset="0"/>
                        <a:ea typeface="ＭＳ Ｐゴシック" pitchFamily="34" charset="-128"/>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 latinLnBrk="0" hangingPunct="0">
                        <a:lnSpc>
                          <a:spcPct val="100000"/>
                        </a:lnSpc>
                        <a:spcBef>
                          <a:spcPct val="0"/>
                        </a:spcBef>
                        <a:spcAft>
                          <a:spcPct val="0"/>
                        </a:spcAft>
                        <a:buClr>
                          <a:srgbClr val="9FB8CD"/>
                        </a:buClr>
                        <a:buSzTx/>
                        <a:buFont typeface="Wingdings" pitchFamily="2" charset="2"/>
                        <a:buNone/>
                        <a:tabLst/>
                      </a:pPr>
                      <a:r>
                        <a:rPr kumimoji="0" lang="en-US" sz="1800" b="0" i="0" u="none" strike="noStrike" cap="none" normalizeH="0" baseline="0" smtClean="0">
                          <a:ln>
                            <a:noFill/>
                          </a:ln>
                          <a:solidFill>
                            <a:schemeClr val="bg1"/>
                          </a:solidFill>
                          <a:effectLst/>
                          <a:latin typeface="Trebuchet MS" pitchFamily="34" charset="0"/>
                          <a:ea typeface="ＭＳ Ｐゴシック" pitchFamily="34" charset="-128"/>
                        </a:rPr>
                        <a:t>0,3</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8138">
                <a:tc>
                  <a:txBody>
                    <a:bodyPr/>
                    <a:lstStyle/>
                    <a:p>
                      <a:pPr marL="0" marR="0" lvl="0" indent="0" algn="l" defTabSz="914400" rtl="0" eaLnBrk="0" fontAlgn="b" latinLnBrk="0" hangingPunct="0">
                        <a:lnSpc>
                          <a:spcPct val="100000"/>
                        </a:lnSpc>
                        <a:spcBef>
                          <a:spcPct val="0"/>
                        </a:spcBef>
                        <a:spcAft>
                          <a:spcPct val="0"/>
                        </a:spcAft>
                        <a:buClr>
                          <a:srgbClr val="9FB8CD"/>
                        </a:buClr>
                        <a:buSzTx/>
                        <a:buFont typeface="Wingdings" pitchFamily="2" charset="2"/>
                        <a:buNone/>
                        <a:tabLst/>
                      </a:pPr>
                      <a:r>
                        <a:rPr kumimoji="0" lang="en-US" sz="1800" b="0" i="0" u="none" strike="noStrike" cap="none" normalizeH="0" baseline="0" smtClean="0">
                          <a:ln>
                            <a:noFill/>
                          </a:ln>
                          <a:solidFill>
                            <a:schemeClr val="bg1"/>
                          </a:solidFill>
                          <a:effectLst/>
                          <a:latin typeface="Trebuchet MS" pitchFamily="34" charset="0"/>
                          <a:ea typeface="ＭＳ Ｐゴシック" pitchFamily="34" charset="-128"/>
                          <a:cs typeface="Arial" charset="0"/>
                        </a:rPr>
                        <a:t>India</a:t>
                      </a:r>
                      <a:endParaRPr kumimoji="0" lang="en-US" sz="1800" b="0" i="0" u="none" strike="noStrike" cap="none" normalizeH="0" baseline="0" smtClean="0">
                        <a:ln>
                          <a:noFill/>
                        </a:ln>
                        <a:solidFill>
                          <a:schemeClr val="bg1"/>
                        </a:solidFill>
                        <a:effectLst/>
                        <a:latin typeface="Trebuchet MS" pitchFamily="34" charset="0"/>
                        <a:ea typeface="ＭＳ Ｐゴシック" pitchFamily="34" charset="-128"/>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 latinLnBrk="0" hangingPunct="0">
                        <a:lnSpc>
                          <a:spcPct val="100000"/>
                        </a:lnSpc>
                        <a:spcBef>
                          <a:spcPct val="0"/>
                        </a:spcBef>
                        <a:spcAft>
                          <a:spcPct val="0"/>
                        </a:spcAft>
                        <a:buClr>
                          <a:srgbClr val="9FB8CD"/>
                        </a:buClr>
                        <a:buSzTx/>
                        <a:buFont typeface="Wingdings" pitchFamily="2" charset="2"/>
                        <a:buNone/>
                        <a:tabLst/>
                      </a:pPr>
                      <a:r>
                        <a:rPr kumimoji="0" lang="en-US" sz="1800" b="0" i="0" u="none" strike="noStrike" cap="none" normalizeH="0" baseline="0" smtClean="0">
                          <a:ln>
                            <a:noFill/>
                          </a:ln>
                          <a:solidFill>
                            <a:schemeClr val="bg1"/>
                          </a:solidFill>
                          <a:effectLst/>
                          <a:latin typeface="Trebuchet MS" pitchFamily="34" charset="0"/>
                          <a:ea typeface="ＭＳ Ｐゴシック" pitchFamily="34" charset="-128"/>
                          <a:cs typeface="Arial" charset="0"/>
                        </a:rPr>
                        <a:t>1,447,499</a:t>
                      </a:r>
                      <a:endParaRPr kumimoji="0" lang="en-US" sz="1800" b="0" i="0" u="none" strike="noStrike" cap="none" normalizeH="0" baseline="0" smtClean="0">
                        <a:ln>
                          <a:noFill/>
                        </a:ln>
                        <a:solidFill>
                          <a:schemeClr val="bg1"/>
                        </a:solidFill>
                        <a:effectLst/>
                        <a:latin typeface="Trebuchet MS" pitchFamily="34" charset="0"/>
                        <a:ea typeface="ＭＳ Ｐゴシック" pitchFamily="34" charset="-128"/>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 latinLnBrk="0" hangingPunct="0">
                        <a:lnSpc>
                          <a:spcPct val="100000"/>
                        </a:lnSpc>
                        <a:spcBef>
                          <a:spcPct val="0"/>
                        </a:spcBef>
                        <a:spcAft>
                          <a:spcPct val="0"/>
                        </a:spcAft>
                        <a:buClr>
                          <a:srgbClr val="9FB8CD"/>
                        </a:buClr>
                        <a:buSzTx/>
                        <a:buFont typeface="Wingdings" pitchFamily="2" charset="2"/>
                        <a:buNone/>
                        <a:tabLst/>
                      </a:pPr>
                      <a:r>
                        <a:rPr kumimoji="0" lang="en-US" sz="1800" b="0" i="0" u="none" strike="noStrike" cap="none" normalizeH="0" baseline="0" smtClean="0">
                          <a:ln>
                            <a:noFill/>
                          </a:ln>
                          <a:solidFill>
                            <a:schemeClr val="bg1"/>
                          </a:solidFill>
                          <a:effectLst/>
                          <a:latin typeface="Trebuchet MS" pitchFamily="34" charset="0"/>
                          <a:ea typeface="ＭＳ Ｐゴシック" pitchFamily="34" charset="-128"/>
                        </a:rPr>
                        <a:t>18,5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6550">
                <a:tc>
                  <a:txBody>
                    <a:bodyPr/>
                    <a:lstStyle/>
                    <a:p>
                      <a:pPr marL="0" marR="0" lvl="0" indent="0" algn="l" defTabSz="914400" rtl="0" eaLnBrk="0" fontAlgn="b" latinLnBrk="0" hangingPunct="0">
                        <a:lnSpc>
                          <a:spcPct val="100000"/>
                        </a:lnSpc>
                        <a:spcBef>
                          <a:spcPct val="0"/>
                        </a:spcBef>
                        <a:spcAft>
                          <a:spcPct val="0"/>
                        </a:spcAft>
                        <a:buClr>
                          <a:srgbClr val="9FB8CD"/>
                        </a:buClr>
                        <a:buSzTx/>
                        <a:buFont typeface="Wingdings" pitchFamily="2" charset="2"/>
                        <a:buNone/>
                        <a:tabLst/>
                      </a:pPr>
                      <a:r>
                        <a:rPr kumimoji="0" lang="en-US" sz="1800" b="0" i="0" u="none" strike="noStrike" cap="none" normalizeH="0" baseline="0" smtClean="0">
                          <a:ln>
                            <a:noFill/>
                          </a:ln>
                          <a:solidFill>
                            <a:schemeClr val="bg1"/>
                          </a:solidFill>
                          <a:effectLst/>
                          <a:latin typeface="Trebuchet MS" pitchFamily="34" charset="0"/>
                          <a:ea typeface="ＭＳ Ｐゴシック" pitchFamily="34" charset="-128"/>
                          <a:cs typeface="Arial" charset="0"/>
                        </a:rPr>
                        <a:t>Indonesia</a:t>
                      </a:r>
                      <a:endParaRPr kumimoji="0" lang="en-US" sz="1800" b="0" i="0" u="none" strike="noStrike" cap="none" normalizeH="0" baseline="0" smtClean="0">
                        <a:ln>
                          <a:noFill/>
                        </a:ln>
                        <a:solidFill>
                          <a:schemeClr val="bg1"/>
                        </a:solidFill>
                        <a:effectLst/>
                        <a:latin typeface="Trebuchet MS" pitchFamily="34" charset="0"/>
                        <a:ea typeface="ＭＳ Ｐゴシック" pitchFamily="34" charset="-128"/>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 latinLnBrk="0" hangingPunct="0">
                        <a:lnSpc>
                          <a:spcPct val="100000"/>
                        </a:lnSpc>
                        <a:spcBef>
                          <a:spcPct val="0"/>
                        </a:spcBef>
                        <a:spcAft>
                          <a:spcPct val="0"/>
                        </a:spcAft>
                        <a:buClr>
                          <a:srgbClr val="9FB8CD"/>
                        </a:buClr>
                        <a:buSzTx/>
                        <a:buFont typeface="Wingdings" pitchFamily="2" charset="2"/>
                        <a:buNone/>
                        <a:tabLst/>
                      </a:pPr>
                      <a:r>
                        <a:rPr kumimoji="0" lang="en-US" sz="1800" b="0" i="0" u="none" strike="noStrike" cap="none" normalizeH="0" baseline="0" smtClean="0">
                          <a:ln>
                            <a:noFill/>
                          </a:ln>
                          <a:solidFill>
                            <a:schemeClr val="bg1"/>
                          </a:solidFill>
                          <a:effectLst/>
                          <a:latin typeface="Trebuchet MS" pitchFamily="34" charset="0"/>
                          <a:ea typeface="ＭＳ Ｐゴシック" pitchFamily="34" charset="-128"/>
                          <a:cs typeface="Arial" charset="0"/>
                        </a:rPr>
                        <a:t>271,227</a:t>
                      </a:r>
                      <a:endParaRPr kumimoji="0" lang="en-US" sz="1800" b="0" i="0" u="none" strike="noStrike" cap="none" normalizeH="0" baseline="0" smtClean="0">
                        <a:ln>
                          <a:noFill/>
                        </a:ln>
                        <a:solidFill>
                          <a:schemeClr val="bg1"/>
                        </a:solidFill>
                        <a:effectLst/>
                        <a:latin typeface="Trebuchet MS" pitchFamily="34" charset="0"/>
                        <a:ea typeface="ＭＳ Ｐゴシック" pitchFamily="34" charset="-128"/>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 latinLnBrk="0" hangingPunct="0">
                        <a:lnSpc>
                          <a:spcPct val="100000"/>
                        </a:lnSpc>
                        <a:spcBef>
                          <a:spcPct val="0"/>
                        </a:spcBef>
                        <a:spcAft>
                          <a:spcPct val="0"/>
                        </a:spcAft>
                        <a:buClr>
                          <a:srgbClr val="9FB8CD"/>
                        </a:buClr>
                        <a:buSzTx/>
                        <a:buFont typeface="Wingdings" pitchFamily="2" charset="2"/>
                        <a:buNone/>
                        <a:tabLst/>
                      </a:pPr>
                      <a:r>
                        <a:rPr kumimoji="0" lang="en-US" sz="1800" b="0" i="0" u="none" strike="noStrike" cap="none" normalizeH="0" baseline="0" smtClean="0">
                          <a:ln>
                            <a:noFill/>
                          </a:ln>
                          <a:solidFill>
                            <a:schemeClr val="bg1"/>
                          </a:solidFill>
                          <a:effectLst/>
                          <a:latin typeface="Trebuchet MS" pitchFamily="34" charset="0"/>
                          <a:ea typeface="ＭＳ Ｐゴシック" pitchFamily="34" charset="-128"/>
                        </a:rPr>
                        <a:t>3,4</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8138">
                <a:tc>
                  <a:txBody>
                    <a:bodyPr/>
                    <a:lstStyle/>
                    <a:p>
                      <a:pPr marL="0" marR="0" lvl="0" indent="0" algn="l" defTabSz="914400" rtl="0" eaLnBrk="0" fontAlgn="b" latinLnBrk="0" hangingPunct="0">
                        <a:lnSpc>
                          <a:spcPct val="100000"/>
                        </a:lnSpc>
                        <a:spcBef>
                          <a:spcPct val="0"/>
                        </a:spcBef>
                        <a:spcAft>
                          <a:spcPct val="0"/>
                        </a:spcAft>
                        <a:buClr>
                          <a:srgbClr val="9FB8CD"/>
                        </a:buClr>
                        <a:buSzTx/>
                        <a:buFont typeface="Wingdings" pitchFamily="2" charset="2"/>
                        <a:buNone/>
                        <a:tabLst/>
                      </a:pPr>
                      <a:r>
                        <a:rPr kumimoji="0" lang="en-US" sz="1800" b="0" i="0" u="none" strike="noStrike" cap="none" normalizeH="0" baseline="0" smtClean="0">
                          <a:ln>
                            <a:noFill/>
                          </a:ln>
                          <a:solidFill>
                            <a:schemeClr val="bg1"/>
                          </a:solidFill>
                          <a:effectLst/>
                          <a:latin typeface="Trebuchet MS" pitchFamily="34" charset="0"/>
                          <a:ea typeface="ＭＳ Ｐゴシック" pitchFamily="34" charset="-128"/>
                          <a:cs typeface="Arial" charset="0"/>
                        </a:rPr>
                        <a:t>Maldives</a:t>
                      </a:r>
                      <a:endParaRPr kumimoji="0" lang="en-US" sz="1800" b="0" i="0" u="none" strike="noStrike" cap="none" normalizeH="0" baseline="0" smtClean="0">
                        <a:ln>
                          <a:noFill/>
                        </a:ln>
                        <a:solidFill>
                          <a:schemeClr val="bg1"/>
                        </a:solidFill>
                        <a:effectLst/>
                        <a:latin typeface="Trebuchet MS" pitchFamily="34" charset="0"/>
                        <a:ea typeface="ＭＳ Ｐゴシック" pitchFamily="34" charset="-128"/>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 latinLnBrk="0" hangingPunct="0">
                        <a:lnSpc>
                          <a:spcPct val="100000"/>
                        </a:lnSpc>
                        <a:spcBef>
                          <a:spcPct val="0"/>
                        </a:spcBef>
                        <a:spcAft>
                          <a:spcPct val="0"/>
                        </a:spcAft>
                        <a:buClr>
                          <a:srgbClr val="9FB8CD"/>
                        </a:buClr>
                        <a:buSzTx/>
                        <a:buFont typeface="Wingdings" pitchFamily="2" charset="2"/>
                        <a:buNone/>
                        <a:tabLst/>
                      </a:pPr>
                      <a:r>
                        <a:rPr kumimoji="0" lang="en-US" sz="1800" b="0" i="0" u="none" strike="noStrike" cap="none" normalizeH="0" baseline="0" smtClean="0">
                          <a:ln>
                            <a:noFill/>
                          </a:ln>
                          <a:solidFill>
                            <a:schemeClr val="bg1"/>
                          </a:solidFill>
                          <a:effectLst/>
                          <a:latin typeface="Trebuchet MS" pitchFamily="34" charset="0"/>
                          <a:ea typeface="ＭＳ Ｐゴシック" pitchFamily="34" charset="-128"/>
                          <a:cs typeface="Arial" charset="0"/>
                        </a:rPr>
                        <a:t>411</a:t>
                      </a:r>
                      <a:endParaRPr kumimoji="0" lang="en-US" sz="1800" b="0" i="0" u="none" strike="noStrike" cap="none" normalizeH="0" baseline="0" smtClean="0">
                        <a:ln>
                          <a:noFill/>
                        </a:ln>
                        <a:solidFill>
                          <a:schemeClr val="bg1"/>
                        </a:solidFill>
                        <a:effectLst/>
                        <a:latin typeface="Trebuchet MS" pitchFamily="34" charset="0"/>
                        <a:ea typeface="ＭＳ Ｐゴシック" pitchFamily="34" charset="-128"/>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 latinLnBrk="0" hangingPunct="0">
                        <a:lnSpc>
                          <a:spcPct val="100000"/>
                        </a:lnSpc>
                        <a:spcBef>
                          <a:spcPct val="0"/>
                        </a:spcBef>
                        <a:spcAft>
                          <a:spcPct val="0"/>
                        </a:spcAft>
                        <a:buClr>
                          <a:srgbClr val="9FB8CD"/>
                        </a:buClr>
                        <a:buSzTx/>
                        <a:buFont typeface="Wingdings" pitchFamily="2" charset="2"/>
                        <a:buNone/>
                        <a:tabLst/>
                      </a:pPr>
                      <a:r>
                        <a:rPr kumimoji="0" lang="en-US" sz="1800" b="0" i="0" u="none" strike="noStrike" cap="none" normalizeH="0" baseline="0" smtClean="0">
                          <a:ln>
                            <a:noFill/>
                          </a:ln>
                          <a:solidFill>
                            <a:schemeClr val="bg1"/>
                          </a:solidFill>
                          <a:effectLst/>
                          <a:latin typeface="Trebuchet MS" pitchFamily="34" charset="0"/>
                          <a:ea typeface="ＭＳ Ｐゴシック" pitchFamily="34" charset="-128"/>
                        </a:rPr>
                        <a:t>0,005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6550">
                <a:tc>
                  <a:txBody>
                    <a:bodyPr/>
                    <a:lstStyle/>
                    <a:p>
                      <a:pPr marL="0" marR="0" lvl="0" indent="0" algn="l" defTabSz="914400" rtl="0" eaLnBrk="0" fontAlgn="b" latinLnBrk="0" hangingPunct="0">
                        <a:lnSpc>
                          <a:spcPct val="100000"/>
                        </a:lnSpc>
                        <a:spcBef>
                          <a:spcPct val="0"/>
                        </a:spcBef>
                        <a:spcAft>
                          <a:spcPct val="0"/>
                        </a:spcAft>
                        <a:buClr>
                          <a:srgbClr val="9FB8CD"/>
                        </a:buClr>
                        <a:buSzTx/>
                        <a:buFont typeface="Wingdings" pitchFamily="2" charset="2"/>
                        <a:buNone/>
                        <a:tabLst/>
                      </a:pPr>
                      <a:r>
                        <a:rPr kumimoji="0" lang="en-US" sz="1800" b="0" i="0" u="none" strike="noStrike" cap="none" normalizeH="0" baseline="0" smtClean="0">
                          <a:ln>
                            <a:noFill/>
                          </a:ln>
                          <a:solidFill>
                            <a:schemeClr val="bg1"/>
                          </a:solidFill>
                          <a:effectLst/>
                          <a:latin typeface="Trebuchet MS" pitchFamily="34" charset="0"/>
                          <a:ea typeface="ＭＳ Ｐゴシック" pitchFamily="34" charset="-128"/>
                          <a:cs typeface="Arial" charset="0"/>
                        </a:rPr>
                        <a:t>Myanmar</a:t>
                      </a:r>
                      <a:endParaRPr kumimoji="0" lang="en-US" sz="1800" b="0" i="0" u="none" strike="noStrike" cap="none" normalizeH="0" baseline="0" smtClean="0">
                        <a:ln>
                          <a:noFill/>
                        </a:ln>
                        <a:solidFill>
                          <a:schemeClr val="bg1"/>
                        </a:solidFill>
                        <a:effectLst/>
                        <a:latin typeface="Trebuchet MS" pitchFamily="34" charset="0"/>
                        <a:ea typeface="ＭＳ Ｐゴシック" pitchFamily="34" charset="-128"/>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 latinLnBrk="0" hangingPunct="0">
                        <a:lnSpc>
                          <a:spcPct val="100000"/>
                        </a:lnSpc>
                        <a:spcBef>
                          <a:spcPct val="0"/>
                        </a:spcBef>
                        <a:spcAft>
                          <a:spcPct val="0"/>
                        </a:spcAft>
                        <a:buClr>
                          <a:srgbClr val="9FB8CD"/>
                        </a:buClr>
                        <a:buSzTx/>
                        <a:buFont typeface="Wingdings" pitchFamily="2" charset="2"/>
                        <a:buNone/>
                        <a:tabLst/>
                      </a:pPr>
                      <a:r>
                        <a:rPr kumimoji="0" lang="en-US" sz="1800" b="0" i="0" u="none" strike="noStrike" cap="none" normalizeH="0" baseline="0" smtClean="0">
                          <a:ln>
                            <a:noFill/>
                          </a:ln>
                          <a:solidFill>
                            <a:schemeClr val="bg1"/>
                          </a:solidFill>
                          <a:effectLst/>
                          <a:latin typeface="Trebuchet MS" pitchFamily="34" charset="0"/>
                          <a:ea typeface="ＭＳ Ｐゴシック" pitchFamily="34" charset="-128"/>
                          <a:cs typeface="Arial" charset="0"/>
                        </a:rPr>
                        <a:t>55,374</a:t>
                      </a:r>
                      <a:endParaRPr kumimoji="0" lang="en-US" sz="1800" b="0" i="0" u="none" strike="noStrike" cap="none" normalizeH="0" baseline="0" smtClean="0">
                        <a:ln>
                          <a:noFill/>
                        </a:ln>
                        <a:solidFill>
                          <a:schemeClr val="bg1"/>
                        </a:solidFill>
                        <a:effectLst/>
                        <a:latin typeface="Trebuchet MS" pitchFamily="34" charset="0"/>
                        <a:ea typeface="ＭＳ Ｐゴシック" pitchFamily="34" charset="-128"/>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 latinLnBrk="0" hangingPunct="0">
                        <a:lnSpc>
                          <a:spcPct val="100000"/>
                        </a:lnSpc>
                        <a:spcBef>
                          <a:spcPct val="0"/>
                        </a:spcBef>
                        <a:spcAft>
                          <a:spcPct val="0"/>
                        </a:spcAft>
                        <a:buClr>
                          <a:srgbClr val="9FB8CD"/>
                        </a:buClr>
                        <a:buSzTx/>
                        <a:buFont typeface="Wingdings" pitchFamily="2" charset="2"/>
                        <a:buNone/>
                        <a:tabLst/>
                      </a:pPr>
                      <a:r>
                        <a:rPr kumimoji="0" lang="en-US" sz="1800" b="0" i="0" u="none" strike="noStrike" cap="none" normalizeH="0" baseline="0" smtClean="0">
                          <a:ln>
                            <a:noFill/>
                          </a:ln>
                          <a:solidFill>
                            <a:schemeClr val="bg1"/>
                          </a:solidFill>
                          <a:effectLst/>
                          <a:latin typeface="Trebuchet MS" pitchFamily="34" charset="0"/>
                          <a:ea typeface="ＭＳ Ｐゴシック" pitchFamily="34" charset="-128"/>
                        </a:rPr>
                        <a:t>0,7</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8138">
                <a:tc>
                  <a:txBody>
                    <a:bodyPr/>
                    <a:lstStyle/>
                    <a:p>
                      <a:pPr marL="0" marR="0" lvl="0" indent="0" algn="l" defTabSz="914400" rtl="0" eaLnBrk="0" fontAlgn="b" latinLnBrk="0" hangingPunct="0">
                        <a:lnSpc>
                          <a:spcPct val="100000"/>
                        </a:lnSpc>
                        <a:spcBef>
                          <a:spcPct val="0"/>
                        </a:spcBef>
                        <a:spcAft>
                          <a:spcPct val="0"/>
                        </a:spcAft>
                        <a:buClr>
                          <a:srgbClr val="9FB8CD"/>
                        </a:buClr>
                        <a:buSzTx/>
                        <a:buFont typeface="Wingdings" pitchFamily="2" charset="2"/>
                        <a:buNone/>
                        <a:tabLst/>
                      </a:pPr>
                      <a:r>
                        <a:rPr kumimoji="0" lang="en-US" sz="1800" b="0" i="0" u="none" strike="noStrike" cap="none" normalizeH="0" baseline="0" smtClean="0">
                          <a:ln>
                            <a:noFill/>
                          </a:ln>
                          <a:solidFill>
                            <a:schemeClr val="bg1"/>
                          </a:solidFill>
                          <a:effectLst/>
                          <a:latin typeface="Trebuchet MS" pitchFamily="34" charset="0"/>
                          <a:ea typeface="ＭＳ Ｐゴシック" pitchFamily="34" charset="-128"/>
                          <a:cs typeface="Arial" charset="0"/>
                        </a:rPr>
                        <a:t>Nepal</a:t>
                      </a:r>
                      <a:endParaRPr kumimoji="0" lang="en-US" sz="1800" b="0" i="0" u="none" strike="noStrike" cap="none" normalizeH="0" baseline="0" smtClean="0">
                        <a:ln>
                          <a:noFill/>
                        </a:ln>
                        <a:solidFill>
                          <a:schemeClr val="bg1"/>
                        </a:solidFill>
                        <a:effectLst/>
                        <a:latin typeface="Trebuchet MS" pitchFamily="34" charset="0"/>
                        <a:ea typeface="ＭＳ Ｐゴシック" pitchFamily="34" charset="-128"/>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 latinLnBrk="0" hangingPunct="0">
                        <a:lnSpc>
                          <a:spcPct val="100000"/>
                        </a:lnSpc>
                        <a:spcBef>
                          <a:spcPct val="0"/>
                        </a:spcBef>
                        <a:spcAft>
                          <a:spcPct val="0"/>
                        </a:spcAft>
                        <a:buClr>
                          <a:srgbClr val="9FB8CD"/>
                        </a:buClr>
                        <a:buSzTx/>
                        <a:buFont typeface="Wingdings" pitchFamily="2" charset="2"/>
                        <a:buNone/>
                        <a:tabLst/>
                      </a:pPr>
                      <a:r>
                        <a:rPr kumimoji="0" lang="en-US" sz="1800" b="0" i="0" u="none" strike="noStrike" cap="none" normalizeH="0" baseline="0" smtClean="0">
                          <a:ln>
                            <a:noFill/>
                          </a:ln>
                          <a:solidFill>
                            <a:schemeClr val="bg1"/>
                          </a:solidFill>
                          <a:effectLst/>
                          <a:latin typeface="Trebuchet MS" pitchFamily="34" charset="0"/>
                          <a:ea typeface="ＭＳ Ｐゴシック" pitchFamily="34" charset="-128"/>
                          <a:cs typeface="Arial" charset="0"/>
                        </a:rPr>
                        <a:t>38,855</a:t>
                      </a:r>
                      <a:endParaRPr kumimoji="0" lang="en-US" sz="1800" b="0" i="0" u="none" strike="noStrike" cap="none" normalizeH="0" baseline="0" smtClean="0">
                        <a:ln>
                          <a:noFill/>
                        </a:ln>
                        <a:solidFill>
                          <a:schemeClr val="bg1"/>
                        </a:solidFill>
                        <a:effectLst/>
                        <a:latin typeface="Trebuchet MS" pitchFamily="34" charset="0"/>
                        <a:ea typeface="ＭＳ Ｐゴシック" pitchFamily="34" charset="-128"/>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 latinLnBrk="0" hangingPunct="0">
                        <a:lnSpc>
                          <a:spcPct val="100000"/>
                        </a:lnSpc>
                        <a:spcBef>
                          <a:spcPct val="0"/>
                        </a:spcBef>
                        <a:spcAft>
                          <a:spcPct val="0"/>
                        </a:spcAft>
                        <a:buClr>
                          <a:srgbClr val="9FB8CD"/>
                        </a:buClr>
                        <a:buSzTx/>
                        <a:buFont typeface="Wingdings" pitchFamily="2" charset="2"/>
                        <a:buNone/>
                        <a:tabLst/>
                      </a:pPr>
                      <a:r>
                        <a:rPr kumimoji="0" lang="en-US" sz="1800" b="0" i="0" u="none" strike="noStrike" cap="none" normalizeH="0" baseline="0" smtClean="0">
                          <a:ln>
                            <a:noFill/>
                          </a:ln>
                          <a:solidFill>
                            <a:schemeClr val="bg1"/>
                          </a:solidFill>
                          <a:effectLst/>
                          <a:latin typeface="Trebuchet MS" pitchFamily="34" charset="0"/>
                          <a:ea typeface="ＭＳ Ｐゴシック" pitchFamily="34" charset="-128"/>
                        </a:rPr>
                        <a:t>0,5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6550">
                <a:tc>
                  <a:txBody>
                    <a:bodyPr/>
                    <a:lstStyle/>
                    <a:p>
                      <a:pPr marL="0" marR="0" lvl="0" indent="0" algn="l" defTabSz="914400" rtl="0" eaLnBrk="0" fontAlgn="b" latinLnBrk="0" hangingPunct="0">
                        <a:lnSpc>
                          <a:spcPct val="100000"/>
                        </a:lnSpc>
                        <a:spcBef>
                          <a:spcPct val="0"/>
                        </a:spcBef>
                        <a:spcAft>
                          <a:spcPct val="0"/>
                        </a:spcAft>
                        <a:buClr>
                          <a:srgbClr val="9FB8CD"/>
                        </a:buClr>
                        <a:buSzTx/>
                        <a:buFont typeface="Wingdings" pitchFamily="2" charset="2"/>
                        <a:buNone/>
                        <a:tabLst/>
                      </a:pPr>
                      <a:r>
                        <a:rPr kumimoji="0" lang="en-US" sz="1800" b="0" i="0" u="none" strike="noStrike" cap="none" normalizeH="0" baseline="0" smtClean="0">
                          <a:ln>
                            <a:noFill/>
                          </a:ln>
                          <a:solidFill>
                            <a:schemeClr val="bg1"/>
                          </a:solidFill>
                          <a:effectLst/>
                          <a:latin typeface="Trebuchet MS" pitchFamily="34" charset="0"/>
                          <a:ea typeface="ＭＳ Ｐゴシック" pitchFamily="34" charset="-128"/>
                          <a:cs typeface="Arial" charset="0"/>
                        </a:rPr>
                        <a:t>Sri Lanka</a:t>
                      </a:r>
                      <a:endParaRPr kumimoji="0" lang="en-US" sz="1800" b="0" i="0" u="none" strike="noStrike" cap="none" normalizeH="0" baseline="0" smtClean="0">
                        <a:ln>
                          <a:noFill/>
                        </a:ln>
                        <a:solidFill>
                          <a:schemeClr val="bg1"/>
                        </a:solidFill>
                        <a:effectLst/>
                        <a:latin typeface="Trebuchet MS" pitchFamily="34" charset="0"/>
                        <a:ea typeface="ＭＳ Ｐゴシック" pitchFamily="34" charset="-128"/>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 latinLnBrk="0" hangingPunct="0">
                        <a:lnSpc>
                          <a:spcPct val="100000"/>
                        </a:lnSpc>
                        <a:spcBef>
                          <a:spcPct val="0"/>
                        </a:spcBef>
                        <a:spcAft>
                          <a:spcPct val="0"/>
                        </a:spcAft>
                        <a:buClr>
                          <a:srgbClr val="9FB8CD"/>
                        </a:buClr>
                        <a:buSzTx/>
                        <a:buFont typeface="Wingdings" pitchFamily="2" charset="2"/>
                        <a:buNone/>
                        <a:tabLst/>
                      </a:pPr>
                      <a:r>
                        <a:rPr kumimoji="0" lang="en-US" sz="1800" b="0" i="0" u="none" strike="noStrike" cap="none" normalizeH="0" baseline="0" smtClean="0">
                          <a:ln>
                            <a:noFill/>
                          </a:ln>
                          <a:solidFill>
                            <a:schemeClr val="bg1"/>
                          </a:solidFill>
                          <a:effectLst/>
                          <a:latin typeface="Trebuchet MS" pitchFamily="34" charset="0"/>
                          <a:ea typeface="ＭＳ Ｐゴシック" pitchFamily="34" charset="-128"/>
                          <a:cs typeface="Arial" charset="0"/>
                        </a:rPr>
                        <a:t>20,328</a:t>
                      </a:r>
                      <a:endParaRPr kumimoji="0" lang="en-US" sz="1800" b="0" i="0" u="none" strike="noStrike" cap="none" normalizeH="0" baseline="0" smtClean="0">
                        <a:ln>
                          <a:noFill/>
                        </a:ln>
                        <a:solidFill>
                          <a:schemeClr val="bg1"/>
                        </a:solidFill>
                        <a:effectLst/>
                        <a:latin typeface="Trebuchet MS" pitchFamily="34" charset="0"/>
                        <a:ea typeface="ＭＳ Ｐゴシック" pitchFamily="34" charset="-128"/>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 latinLnBrk="0" hangingPunct="0">
                        <a:lnSpc>
                          <a:spcPct val="100000"/>
                        </a:lnSpc>
                        <a:spcBef>
                          <a:spcPct val="0"/>
                        </a:spcBef>
                        <a:spcAft>
                          <a:spcPct val="0"/>
                        </a:spcAft>
                        <a:buClr>
                          <a:srgbClr val="9FB8CD"/>
                        </a:buClr>
                        <a:buSzTx/>
                        <a:buFont typeface="Wingdings" pitchFamily="2" charset="2"/>
                        <a:buNone/>
                        <a:tabLst/>
                      </a:pPr>
                      <a:r>
                        <a:rPr kumimoji="0" lang="en-US" sz="1800" b="0" i="0" u="none" strike="noStrike" cap="none" normalizeH="0" baseline="0" smtClean="0">
                          <a:ln>
                            <a:noFill/>
                          </a:ln>
                          <a:solidFill>
                            <a:schemeClr val="bg1"/>
                          </a:solidFill>
                          <a:effectLst/>
                          <a:latin typeface="Trebuchet MS" pitchFamily="34" charset="0"/>
                          <a:ea typeface="ＭＳ Ｐゴシック" pitchFamily="34" charset="-128"/>
                        </a:rPr>
                        <a:t>0,3</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8138">
                <a:tc>
                  <a:txBody>
                    <a:bodyPr/>
                    <a:lstStyle/>
                    <a:p>
                      <a:pPr marL="0" marR="0" lvl="0" indent="0" algn="l" defTabSz="914400" rtl="0" eaLnBrk="0" fontAlgn="b" latinLnBrk="0" hangingPunct="0">
                        <a:lnSpc>
                          <a:spcPct val="100000"/>
                        </a:lnSpc>
                        <a:spcBef>
                          <a:spcPct val="0"/>
                        </a:spcBef>
                        <a:spcAft>
                          <a:spcPct val="0"/>
                        </a:spcAft>
                        <a:buClr>
                          <a:srgbClr val="9FB8CD"/>
                        </a:buClr>
                        <a:buSzTx/>
                        <a:buFont typeface="Wingdings" pitchFamily="2" charset="2"/>
                        <a:buNone/>
                        <a:tabLst/>
                      </a:pPr>
                      <a:r>
                        <a:rPr kumimoji="0" lang="en-US" sz="1800" b="0" i="0" u="none" strike="noStrike" cap="none" normalizeH="0" baseline="0" smtClean="0">
                          <a:ln>
                            <a:noFill/>
                          </a:ln>
                          <a:solidFill>
                            <a:schemeClr val="bg1"/>
                          </a:solidFill>
                          <a:effectLst/>
                          <a:latin typeface="Trebuchet MS" pitchFamily="34" charset="0"/>
                          <a:ea typeface="ＭＳ Ｐゴシック" pitchFamily="34" charset="-128"/>
                          <a:cs typeface="Arial" charset="0"/>
                        </a:rPr>
                        <a:t>Thailand</a:t>
                      </a:r>
                      <a:endParaRPr kumimoji="0" lang="en-US" sz="1800" b="0" i="0" u="none" strike="noStrike" cap="none" normalizeH="0" baseline="0" smtClean="0">
                        <a:ln>
                          <a:noFill/>
                        </a:ln>
                        <a:solidFill>
                          <a:schemeClr val="bg1"/>
                        </a:solidFill>
                        <a:effectLst/>
                        <a:latin typeface="Trebuchet MS" pitchFamily="34" charset="0"/>
                        <a:ea typeface="ＭＳ Ｐゴシック" pitchFamily="34" charset="-128"/>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 latinLnBrk="0" hangingPunct="0">
                        <a:lnSpc>
                          <a:spcPct val="100000"/>
                        </a:lnSpc>
                        <a:spcBef>
                          <a:spcPct val="0"/>
                        </a:spcBef>
                        <a:spcAft>
                          <a:spcPct val="0"/>
                        </a:spcAft>
                        <a:buClr>
                          <a:srgbClr val="9FB8CD"/>
                        </a:buClr>
                        <a:buSzTx/>
                        <a:buFont typeface="Wingdings" pitchFamily="2" charset="2"/>
                        <a:buNone/>
                        <a:tabLst/>
                      </a:pPr>
                      <a:r>
                        <a:rPr kumimoji="0" lang="en-US" sz="1800" b="0" i="0" u="none" strike="noStrike" cap="none" normalizeH="0" baseline="0" smtClean="0">
                          <a:ln>
                            <a:noFill/>
                          </a:ln>
                          <a:solidFill>
                            <a:schemeClr val="bg1"/>
                          </a:solidFill>
                          <a:effectLst/>
                          <a:latin typeface="Trebuchet MS" pitchFamily="34" charset="0"/>
                          <a:ea typeface="ＭＳ Ｐゴシック" pitchFamily="34" charset="-128"/>
                          <a:cs typeface="Arial" charset="0"/>
                        </a:rPr>
                        <a:t>68,803</a:t>
                      </a:r>
                      <a:endParaRPr kumimoji="0" lang="en-US" sz="1800" b="0" i="0" u="none" strike="noStrike" cap="none" normalizeH="0" baseline="0" smtClean="0">
                        <a:ln>
                          <a:noFill/>
                        </a:ln>
                        <a:solidFill>
                          <a:schemeClr val="bg1"/>
                        </a:solidFill>
                        <a:effectLst/>
                        <a:latin typeface="Trebuchet MS" pitchFamily="34" charset="0"/>
                        <a:ea typeface="ＭＳ Ｐゴシック" pitchFamily="34" charset="-128"/>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 latinLnBrk="0" hangingPunct="0">
                        <a:lnSpc>
                          <a:spcPct val="100000"/>
                        </a:lnSpc>
                        <a:spcBef>
                          <a:spcPct val="0"/>
                        </a:spcBef>
                        <a:spcAft>
                          <a:spcPct val="0"/>
                        </a:spcAft>
                        <a:buClr>
                          <a:srgbClr val="9FB8CD"/>
                        </a:buClr>
                        <a:buSzTx/>
                        <a:buFont typeface="Wingdings" pitchFamily="2" charset="2"/>
                        <a:buNone/>
                        <a:tabLst/>
                      </a:pPr>
                      <a:r>
                        <a:rPr kumimoji="0" lang="en-US" sz="1800" b="0" i="0" u="none" strike="noStrike" cap="none" normalizeH="0" baseline="0" smtClean="0">
                          <a:ln>
                            <a:noFill/>
                          </a:ln>
                          <a:solidFill>
                            <a:schemeClr val="bg1"/>
                          </a:solidFill>
                          <a:effectLst/>
                          <a:latin typeface="Trebuchet MS" pitchFamily="34" charset="0"/>
                          <a:ea typeface="ＭＳ Ｐゴシック" pitchFamily="34" charset="-128"/>
                        </a:rPr>
                        <a:t>0,9</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6550">
                <a:tc>
                  <a:txBody>
                    <a:bodyPr/>
                    <a:lstStyle/>
                    <a:p>
                      <a:pPr marL="0" marR="0" lvl="0" indent="0" algn="l" defTabSz="914400" rtl="0" eaLnBrk="0" fontAlgn="b" latinLnBrk="0" hangingPunct="0">
                        <a:lnSpc>
                          <a:spcPct val="100000"/>
                        </a:lnSpc>
                        <a:spcBef>
                          <a:spcPct val="0"/>
                        </a:spcBef>
                        <a:spcAft>
                          <a:spcPct val="0"/>
                        </a:spcAft>
                        <a:buClr>
                          <a:srgbClr val="9FB8CD"/>
                        </a:buClr>
                        <a:buSzTx/>
                        <a:buFont typeface="Wingdings" pitchFamily="2" charset="2"/>
                        <a:buNone/>
                        <a:tabLst/>
                      </a:pPr>
                      <a:r>
                        <a:rPr kumimoji="0" lang="en-US" sz="1800" b="0" i="0" u="none" strike="noStrike" cap="none" normalizeH="0" baseline="0" smtClean="0">
                          <a:ln>
                            <a:noFill/>
                          </a:ln>
                          <a:solidFill>
                            <a:schemeClr val="bg1"/>
                          </a:solidFill>
                          <a:effectLst/>
                          <a:latin typeface="Trebuchet MS" pitchFamily="34" charset="0"/>
                          <a:ea typeface="ＭＳ Ｐゴシック" pitchFamily="34" charset="-128"/>
                          <a:cs typeface="Arial" charset="0"/>
                        </a:rPr>
                        <a:t>Timor-Leste</a:t>
                      </a:r>
                      <a:endParaRPr kumimoji="0" lang="en-US" sz="1800" b="0" i="0" u="none" strike="noStrike" cap="none" normalizeH="0" baseline="0" smtClean="0">
                        <a:ln>
                          <a:noFill/>
                        </a:ln>
                        <a:solidFill>
                          <a:schemeClr val="bg1"/>
                        </a:solidFill>
                        <a:effectLst/>
                        <a:latin typeface="Trebuchet MS" pitchFamily="34" charset="0"/>
                        <a:ea typeface="ＭＳ Ｐゴシック" pitchFamily="34" charset="-128"/>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 latinLnBrk="0" hangingPunct="0">
                        <a:lnSpc>
                          <a:spcPct val="100000"/>
                        </a:lnSpc>
                        <a:spcBef>
                          <a:spcPct val="0"/>
                        </a:spcBef>
                        <a:spcAft>
                          <a:spcPct val="0"/>
                        </a:spcAft>
                        <a:buClr>
                          <a:srgbClr val="9FB8CD"/>
                        </a:buClr>
                        <a:buSzTx/>
                        <a:buFont typeface="Wingdings" pitchFamily="2" charset="2"/>
                        <a:buNone/>
                        <a:tabLst/>
                      </a:pPr>
                      <a:r>
                        <a:rPr kumimoji="0" lang="en-US" sz="1800" b="0" i="0" u="none" strike="noStrike" cap="none" normalizeH="0" baseline="0" smtClean="0">
                          <a:ln>
                            <a:noFill/>
                          </a:ln>
                          <a:solidFill>
                            <a:schemeClr val="bg1"/>
                          </a:solidFill>
                          <a:effectLst/>
                          <a:latin typeface="Trebuchet MS" pitchFamily="34" charset="0"/>
                          <a:ea typeface="ＭＳ Ｐゴシック" pitchFamily="34" charset="-128"/>
                          <a:cs typeface="Arial" charset="0"/>
                        </a:rPr>
                        <a:t>2,011</a:t>
                      </a:r>
                      <a:endParaRPr kumimoji="0" lang="en-US" sz="1800" b="0" i="0" u="none" strike="noStrike" cap="none" normalizeH="0" baseline="0" smtClean="0">
                        <a:ln>
                          <a:noFill/>
                        </a:ln>
                        <a:solidFill>
                          <a:schemeClr val="bg1"/>
                        </a:solidFill>
                        <a:effectLst/>
                        <a:latin typeface="Trebuchet MS" pitchFamily="34" charset="0"/>
                        <a:ea typeface="ＭＳ Ｐゴシック" pitchFamily="34" charset="-128"/>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 latinLnBrk="0" hangingPunct="0">
                        <a:lnSpc>
                          <a:spcPct val="100000"/>
                        </a:lnSpc>
                        <a:spcBef>
                          <a:spcPct val="0"/>
                        </a:spcBef>
                        <a:spcAft>
                          <a:spcPct val="0"/>
                        </a:spcAft>
                        <a:buClr>
                          <a:srgbClr val="9FB8CD"/>
                        </a:buClr>
                        <a:buSzTx/>
                        <a:buFont typeface="Wingdings" pitchFamily="2" charset="2"/>
                        <a:buNone/>
                        <a:tabLst/>
                      </a:pPr>
                      <a:r>
                        <a:rPr kumimoji="0" lang="en-US" sz="1800" b="0" i="0" u="none" strike="noStrike" cap="none" normalizeH="0" baseline="0" smtClean="0">
                          <a:ln>
                            <a:noFill/>
                          </a:ln>
                          <a:solidFill>
                            <a:schemeClr val="bg1"/>
                          </a:solidFill>
                          <a:effectLst/>
                          <a:latin typeface="Trebuchet MS" pitchFamily="34" charset="0"/>
                          <a:ea typeface="ＭＳ Ｐゴシック" pitchFamily="34" charset="-128"/>
                        </a:rPr>
                        <a:t>0,03</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8138">
                <a:tc>
                  <a:txBody>
                    <a:bodyPr/>
                    <a:lstStyle/>
                    <a:p>
                      <a:pPr marL="0" marR="0" lvl="0" indent="0" algn="l" defTabSz="914400" rtl="0" eaLnBrk="0" fontAlgn="b" latinLnBrk="0" hangingPunct="0">
                        <a:lnSpc>
                          <a:spcPct val="100000"/>
                        </a:lnSpc>
                        <a:spcBef>
                          <a:spcPct val="0"/>
                        </a:spcBef>
                        <a:spcAft>
                          <a:spcPct val="0"/>
                        </a:spcAft>
                        <a:buClr>
                          <a:srgbClr val="9FB8CD"/>
                        </a:buClr>
                        <a:buSzTx/>
                        <a:buFont typeface="Wingdings" pitchFamily="2" charset="2"/>
                        <a:buNone/>
                        <a:tabLst/>
                      </a:pPr>
                      <a:r>
                        <a:rPr kumimoji="0" lang="en-US" sz="1800" b="0" i="0" u="none" strike="noStrike" cap="none" normalizeH="0" baseline="0" smtClean="0">
                          <a:ln>
                            <a:noFill/>
                          </a:ln>
                          <a:solidFill>
                            <a:schemeClr val="bg1"/>
                          </a:solidFill>
                          <a:effectLst/>
                          <a:latin typeface="Trebuchet MS" pitchFamily="34" charset="0"/>
                          <a:ea typeface="ＭＳ Ｐゴシック" pitchFamily="34" charset="-128"/>
                          <a:cs typeface="Arial" charset="0"/>
                        </a:rPr>
                        <a:t>SEA total</a:t>
                      </a:r>
                      <a:endParaRPr kumimoji="0" lang="en-US" sz="1800" b="0" i="0" u="none" strike="noStrike" cap="none" normalizeH="0" baseline="0" smtClean="0">
                        <a:ln>
                          <a:noFill/>
                        </a:ln>
                        <a:solidFill>
                          <a:schemeClr val="bg1"/>
                        </a:solidFill>
                        <a:effectLst/>
                        <a:latin typeface="Trebuchet MS" pitchFamily="34" charset="0"/>
                        <a:ea typeface="ＭＳ Ｐゴシック" pitchFamily="34" charset="-128"/>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 latinLnBrk="0" hangingPunct="0">
                        <a:lnSpc>
                          <a:spcPct val="100000"/>
                        </a:lnSpc>
                        <a:spcBef>
                          <a:spcPct val="0"/>
                        </a:spcBef>
                        <a:spcAft>
                          <a:spcPct val="0"/>
                        </a:spcAft>
                        <a:buClr>
                          <a:srgbClr val="9FB8CD"/>
                        </a:buClr>
                        <a:buSzTx/>
                        <a:buFont typeface="Wingdings" pitchFamily="2" charset="2"/>
                        <a:buNone/>
                        <a:tabLst/>
                      </a:pPr>
                      <a:r>
                        <a:rPr kumimoji="0" lang="en-US" sz="1800" b="0" i="0" u="none" strike="noStrike" cap="none" normalizeH="0" baseline="0" smtClean="0">
                          <a:ln>
                            <a:noFill/>
                          </a:ln>
                          <a:solidFill>
                            <a:schemeClr val="bg1"/>
                          </a:solidFill>
                          <a:effectLst/>
                          <a:latin typeface="Trebuchet MS" pitchFamily="34" charset="0"/>
                          <a:ea typeface="ＭＳ Ｐゴシック" pitchFamily="34" charset="-128"/>
                          <a:cs typeface="Arial" charset="0"/>
                        </a:rPr>
                        <a:t>2,136,579</a:t>
                      </a:r>
                      <a:endParaRPr kumimoji="0" lang="en-US" sz="1800" b="0" i="0" u="none" strike="noStrike" cap="none" normalizeH="0" baseline="0" smtClean="0">
                        <a:ln>
                          <a:noFill/>
                        </a:ln>
                        <a:solidFill>
                          <a:schemeClr val="bg1"/>
                        </a:solidFill>
                        <a:effectLst/>
                        <a:latin typeface="Trebuchet MS" pitchFamily="34" charset="0"/>
                        <a:ea typeface="ＭＳ Ｐゴシック" pitchFamily="34" charset="-128"/>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 latinLnBrk="0" hangingPunct="0">
                        <a:lnSpc>
                          <a:spcPct val="100000"/>
                        </a:lnSpc>
                        <a:spcBef>
                          <a:spcPct val="0"/>
                        </a:spcBef>
                        <a:spcAft>
                          <a:spcPct val="0"/>
                        </a:spcAft>
                        <a:buClr>
                          <a:srgbClr val="9FB8CD"/>
                        </a:buClr>
                        <a:buSzTx/>
                        <a:buFont typeface="Wingdings" pitchFamily="2" charset="2"/>
                        <a:buNone/>
                        <a:tabLst/>
                      </a:pPr>
                      <a:r>
                        <a:rPr kumimoji="0" lang="en-US" sz="1800" b="0" i="0" u="none" strike="noStrike" cap="none" normalizeH="0" baseline="0" dirty="0" smtClean="0">
                          <a:ln>
                            <a:noFill/>
                          </a:ln>
                          <a:solidFill>
                            <a:schemeClr val="bg1"/>
                          </a:solidFill>
                          <a:effectLst/>
                          <a:latin typeface="Trebuchet MS" pitchFamily="34" charset="0"/>
                          <a:ea typeface="ＭＳ Ｐゴシック" pitchFamily="34" charset="-128"/>
                        </a:rPr>
                        <a:t>27,1</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27037" name="Text Box 66"/>
          <p:cNvSpPr txBox="1">
            <a:spLocks noChangeArrowheads="1"/>
          </p:cNvSpPr>
          <p:nvPr/>
        </p:nvSpPr>
        <p:spPr bwMode="auto">
          <a:xfrm>
            <a:off x="381000" y="6324600"/>
            <a:ext cx="4495800" cy="304800"/>
          </a:xfrm>
          <a:prstGeom prst="rect">
            <a:avLst/>
          </a:prstGeom>
          <a:noFill/>
          <a:ln w="9525">
            <a:noFill/>
            <a:miter lim="800000"/>
            <a:headEnd/>
            <a:tailEnd/>
          </a:ln>
        </p:spPr>
        <p:txBody>
          <a:bodyPr>
            <a:spAutoFit/>
          </a:bodyPr>
          <a:lstStyle/>
          <a:p>
            <a:pPr eaLnBrk="0" hangingPunct="0">
              <a:spcBef>
                <a:spcPct val="50000"/>
              </a:spcBef>
            </a:pPr>
            <a:r>
              <a:rPr lang="en-GB" sz="1400">
                <a:solidFill>
                  <a:srgbClr val="464653"/>
                </a:solidFill>
              </a:rPr>
              <a:t>UN Department of Economic and Social Affairs, 2009</a:t>
            </a:r>
          </a:p>
        </p:txBody>
      </p:sp>
    </p:spTree>
  </p:cSld>
  <p:clrMapOvr>
    <a:masterClrMapping/>
  </p:clrMapOvr>
  <p:transition>
    <p:strips dir="rd"/>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a:defRPr/>
            </a:pPr>
            <a:r>
              <a:rPr lang="en-US" smtClean="0"/>
              <a:t>Sea Level Rise: Bangladesh</a:t>
            </a:r>
          </a:p>
        </p:txBody>
      </p:sp>
      <p:pic>
        <p:nvPicPr>
          <p:cNvPr id="128003" name="Picture 4" descr="33"/>
          <p:cNvPicPr>
            <a:picLocks noChangeAspect="1" noChangeArrowheads="1"/>
          </p:cNvPicPr>
          <p:nvPr/>
        </p:nvPicPr>
        <p:blipFill>
          <a:blip r:embed="rId3"/>
          <a:srcRect/>
          <a:stretch>
            <a:fillRect/>
          </a:stretch>
        </p:blipFill>
        <p:spPr bwMode="auto">
          <a:xfrm>
            <a:off x="0" y="1219200"/>
            <a:ext cx="9144000" cy="5638800"/>
          </a:xfrm>
          <a:prstGeom prst="rect">
            <a:avLst/>
          </a:prstGeom>
          <a:noFill/>
          <a:ln w="9525">
            <a:noFill/>
            <a:miter lim="800000"/>
            <a:headEnd/>
            <a:tailEnd/>
          </a:ln>
        </p:spPr>
      </p:pic>
    </p:spTree>
  </p:cSld>
  <p:clrMapOvr>
    <a:masterClrMapping/>
  </p:clrMapOvr>
  <p:transition>
    <p:strips dir="rd"/>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3"/>
          <p:cNvSpPr>
            <a:spLocks noChangeArrowheads="1"/>
          </p:cNvSpPr>
          <p:nvPr/>
        </p:nvSpPr>
        <p:spPr bwMode="auto">
          <a:xfrm>
            <a:off x="0" y="6438900"/>
            <a:ext cx="9029700" cy="257175"/>
          </a:xfrm>
          <a:prstGeom prst="rect">
            <a:avLst/>
          </a:prstGeom>
          <a:noFill/>
          <a:ln w="9525">
            <a:noFill/>
            <a:miter lim="800000"/>
            <a:headEnd/>
            <a:tailEnd/>
          </a:ln>
        </p:spPr>
        <p:txBody>
          <a:bodyPr lIns="92075" tIns="46038" rIns="92075" bIns="46038" anchor="ctr">
            <a:spAutoFit/>
          </a:bodyPr>
          <a:lstStyle/>
          <a:p>
            <a:pPr algn="r">
              <a:lnSpc>
                <a:spcPct val="60000"/>
              </a:lnSpc>
            </a:pPr>
            <a:r>
              <a:rPr lang="en-US" i="1">
                <a:solidFill>
                  <a:srgbClr val="FFFF00"/>
                </a:solidFill>
                <a:latin typeface="Times New Roman" pitchFamily="18" charset="0"/>
              </a:rPr>
              <a:t>Sources: SEARO-WHO, 2006; DG-Health, 1996; BBS, 2005</a:t>
            </a:r>
          </a:p>
        </p:txBody>
      </p:sp>
      <p:sp>
        <p:nvSpPr>
          <p:cNvPr id="791556" name="Text Box 4"/>
          <p:cNvSpPr txBox="1">
            <a:spLocks noChangeArrowheads="1"/>
          </p:cNvSpPr>
          <p:nvPr/>
        </p:nvSpPr>
        <p:spPr bwMode="auto">
          <a:xfrm>
            <a:off x="0" y="76200"/>
            <a:ext cx="9144000" cy="1190625"/>
          </a:xfrm>
          <a:prstGeom prst="rect">
            <a:avLst/>
          </a:prstGeom>
          <a:noFill/>
          <a:ln w="9525">
            <a:noFill/>
            <a:miter lim="800000"/>
            <a:headEnd/>
            <a:tailEnd/>
          </a:ln>
        </p:spPr>
        <p:txBody>
          <a:bodyPr lIns="92075" tIns="46038" rIns="92075" bIns="46038">
            <a:spAutoFit/>
          </a:bodyPr>
          <a:lstStyle/>
          <a:p>
            <a:pPr algn="ctr">
              <a:lnSpc>
                <a:spcPct val="90000"/>
              </a:lnSpc>
              <a:spcBef>
                <a:spcPct val="50000"/>
              </a:spcBef>
            </a:pPr>
            <a:r>
              <a:rPr lang="en-US" sz="4000" b="1">
                <a:solidFill>
                  <a:srgbClr val="FFFF00"/>
                </a:solidFill>
                <a:latin typeface="Times New Roman" pitchFamily="18" charset="0"/>
              </a:rPr>
              <a:t>Incidence of major climate sensitive diseases in Bangladesh</a:t>
            </a:r>
          </a:p>
        </p:txBody>
      </p:sp>
      <p:graphicFrame>
        <p:nvGraphicFramePr>
          <p:cNvPr id="67652" name="Group 68"/>
          <p:cNvGraphicFramePr>
            <a:graphicFrameLocks noGrp="1"/>
          </p:cNvGraphicFramePr>
          <p:nvPr/>
        </p:nvGraphicFramePr>
        <p:xfrm>
          <a:off x="69850" y="1627188"/>
          <a:ext cx="8991600" cy="4467225"/>
        </p:xfrm>
        <a:graphic>
          <a:graphicData uri="http://schemas.openxmlformats.org/drawingml/2006/table">
            <a:tbl>
              <a:tblPr/>
              <a:tblGrid>
                <a:gridCol w="2216150"/>
                <a:gridCol w="2743200"/>
                <a:gridCol w="1752600"/>
                <a:gridCol w="2279650"/>
              </a:tblGrid>
              <a:tr h="615950">
                <a:tc rowSpan="2">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US" sz="2800" b="1" i="0" u="none" strike="noStrike" cap="none" normalizeH="0" baseline="0" dirty="0" smtClean="0">
                          <a:ln>
                            <a:noFill/>
                          </a:ln>
                          <a:solidFill>
                            <a:schemeClr val="bg1"/>
                          </a:solidFill>
                          <a:effectLst/>
                          <a:latin typeface="Times New Roman" pitchFamily="18" charset="0"/>
                        </a:rPr>
                        <a:t>Period</a:t>
                      </a:r>
                    </a:p>
                  </a:txBody>
                  <a:tcPr marL="92075" marR="92075" marT="46038" marB="46038" horzOverflow="overflow">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US" sz="2800" b="1" i="0" u="none" strike="noStrike" cap="none" normalizeH="0" baseline="0" smtClean="0">
                          <a:ln>
                            <a:noFill/>
                          </a:ln>
                          <a:solidFill>
                            <a:schemeClr val="bg1"/>
                          </a:solidFill>
                          <a:effectLst/>
                          <a:latin typeface="Times New Roman" pitchFamily="18" charset="0"/>
                        </a:rPr>
                        <a:t>Diseases</a:t>
                      </a:r>
                    </a:p>
                  </a:txBody>
                  <a:tcPr marL="92075" marR="92075" marT="46038" marB="46038" horzOverflow="overflow">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US" sz="2800" b="1" i="0" u="none" strike="noStrike" cap="none" normalizeH="0" baseline="0" smtClean="0">
                          <a:ln>
                            <a:noFill/>
                          </a:ln>
                          <a:solidFill>
                            <a:schemeClr val="bg1"/>
                          </a:solidFill>
                          <a:effectLst/>
                          <a:latin typeface="Times New Roman" pitchFamily="18" charset="0"/>
                        </a:rPr>
                        <a:t>Incidences</a:t>
                      </a:r>
                    </a:p>
                  </a:txBody>
                  <a:tcPr marL="92075" marR="92075" marT="46038" marB="46038"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679450">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US" sz="2800" b="1" i="0" u="none" strike="noStrike" cap="none" normalizeH="0" baseline="0" smtClean="0">
                          <a:ln>
                            <a:noFill/>
                          </a:ln>
                          <a:solidFill>
                            <a:schemeClr val="bg1"/>
                          </a:solidFill>
                          <a:effectLst/>
                          <a:latin typeface="Times New Roman" pitchFamily="18" charset="0"/>
                        </a:rPr>
                        <a:t>Total</a:t>
                      </a:r>
                    </a:p>
                  </a:txBody>
                  <a:tcPr marL="92075" marR="92075" marT="46038" marB="46038"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US" sz="2800" b="1" i="0" u="none" strike="noStrike" cap="none" normalizeH="0" baseline="0" smtClean="0">
                          <a:ln>
                            <a:noFill/>
                          </a:ln>
                          <a:solidFill>
                            <a:schemeClr val="bg1"/>
                          </a:solidFill>
                          <a:effectLst/>
                          <a:latin typeface="Times New Roman" pitchFamily="18" charset="0"/>
                        </a:rPr>
                        <a:t>Average/year</a:t>
                      </a:r>
                    </a:p>
                  </a:txBody>
                  <a:tcPr marL="92075" marR="92075" marT="46038" marB="46038"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57785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US" sz="2800" b="0" i="0" u="none" strike="noStrike" cap="none" normalizeH="0" baseline="0" smtClean="0">
                          <a:ln>
                            <a:noFill/>
                          </a:ln>
                          <a:solidFill>
                            <a:schemeClr val="bg1"/>
                          </a:solidFill>
                          <a:effectLst/>
                          <a:latin typeface="Times New Roman" pitchFamily="18" charset="0"/>
                        </a:rPr>
                        <a:t>1988-2005</a:t>
                      </a:r>
                    </a:p>
                  </a:txBody>
                  <a:tcPr marL="92075" marR="92075" marT="46038" marB="46038"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US" sz="2800" b="0" i="0" u="none" strike="noStrike" cap="none" normalizeH="0" baseline="0" smtClean="0">
                          <a:ln>
                            <a:noFill/>
                          </a:ln>
                          <a:solidFill>
                            <a:schemeClr val="bg1"/>
                          </a:solidFill>
                          <a:effectLst/>
                          <a:latin typeface="Times New Roman" pitchFamily="18" charset="0"/>
                        </a:rPr>
                        <a:t>Diarrhoea</a:t>
                      </a:r>
                    </a:p>
                  </a:txBody>
                  <a:tcPr marL="92075" marR="92075" marT="46038" marB="46038"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US" sz="2800" b="0" i="0" u="none" strike="noStrike" cap="none" normalizeH="0" baseline="0" smtClean="0">
                          <a:ln>
                            <a:noFill/>
                          </a:ln>
                          <a:solidFill>
                            <a:schemeClr val="bg1"/>
                          </a:solidFill>
                          <a:effectLst/>
                          <a:latin typeface="Times New Roman" pitchFamily="18" charset="0"/>
                        </a:rPr>
                        <a:t>48302636</a:t>
                      </a:r>
                    </a:p>
                  </a:txBody>
                  <a:tcPr marL="92075" marR="92075" marT="46038" marB="46038"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US" sz="2800" b="0" i="0" u="none" strike="noStrike" cap="none" normalizeH="0" baseline="0" smtClean="0">
                          <a:ln>
                            <a:noFill/>
                          </a:ln>
                          <a:solidFill>
                            <a:schemeClr val="bg1"/>
                          </a:solidFill>
                          <a:effectLst/>
                          <a:latin typeface="Times New Roman" pitchFamily="18" charset="0"/>
                        </a:rPr>
                        <a:t>2842273</a:t>
                      </a:r>
                    </a:p>
                  </a:txBody>
                  <a:tcPr marL="92075" marR="92075" marT="46038" marB="46038"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US" sz="2800" b="0" i="0" u="none" strike="noStrike" cap="none" normalizeH="0" baseline="0" smtClean="0">
                          <a:ln>
                            <a:noFill/>
                          </a:ln>
                          <a:solidFill>
                            <a:schemeClr val="bg1"/>
                          </a:solidFill>
                          <a:effectLst/>
                          <a:latin typeface="Times New Roman" pitchFamily="18" charset="0"/>
                        </a:rPr>
                        <a:t>1988-1996</a:t>
                      </a:r>
                    </a:p>
                  </a:txBody>
                  <a:tcPr marL="92075" marR="92075" marT="46038" marB="46038" horzOverflow="overflow">
                    <a:lnL>
                      <a:noFill/>
                    </a:lnL>
                    <a:lnR>
                      <a:noFill/>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US" sz="2800" b="0" i="0" u="none" strike="noStrike" cap="none" normalizeH="0" baseline="0" smtClean="0">
                          <a:ln>
                            <a:noFill/>
                          </a:ln>
                          <a:solidFill>
                            <a:schemeClr val="bg1"/>
                          </a:solidFill>
                          <a:effectLst/>
                          <a:latin typeface="Times New Roman" pitchFamily="18" charset="0"/>
                        </a:rPr>
                        <a:t>Skin diseases</a:t>
                      </a:r>
                    </a:p>
                  </a:txBody>
                  <a:tcPr marL="92075" marR="92075" marT="46038" marB="46038" horzOverflow="overflow">
                    <a:lnL>
                      <a:noFill/>
                    </a:lnL>
                    <a:lnR>
                      <a:noFill/>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US" sz="2800" b="0" i="0" u="none" strike="noStrike" cap="none" normalizeH="0" baseline="0" smtClean="0">
                          <a:ln>
                            <a:noFill/>
                          </a:ln>
                          <a:solidFill>
                            <a:schemeClr val="bg1"/>
                          </a:solidFill>
                          <a:effectLst/>
                          <a:latin typeface="Times New Roman" pitchFamily="18" charset="0"/>
                        </a:rPr>
                        <a:t>23697833</a:t>
                      </a:r>
                    </a:p>
                  </a:txBody>
                  <a:tcPr marL="92075" marR="92075" marT="46038" marB="46038" horzOverflow="overflow">
                    <a:lnL>
                      <a:noFill/>
                    </a:lnL>
                    <a:lnR>
                      <a:noFill/>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US" sz="2800" b="0" i="0" u="none" strike="noStrike" cap="none" normalizeH="0" baseline="0" smtClean="0">
                          <a:ln>
                            <a:noFill/>
                          </a:ln>
                          <a:solidFill>
                            <a:schemeClr val="bg1"/>
                          </a:solidFill>
                          <a:effectLst/>
                          <a:latin typeface="Times New Roman" pitchFamily="18" charset="0"/>
                        </a:rPr>
                        <a:t>2623092</a:t>
                      </a:r>
                    </a:p>
                  </a:txBody>
                  <a:tcPr marL="92075" marR="92075" marT="46038" marB="46038" horzOverflow="overflow">
                    <a:lnL>
                      <a:noFill/>
                    </a:lnL>
                    <a:lnR>
                      <a:noFill/>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r>
              <a:tr h="519113">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US" sz="2800" b="0" i="0" u="none" strike="noStrike" cap="none" normalizeH="0" baseline="0" smtClean="0">
                          <a:ln>
                            <a:noFill/>
                          </a:ln>
                          <a:solidFill>
                            <a:schemeClr val="bg1"/>
                          </a:solidFill>
                          <a:effectLst/>
                          <a:latin typeface="Times New Roman" pitchFamily="18" charset="0"/>
                        </a:rPr>
                        <a:t>1974-2004</a:t>
                      </a:r>
                    </a:p>
                  </a:txBody>
                  <a:tcPr marL="92075" marR="92075" marT="46038" marB="46038"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US" sz="2800" b="0" i="0" u="none" strike="noStrike" cap="none" normalizeH="0" baseline="0" smtClean="0">
                          <a:ln>
                            <a:noFill/>
                          </a:ln>
                          <a:solidFill>
                            <a:schemeClr val="bg1"/>
                          </a:solidFill>
                          <a:effectLst/>
                          <a:latin typeface="Times New Roman" pitchFamily="18" charset="0"/>
                        </a:rPr>
                        <a:t>Malaria</a:t>
                      </a:r>
                    </a:p>
                  </a:txBody>
                  <a:tcPr marL="92075" marR="92075" marT="46038" marB="46038"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US" sz="2800" b="0" i="0" u="none" strike="noStrike" cap="none" normalizeH="0" baseline="0" smtClean="0">
                          <a:ln>
                            <a:noFill/>
                          </a:ln>
                          <a:solidFill>
                            <a:schemeClr val="bg1"/>
                          </a:solidFill>
                          <a:effectLst/>
                          <a:latin typeface="Times New Roman" pitchFamily="18" charset="0"/>
                        </a:rPr>
                        <a:t>1018671</a:t>
                      </a:r>
                    </a:p>
                  </a:txBody>
                  <a:tcPr marL="92075" marR="92075" marT="46038" marB="46038"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US" sz="2800" b="0" i="0" u="none" strike="noStrike" cap="none" normalizeH="0" baseline="0" smtClean="0">
                          <a:ln>
                            <a:noFill/>
                          </a:ln>
                          <a:solidFill>
                            <a:schemeClr val="bg1"/>
                          </a:solidFill>
                          <a:effectLst/>
                          <a:latin typeface="Times New Roman" pitchFamily="18" charset="0"/>
                        </a:rPr>
                        <a:t>33956</a:t>
                      </a:r>
                    </a:p>
                  </a:txBody>
                  <a:tcPr marL="92075" marR="92075" marT="46038" marB="46038"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r>
              <a:tr h="47148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US" sz="2800" b="0" i="0" u="none" strike="noStrike" cap="none" normalizeH="0" baseline="0" smtClean="0">
                          <a:ln>
                            <a:noFill/>
                          </a:ln>
                          <a:solidFill>
                            <a:schemeClr val="bg1"/>
                          </a:solidFill>
                          <a:effectLst/>
                          <a:latin typeface="Times New Roman" pitchFamily="18" charset="0"/>
                        </a:rPr>
                        <a:t>1994-1999</a:t>
                      </a:r>
                    </a:p>
                  </a:txBody>
                  <a:tcPr marL="92075" marR="92075" marT="46038" marB="46038" horzOverflow="overflow">
                    <a:lnL>
                      <a:noFill/>
                    </a:lnL>
                    <a:lnR>
                      <a:noFill/>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US" sz="2800" b="0" i="0" u="none" strike="noStrike" cap="none" normalizeH="0" baseline="0" smtClean="0">
                          <a:ln>
                            <a:noFill/>
                          </a:ln>
                          <a:solidFill>
                            <a:schemeClr val="bg1"/>
                          </a:solidFill>
                          <a:effectLst/>
                          <a:latin typeface="Times New Roman" pitchFamily="18" charset="0"/>
                        </a:rPr>
                        <a:t>Kala-azar</a:t>
                      </a:r>
                    </a:p>
                  </a:txBody>
                  <a:tcPr marL="92075" marR="92075" marT="46038" marB="46038" horzOverflow="overflow">
                    <a:lnL>
                      <a:noFill/>
                    </a:lnL>
                    <a:lnR>
                      <a:noFill/>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US" sz="2800" b="0" i="0" u="none" strike="noStrike" cap="none" normalizeH="0" baseline="0" smtClean="0">
                          <a:ln>
                            <a:noFill/>
                          </a:ln>
                          <a:solidFill>
                            <a:schemeClr val="bg1"/>
                          </a:solidFill>
                          <a:effectLst/>
                          <a:latin typeface="Times New Roman" pitchFamily="18" charset="0"/>
                        </a:rPr>
                        <a:t>38169</a:t>
                      </a:r>
                    </a:p>
                  </a:txBody>
                  <a:tcPr marL="92075" marR="92075" marT="46038" marB="46038" horzOverflow="overflow">
                    <a:lnL>
                      <a:noFill/>
                    </a:lnL>
                    <a:lnR>
                      <a:noFill/>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US" sz="2800" b="0" i="0" u="none" strike="noStrike" cap="none" normalizeH="0" baseline="0" smtClean="0">
                          <a:ln>
                            <a:noFill/>
                          </a:ln>
                          <a:solidFill>
                            <a:schemeClr val="bg1"/>
                          </a:solidFill>
                          <a:effectLst/>
                          <a:latin typeface="Times New Roman" pitchFamily="18" charset="0"/>
                        </a:rPr>
                        <a:t>6361</a:t>
                      </a:r>
                    </a:p>
                  </a:txBody>
                  <a:tcPr marL="92075" marR="92075" marT="46038" marB="46038" horzOverflow="overflow">
                    <a:lnL>
                      <a:noFill/>
                    </a:lnL>
                    <a:lnR>
                      <a:noFill/>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577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US" sz="2800" b="0" i="0" u="none" strike="noStrike" cap="none" normalizeH="0" baseline="0" smtClean="0">
                          <a:ln>
                            <a:noFill/>
                          </a:ln>
                          <a:solidFill>
                            <a:schemeClr val="bg1"/>
                          </a:solidFill>
                          <a:effectLst/>
                          <a:latin typeface="Times New Roman" pitchFamily="18" charset="0"/>
                        </a:rPr>
                        <a:t>1988-1996</a:t>
                      </a:r>
                    </a:p>
                  </a:txBody>
                  <a:tcPr marL="92075" marR="92075" marT="46038" marB="46038"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US" sz="2800" b="0" i="0" u="none" strike="noStrike" cap="none" normalizeH="0" baseline="0" smtClean="0">
                          <a:ln>
                            <a:noFill/>
                          </a:ln>
                          <a:solidFill>
                            <a:schemeClr val="bg1"/>
                          </a:solidFill>
                          <a:effectLst/>
                          <a:latin typeface="Times New Roman" pitchFamily="18" charset="0"/>
                        </a:rPr>
                        <a:t>Mental disorder</a:t>
                      </a:r>
                    </a:p>
                  </a:txBody>
                  <a:tcPr marL="92075" marR="92075" marT="46038" marB="46038"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US" sz="2800" b="0" i="0" u="none" strike="noStrike" cap="none" normalizeH="0" baseline="0" smtClean="0">
                          <a:ln>
                            <a:noFill/>
                          </a:ln>
                          <a:solidFill>
                            <a:schemeClr val="bg1"/>
                          </a:solidFill>
                          <a:effectLst/>
                          <a:latin typeface="Times New Roman" pitchFamily="18" charset="0"/>
                        </a:rPr>
                        <a:t>201881</a:t>
                      </a:r>
                    </a:p>
                  </a:txBody>
                  <a:tcPr marL="92075" marR="92075" marT="46038" marB="46038"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US" sz="2800" b="0" i="0" u="none" strike="noStrike" cap="none" normalizeH="0" baseline="0" smtClean="0">
                          <a:ln>
                            <a:noFill/>
                          </a:ln>
                          <a:solidFill>
                            <a:schemeClr val="bg1"/>
                          </a:solidFill>
                          <a:effectLst/>
                          <a:latin typeface="Times New Roman" pitchFamily="18" charset="0"/>
                        </a:rPr>
                        <a:t>22431</a:t>
                      </a:r>
                    </a:p>
                  </a:txBody>
                  <a:tcPr marL="92075" marR="92075" marT="46038" marB="46038"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0063">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US" sz="2800" b="0" i="0" u="none" strike="noStrike" cap="none" normalizeH="0" baseline="0" smtClean="0">
                          <a:ln>
                            <a:noFill/>
                          </a:ln>
                          <a:solidFill>
                            <a:schemeClr val="bg1"/>
                          </a:solidFill>
                          <a:effectLst/>
                          <a:latin typeface="Times New Roman" pitchFamily="18" charset="0"/>
                        </a:rPr>
                        <a:t>1999-2005</a:t>
                      </a:r>
                    </a:p>
                  </a:txBody>
                  <a:tcPr marL="92075" marR="92075" marT="46038" marB="46038"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US" sz="2800" b="0" i="0" u="none" strike="noStrike" cap="none" normalizeH="0" baseline="0" smtClean="0">
                          <a:ln>
                            <a:noFill/>
                          </a:ln>
                          <a:solidFill>
                            <a:schemeClr val="bg1"/>
                          </a:solidFill>
                          <a:effectLst/>
                          <a:latin typeface="Times New Roman" pitchFamily="18" charset="0"/>
                        </a:rPr>
                        <a:t>Dengue</a:t>
                      </a:r>
                    </a:p>
                  </a:txBody>
                  <a:tcPr marL="92075" marR="92075" marT="46038" marB="46038"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US" sz="2800" b="0" i="0" u="none" strike="noStrike" cap="none" normalizeH="0" baseline="0" smtClean="0">
                          <a:ln>
                            <a:noFill/>
                          </a:ln>
                          <a:solidFill>
                            <a:schemeClr val="bg1"/>
                          </a:solidFill>
                          <a:effectLst/>
                          <a:latin typeface="Times New Roman" pitchFamily="18" charset="0"/>
                        </a:rPr>
                        <a:t>19830</a:t>
                      </a:r>
                    </a:p>
                  </a:txBody>
                  <a:tcPr marL="92075" marR="92075" marT="46038" marB="46038"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US" sz="2800" b="0" i="0" u="none" strike="noStrike" cap="none" normalizeH="0" baseline="0" dirty="0" smtClean="0">
                          <a:ln>
                            <a:noFill/>
                          </a:ln>
                          <a:solidFill>
                            <a:schemeClr val="bg1"/>
                          </a:solidFill>
                          <a:effectLst/>
                          <a:latin typeface="Times New Roman" pitchFamily="18" charset="0"/>
                        </a:rPr>
                        <a:t>3305</a:t>
                      </a:r>
                    </a:p>
                  </a:txBody>
                  <a:tcPr marL="92075" marR="92075" marT="46038" marB="46038"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91556"/>
                                        </p:tgtEl>
                                        <p:attrNameLst>
                                          <p:attrName>style.visibility</p:attrName>
                                        </p:attrNameLst>
                                      </p:cBhvr>
                                      <p:to>
                                        <p:strVal val="visible"/>
                                      </p:to>
                                    </p:set>
                                    <p:anim calcmode="lin" valueType="num">
                                      <p:cBhvr additive="base">
                                        <p:cTn id="7" dur="500" fill="hold"/>
                                        <p:tgtEl>
                                          <p:spTgt spid="791556"/>
                                        </p:tgtEl>
                                        <p:attrNameLst>
                                          <p:attrName>ppt_x</p:attrName>
                                        </p:attrNameLst>
                                      </p:cBhvr>
                                      <p:tavLst>
                                        <p:tav tm="0">
                                          <p:val>
                                            <p:strVal val="0-#ppt_w/2"/>
                                          </p:val>
                                        </p:tav>
                                        <p:tav tm="100000">
                                          <p:val>
                                            <p:strVal val="#ppt_x"/>
                                          </p:val>
                                        </p:tav>
                                      </p:tavLst>
                                    </p:anim>
                                    <p:anim calcmode="lin" valueType="num">
                                      <p:cBhvr additive="base">
                                        <p:cTn id="8" dur="500" fill="hold"/>
                                        <p:tgtEl>
                                          <p:spTgt spid="7915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1556" grpId="0"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Rectangle 2"/>
          <p:cNvSpPr/>
          <p:nvPr/>
        </p:nvSpPr>
        <p:spPr>
          <a:xfrm>
            <a:off x="76200" y="5867400"/>
            <a:ext cx="89916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from="(-#ppt_w/2)" to="(#ppt_x)" calcmode="lin" valueType="num">
                                      <p:cBhvr>
                                        <p:cTn id="7" dur="600" fill="hold">
                                          <p:stCondLst>
                                            <p:cond delay="0"/>
                                          </p:stCondLst>
                                        </p:cTn>
                                        <p:tgtEl>
                                          <p:spTgt spid="3"/>
                                        </p:tgtEl>
                                        <p:attrNameLst>
                                          <p:attrName>ppt_x</p:attrName>
                                        </p:attrNameLst>
                                      </p:cBhvr>
                                    </p:anim>
                                    <p:anim from="0" to="-1.0" calcmode="lin" valueType="num">
                                      <p:cBhvr>
                                        <p:cTn id="8" dur="200" decel="50000" autoRev="1" fill="hold">
                                          <p:stCondLst>
                                            <p:cond delay="600"/>
                                          </p:stCondLst>
                                        </p:cTn>
                                        <p:tgtEl>
                                          <p:spTgt spid="3"/>
                                        </p:tgtEl>
                                        <p:attrNameLst>
                                          <p:attrName>xshear</p:attrName>
                                        </p:attrNameLst>
                                      </p:cBhvr>
                                    </p:anim>
                                    <p:animScale>
                                      <p:cBhvr>
                                        <p:cTn id="9" dur="200" decel="100000" autoRev="1" fill="hold">
                                          <p:stCondLst>
                                            <p:cond delay="600"/>
                                          </p:stCondLst>
                                        </p:cTn>
                                        <p:tgtEl>
                                          <p:spTgt spid="3"/>
                                        </p:tgtEl>
                                      </p:cBhvr>
                                      <p:from x="100000" y="100000"/>
                                      <p:to x="80000" y="100000"/>
                                    </p:animScale>
                                    <p:anim by="(#ppt_h/3+#ppt_w*0.1)" calcmode="lin" valueType="num">
                                      <p:cBhvr additive="sum">
                                        <p:cTn id="10" dur="200" decel="100000" autoRev="1" fill="hold">
                                          <p:stCondLst>
                                            <p:cond delay="600"/>
                                          </p:stCondLst>
                                        </p:cTn>
                                        <p:tgtEl>
                                          <p:spTgt spid="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ChangeArrowheads="1"/>
          </p:cNvSpPr>
          <p:nvPr/>
        </p:nvSpPr>
        <p:spPr bwMode="auto">
          <a:xfrm>
            <a:off x="3886200" y="6577013"/>
            <a:ext cx="5143500" cy="257175"/>
          </a:xfrm>
          <a:prstGeom prst="rect">
            <a:avLst/>
          </a:prstGeom>
          <a:noFill/>
          <a:ln w="9525">
            <a:noFill/>
            <a:miter lim="800000"/>
            <a:headEnd/>
            <a:tailEnd/>
          </a:ln>
        </p:spPr>
        <p:txBody>
          <a:bodyPr lIns="92075" tIns="46038" rIns="92075" bIns="46038" anchor="ctr">
            <a:spAutoFit/>
          </a:bodyPr>
          <a:lstStyle/>
          <a:p>
            <a:pPr algn="r">
              <a:lnSpc>
                <a:spcPct val="60000"/>
              </a:lnSpc>
            </a:pPr>
            <a:r>
              <a:rPr lang="en-US" i="1">
                <a:solidFill>
                  <a:srgbClr val="FFFF00"/>
                </a:solidFill>
                <a:latin typeface="Times New Roman" pitchFamily="18" charset="0"/>
              </a:rPr>
              <a:t>Source: Climate Change Cell Report, Bangladesh</a:t>
            </a:r>
          </a:p>
        </p:txBody>
      </p:sp>
      <p:sp>
        <p:nvSpPr>
          <p:cNvPr id="869379" name="Text Box 3"/>
          <p:cNvSpPr txBox="1">
            <a:spLocks noChangeArrowheads="1"/>
          </p:cNvSpPr>
          <p:nvPr/>
        </p:nvSpPr>
        <p:spPr bwMode="auto">
          <a:xfrm>
            <a:off x="0" y="76200"/>
            <a:ext cx="9144000" cy="628650"/>
          </a:xfrm>
          <a:prstGeom prst="rect">
            <a:avLst/>
          </a:prstGeom>
          <a:noFill/>
          <a:ln w="9525">
            <a:noFill/>
            <a:miter lim="800000"/>
            <a:headEnd/>
            <a:tailEnd/>
          </a:ln>
        </p:spPr>
        <p:txBody>
          <a:bodyPr lIns="92075" tIns="46038" rIns="92075" bIns="46038">
            <a:spAutoFit/>
          </a:bodyPr>
          <a:lstStyle/>
          <a:p>
            <a:pPr algn="ctr">
              <a:lnSpc>
                <a:spcPct val="80000"/>
              </a:lnSpc>
              <a:spcBef>
                <a:spcPct val="50000"/>
              </a:spcBef>
            </a:pPr>
            <a:r>
              <a:rPr lang="en-US" sz="4400" b="1">
                <a:solidFill>
                  <a:srgbClr val="FFFF00"/>
                </a:solidFill>
                <a:latin typeface="Times New Roman" pitchFamily="18" charset="0"/>
              </a:rPr>
              <a:t>Malaria trend in Bangladesh</a:t>
            </a:r>
          </a:p>
        </p:txBody>
      </p:sp>
      <p:pic>
        <p:nvPicPr>
          <p:cNvPr id="131076" name="Picture 5"/>
          <p:cNvPicPr>
            <a:picLocks noChangeAspect="1" noChangeArrowheads="1"/>
          </p:cNvPicPr>
          <p:nvPr/>
        </p:nvPicPr>
        <p:blipFill>
          <a:blip r:embed="rId3"/>
          <a:srcRect/>
          <a:stretch>
            <a:fillRect/>
          </a:stretch>
        </p:blipFill>
        <p:spPr bwMode="auto">
          <a:xfrm>
            <a:off x="0" y="609600"/>
            <a:ext cx="9144000" cy="5972175"/>
          </a:xfrm>
          <a:prstGeom prst="rect">
            <a:avLst/>
          </a:prstGeom>
          <a:noFill/>
          <a:ln w="9525">
            <a:solidFill>
              <a:schemeClr val="bg1"/>
            </a:solidFill>
            <a:miter lim="800000"/>
            <a:headEnd/>
            <a:tailEnd/>
          </a:ln>
        </p:spPr>
      </p:pic>
      <p:sp>
        <p:nvSpPr>
          <p:cNvPr id="5" name="Rectangle 4"/>
          <p:cNvSpPr/>
          <p:nvPr/>
        </p:nvSpPr>
        <p:spPr>
          <a:xfrm>
            <a:off x="2514600" y="5257800"/>
            <a:ext cx="3048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69379"/>
                                        </p:tgtEl>
                                        <p:attrNameLst>
                                          <p:attrName>style.visibility</p:attrName>
                                        </p:attrNameLst>
                                      </p:cBhvr>
                                      <p:to>
                                        <p:strVal val="visible"/>
                                      </p:to>
                                    </p:set>
                                    <p:anim calcmode="lin" valueType="num">
                                      <p:cBhvr additive="base">
                                        <p:cTn id="7" dur="500" fill="hold"/>
                                        <p:tgtEl>
                                          <p:spTgt spid="869379"/>
                                        </p:tgtEl>
                                        <p:attrNameLst>
                                          <p:attrName>ppt_x</p:attrName>
                                        </p:attrNameLst>
                                      </p:cBhvr>
                                      <p:tavLst>
                                        <p:tav tm="0">
                                          <p:val>
                                            <p:strVal val="0-#ppt_w/2"/>
                                          </p:val>
                                        </p:tav>
                                        <p:tav tm="100000">
                                          <p:val>
                                            <p:strVal val="#ppt_x"/>
                                          </p:val>
                                        </p:tav>
                                      </p:tavLst>
                                    </p:anim>
                                    <p:anim calcmode="lin" valueType="num">
                                      <p:cBhvr additive="base">
                                        <p:cTn id="8" dur="500" fill="hold"/>
                                        <p:tgtEl>
                                          <p:spTgt spid="8693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9379"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smtClean="0"/>
              <a:t>Overview</a:t>
            </a:r>
            <a:endParaRPr lang="en-US" dirty="0"/>
          </a:p>
        </p:txBody>
      </p:sp>
      <p:sp>
        <p:nvSpPr>
          <p:cNvPr id="3" name="Content Placeholder 2"/>
          <p:cNvSpPr>
            <a:spLocks noGrp="1"/>
          </p:cNvSpPr>
          <p:nvPr>
            <p:ph idx="1"/>
          </p:nvPr>
        </p:nvSpPr>
        <p:spPr>
          <a:xfrm>
            <a:off x="685800" y="1752600"/>
            <a:ext cx="8229600" cy="4625975"/>
          </a:xfrm>
        </p:spPr>
        <p:txBody>
          <a:bodyPr numCol="2">
            <a:normAutofit fontScale="85000" lnSpcReduction="20000"/>
          </a:bodyPr>
          <a:lstStyle/>
          <a:p>
            <a:pPr>
              <a:defRPr/>
            </a:pPr>
            <a:r>
              <a:rPr lang="en-US" dirty="0" smtClean="0">
                <a:solidFill>
                  <a:schemeClr val="bg1"/>
                </a:solidFill>
              </a:rPr>
              <a:t>Introduction</a:t>
            </a:r>
          </a:p>
          <a:p>
            <a:pPr lvl="1">
              <a:defRPr/>
            </a:pPr>
            <a:r>
              <a:rPr lang="en-US" dirty="0" smtClean="0">
                <a:solidFill>
                  <a:srgbClr val="FF0000"/>
                </a:solidFill>
              </a:rPr>
              <a:t>Definition of climate change</a:t>
            </a:r>
          </a:p>
          <a:p>
            <a:pPr>
              <a:defRPr/>
            </a:pPr>
            <a:r>
              <a:rPr lang="en-US" dirty="0" smtClean="0">
                <a:solidFill>
                  <a:schemeClr val="bg1"/>
                </a:solidFill>
              </a:rPr>
              <a:t>What is happening and who is at risk?</a:t>
            </a:r>
          </a:p>
          <a:p>
            <a:pPr>
              <a:defRPr/>
            </a:pPr>
            <a:r>
              <a:rPr lang="en-US" dirty="0" smtClean="0">
                <a:solidFill>
                  <a:schemeClr val="bg1"/>
                </a:solidFill>
              </a:rPr>
              <a:t>Human Impacts on Climate</a:t>
            </a:r>
          </a:p>
          <a:p>
            <a:pPr lvl="1">
              <a:defRPr/>
            </a:pPr>
            <a:r>
              <a:rPr lang="en-US" dirty="0" smtClean="0">
                <a:solidFill>
                  <a:srgbClr val="FF0000"/>
                </a:solidFill>
              </a:rPr>
              <a:t>Green House Gasses</a:t>
            </a:r>
          </a:p>
          <a:p>
            <a:pPr lvl="1">
              <a:defRPr/>
            </a:pPr>
            <a:r>
              <a:rPr lang="en-US" dirty="0" smtClean="0">
                <a:solidFill>
                  <a:srgbClr val="FF0000"/>
                </a:solidFill>
              </a:rPr>
              <a:t>Water pollutions</a:t>
            </a:r>
          </a:p>
          <a:p>
            <a:pPr lvl="1">
              <a:defRPr/>
            </a:pPr>
            <a:r>
              <a:rPr lang="en-US" dirty="0" smtClean="0">
                <a:solidFill>
                  <a:srgbClr val="FF0000"/>
                </a:solidFill>
              </a:rPr>
              <a:t>Food and Agriculture</a:t>
            </a:r>
            <a:endParaRPr lang="en-US" dirty="0" smtClean="0">
              <a:solidFill>
                <a:schemeClr val="bg1"/>
              </a:solidFill>
            </a:endParaRPr>
          </a:p>
          <a:p>
            <a:pPr lvl="1">
              <a:defRPr/>
            </a:pPr>
            <a:r>
              <a:rPr lang="en-US" dirty="0" smtClean="0">
                <a:solidFill>
                  <a:srgbClr val="FF0000"/>
                </a:solidFill>
              </a:rPr>
              <a:t>Air pollutions</a:t>
            </a:r>
          </a:p>
          <a:p>
            <a:pPr lvl="1">
              <a:defRPr/>
            </a:pPr>
            <a:r>
              <a:rPr lang="en-US" dirty="0" smtClean="0">
                <a:solidFill>
                  <a:srgbClr val="FF0000"/>
                </a:solidFill>
              </a:rPr>
              <a:t>Waste disposals</a:t>
            </a:r>
          </a:p>
          <a:p>
            <a:pPr lvl="1">
              <a:defRPr/>
            </a:pPr>
            <a:r>
              <a:rPr lang="en-US" dirty="0" smtClean="0">
                <a:solidFill>
                  <a:srgbClr val="FF0000"/>
                </a:solidFill>
              </a:rPr>
              <a:t>Infrastructural </a:t>
            </a:r>
          </a:p>
          <a:p>
            <a:pPr>
              <a:defRPr/>
            </a:pPr>
            <a:r>
              <a:rPr lang="en-US" dirty="0" smtClean="0">
                <a:solidFill>
                  <a:schemeClr val="bg1"/>
                </a:solidFill>
              </a:rPr>
              <a:t>Climatic Impact on Human Health</a:t>
            </a:r>
          </a:p>
          <a:p>
            <a:pPr lvl="1">
              <a:defRPr/>
            </a:pPr>
            <a:r>
              <a:rPr lang="en-US" dirty="0" smtClean="0">
                <a:solidFill>
                  <a:schemeClr val="bg1"/>
                </a:solidFill>
              </a:rPr>
              <a:t>Bio-diversity</a:t>
            </a:r>
          </a:p>
          <a:p>
            <a:pPr lvl="2">
              <a:defRPr/>
            </a:pPr>
            <a:r>
              <a:rPr lang="en-US" sz="2800" dirty="0" smtClean="0">
                <a:solidFill>
                  <a:srgbClr val="FF0000"/>
                </a:solidFill>
              </a:rPr>
              <a:t>Water and land </a:t>
            </a:r>
          </a:p>
          <a:p>
            <a:pPr lvl="2">
              <a:defRPr/>
            </a:pPr>
            <a:r>
              <a:rPr lang="en-US" sz="2800" dirty="0" smtClean="0">
                <a:solidFill>
                  <a:srgbClr val="FF0000"/>
                </a:solidFill>
              </a:rPr>
              <a:t>Air</a:t>
            </a:r>
          </a:p>
          <a:p>
            <a:pPr lvl="2">
              <a:defRPr/>
            </a:pPr>
            <a:r>
              <a:rPr lang="en-US" sz="2800" dirty="0" smtClean="0">
                <a:solidFill>
                  <a:srgbClr val="FF0000"/>
                </a:solidFill>
              </a:rPr>
              <a:t>Vector</a:t>
            </a:r>
          </a:p>
          <a:p>
            <a:pPr>
              <a:defRPr/>
            </a:pPr>
            <a:r>
              <a:rPr lang="en-US" dirty="0" smtClean="0">
                <a:solidFill>
                  <a:schemeClr val="bg1"/>
                </a:solidFill>
              </a:rPr>
              <a:t>Plan of Management</a:t>
            </a:r>
          </a:p>
          <a:p>
            <a:pPr lvl="1">
              <a:defRPr/>
            </a:pPr>
            <a:r>
              <a:rPr lang="en-US" dirty="0" smtClean="0">
                <a:solidFill>
                  <a:srgbClr val="FF0000"/>
                </a:solidFill>
              </a:rPr>
              <a:t>Mitigation</a:t>
            </a:r>
          </a:p>
          <a:p>
            <a:pPr lvl="1">
              <a:defRPr/>
            </a:pPr>
            <a:r>
              <a:rPr lang="en-US" dirty="0" smtClean="0">
                <a:solidFill>
                  <a:srgbClr val="FF0000"/>
                </a:solidFill>
              </a:rPr>
              <a:t>Adaptation</a:t>
            </a:r>
          </a:p>
          <a:p>
            <a:pPr>
              <a:defRPr/>
            </a:pPr>
            <a:r>
              <a:rPr lang="en-US" dirty="0" smtClean="0">
                <a:solidFill>
                  <a:schemeClr val="bg1"/>
                </a:solidFill>
              </a:rPr>
              <a:t>Conclusion</a:t>
            </a:r>
            <a:endParaRPr lang="en-US" dirty="0">
              <a:solidFill>
                <a:schemeClr val="bg1"/>
              </a:solidFill>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p:cBhvr override="childStyle">
                                        <p:cTn id="6" dur="500" fill="hold"/>
                                        <p:tgtEl>
                                          <p:spTgt spid="3">
                                            <p:txEl>
                                              <p:pRg st="0" end="0"/>
                                            </p:txEl>
                                          </p:spTgt>
                                        </p:tgtEl>
                                        <p:attrNameLst>
                                          <p:attrName>style.color</p:attrName>
                                        </p:attrNameLst>
                                      </p:cBhvr>
                                      <p:to>
                                        <a:srgbClr val="000000"/>
                                      </p:to>
                                    </p:animClr>
                                  </p:childTnLst>
                                </p:cTn>
                              </p:par>
                              <p:par>
                                <p:cTn id="7" presetID="3" presetClass="emph" presetSubtype="2" fill="hold" nodeType="withEffect">
                                  <p:stCondLst>
                                    <p:cond delay="0"/>
                                  </p:stCondLst>
                                  <p:childTnLst>
                                    <p:animClr clrSpc="rgb">
                                      <p:cBhvr override="childStyle">
                                        <p:cTn id="8" dur="500" fill="hold"/>
                                        <p:tgtEl>
                                          <p:spTgt spid="3">
                                            <p:txEl>
                                              <p:pRg st="1" end="1"/>
                                            </p:txEl>
                                          </p:spTgt>
                                        </p:tgtEl>
                                        <p:attrNameLst>
                                          <p:attrName>style.color</p:attrName>
                                        </p:attrNameLst>
                                      </p:cBhvr>
                                      <p:to>
                                        <a:srgbClr val="000000"/>
                                      </p:to>
                                    </p:animClr>
                                  </p:childTnLst>
                                </p:cTn>
                              </p:par>
                              <p:par>
                                <p:cTn id="9" presetID="3" presetClass="emph" presetSubtype="2" fill="hold" nodeType="withEffect">
                                  <p:stCondLst>
                                    <p:cond delay="0"/>
                                  </p:stCondLst>
                                  <p:childTnLst>
                                    <p:animClr clrSpc="rgb">
                                      <p:cBhvr override="childStyle">
                                        <p:cTn id="10" dur="500" fill="hold"/>
                                        <p:tgtEl>
                                          <p:spTgt spid="3">
                                            <p:txEl>
                                              <p:pRg st="3" end="3"/>
                                            </p:txEl>
                                          </p:spTgt>
                                        </p:tgtEl>
                                        <p:attrNameLst>
                                          <p:attrName>style.color</p:attrName>
                                        </p:attrNameLst>
                                      </p:cBhvr>
                                      <p:to>
                                        <a:srgbClr val="000000"/>
                                      </p:to>
                                    </p:animClr>
                                  </p:childTnLst>
                                </p:cTn>
                              </p:par>
                              <p:par>
                                <p:cTn id="11" presetID="3" presetClass="emph" presetSubtype="2" fill="hold" nodeType="withEffect">
                                  <p:stCondLst>
                                    <p:cond delay="0"/>
                                  </p:stCondLst>
                                  <p:childTnLst>
                                    <p:animClr clrSpc="rgb">
                                      <p:cBhvr override="childStyle">
                                        <p:cTn id="12" dur="500" fill="hold"/>
                                        <p:tgtEl>
                                          <p:spTgt spid="3">
                                            <p:txEl>
                                              <p:pRg st="4" end="4"/>
                                            </p:txEl>
                                          </p:spTgt>
                                        </p:tgtEl>
                                        <p:attrNameLst>
                                          <p:attrName>style.color</p:attrName>
                                        </p:attrNameLst>
                                      </p:cBhvr>
                                      <p:to>
                                        <a:srgbClr val="000000"/>
                                      </p:to>
                                    </p:animClr>
                                  </p:childTnLst>
                                </p:cTn>
                              </p:par>
                              <p:par>
                                <p:cTn id="13" presetID="3" presetClass="emph" presetSubtype="2" fill="hold" nodeType="withEffect">
                                  <p:stCondLst>
                                    <p:cond delay="0"/>
                                  </p:stCondLst>
                                  <p:childTnLst>
                                    <p:animClr clrSpc="rgb">
                                      <p:cBhvr override="childStyle">
                                        <p:cTn id="14" dur="500" fill="hold"/>
                                        <p:tgtEl>
                                          <p:spTgt spid="3">
                                            <p:txEl>
                                              <p:pRg st="5" end="5"/>
                                            </p:txEl>
                                          </p:spTgt>
                                        </p:tgtEl>
                                        <p:attrNameLst>
                                          <p:attrName>style.color</p:attrName>
                                        </p:attrNameLst>
                                      </p:cBhvr>
                                      <p:to>
                                        <a:srgbClr val="000000"/>
                                      </p:to>
                                    </p:animClr>
                                  </p:childTnLst>
                                </p:cTn>
                              </p:par>
                              <p:par>
                                <p:cTn id="15" presetID="3" presetClass="emph" presetSubtype="2" fill="hold" nodeType="withEffect">
                                  <p:stCondLst>
                                    <p:cond delay="0"/>
                                  </p:stCondLst>
                                  <p:childTnLst>
                                    <p:animClr clrSpc="rgb">
                                      <p:cBhvr override="childStyle">
                                        <p:cTn id="16" dur="500" fill="hold"/>
                                        <p:tgtEl>
                                          <p:spTgt spid="3">
                                            <p:txEl>
                                              <p:pRg st="6" end="6"/>
                                            </p:txEl>
                                          </p:spTgt>
                                        </p:tgtEl>
                                        <p:attrNameLst>
                                          <p:attrName>style.color</p:attrName>
                                        </p:attrNameLst>
                                      </p:cBhvr>
                                      <p:to>
                                        <a:srgbClr val="000000"/>
                                      </p:to>
                                    </p:animClr>
                                  </p:childTnLst>
                                </p:cTn>
                              </p:par>
                              <p:par>
                                <p:cTn id="17" presetID="3" presetClass="emph" presetSubtype="2" fill="hold" nodeType="withEffect">
                                  <p:stCondLst>
                                    <p:cond delay="0"/>
                                  </p:stCondLst>
                                  <p:childTnLst>
                                    <p:animClr clrSpc="rgb">
                                      <p:cBhvr override="childStyle">
                                        <p:cTn id="18" dur="500" fill="hold"/>
                                        <p:tgtEl>
                                          <p:spTgt spid="3">
                                            <p:txEl>
                                              <p:pRg st="7" end="7"/>
                                            </p:txEl>
                                          </p:spTgt>
                                        </p:tgtEl>
                                        <p:attrNameLst>
                                          <p:attrName>style.color</p:attrName>
                                        </p:attrNameLst>
                                      </p:cBhvr>
                                      <p:to>
                                        <a:srgbClr val="000000"/>
                                      </p:to>
                                    </p:animClr>
                                  </p:childTnLst>
                                </p:cTn>
                              </p:par>
                              <p:par>
                                <p:cTn id="19" presetID="3" presetClass="emph" presetSubtype="2" fill="hold" nodeType="withEffect">
                                  <p:stCondLst>
                                    <p:cond delay="0"/>
                                  </p:stCondLst>
                                  <p:childTnLst>
                                    <p:animClr clrSpc="rgb">
                                      <p:cBhvr override="childStyle">
                                        <p:cTn id="20" dur="500" fill="hold"/>
                                        <p:tgtEl>
                                          <p:spTgt spid="3">
                                            <p:txEl>
                                              <p:pRg st="8" end="8"/>
                                            </p:txEl>
                                          </p:spTgt>
                                        </p:tgtEl>
                                        <p:attrNameLst>
                                          <p:attrName>style.color</p:attrName>
                                        </p:attrNameLst>
                                      </p:cBhvr>
                                      <p:to>
                                        <a:srgbClr val="000000"/>
                                      </p:to>
                                    </p:animClr>
                                  </p:childTnLst>
                                </p:cTn>
                              </p:par>
                              <p:par>
                                <p:cTn id="21" presetID="3" presetClass="emph" presetSubtype="2" fill="hold" nodeType="withEffect">
                                  <p:stCondLst>
                                    <p:cond delay="0"/>
                                  </p:stCondLst>
                                  <p:childTnLst>
                                    <p:animClr clrSpc="rgb">
                                      <p:cBhvr override="childStyle">
                                        <p:cTn id="22" dur="500" fill="hold"/>
                                        <p:tgtEl>
                                          <p:spTgt spid="3">
                                            <p:txEl>
                                              <p:pRg st="9" end="9"/>
                                            </p:txEl>
                                          </p:spTgt>
                                        </p:tgtEl>
                                        <p:attrNameLst>
                                          <p:attrName>style.color</p:attrName>
                                        </p:attrNameLst>
                                      </p:cBhvr>
                                      <p:to>
                                        <a:srgbClr val="000000"/>
                                      </p:to>
                                    </p:animClr>
                                  </p:childTnLst>
                                </p:cTn>
                              </p:par>
                              <p:par>
                                <p:cTn id="23" presetID="3" presetClass="emph" presetSubtype="2" fill="hold" nodeType="withEffect">
                                  <p:stCondLst>
                                    <p:cond delay="0"/>
                                  </p:stCondLst>
                                  <p:childTnLst>
                                    <p:animClr clrSpc="rgb">
                                      <p:cBhvr override="childStyle">
                                        <p:cTn id="24" dur="500" fill="hold"/>
                                        <p:tgtEl>
                                          <p:spTgt spid="3">
                                            <p:txEl>
                                              <p:pRg st="10" end="10"/>
                                            </p:txEl>
                                          </p:spTgt>
                                        </p:tgtEl>
                                        <p:attrNameLst>
                                          <p:attrName>style.color</p:attrName>
                                        </p:attrNameLst>
                                      </p:cBhvr>
                                      <p:to>
                                        <a:srgbClr val="000000"/>
                                      </p:to>
                                    </p:animClr>
                                  </p:childTnLst>
                                </p:cTn>
                              </p:par>
                              <p:par>
                                <p:cTn id="25" presetID="3" presetClass="emph" presetSubtype="2" fill="hold" nodeType="withEffect">
                                  <p:stCondLst>
                                    <p:cond delay="0"/>
                                  </p:stCondLst>
                                  <p:childTnLst>
                                    <p:animClr clrSpc="rgb">
                                      <p:cBhvr override="childStyle">
                                        <p:cTn id="26" dur="500" fill="hold"/>
                                        <p:tgtEl>
                                          <p:spTgt spid="3">
                                            <p:txEl>
                                              <p:pRg st="11" end="11"/>
                                            </p:txEl>
                                          </p:spTgt>
                                        </p:tgtEl>
                                        <p:attrNameLst>
                                          <p:attrName>style.color</p:attrName>
                                        </p:attrNameLst>
                                      </p:cBhvr>
                                      <p:to>
                                        <a:srgbClr val="000000"/>
                                      </p:to>
                                    </p:animClr>
                                  </p:childTnLst>
                                </p:cTn>
                              </p:par>
                              <p:par>
                                <p:cTn id="27" presetID="3" presetClass="emph" presetSubtype="2" fill="hold" nodeType="withEffect">
                                  <p:stCondLst>
                                    <p:cond delay="0"/>
                                  </p:stCondLst>
                                  <p:childTnLst>
                                    <p:animClr clrSpc="rgb">
                                      <p:cBhvr override="childStyle">
                                        <p:cTn id="28" dur="500" fill="hold"/>
                                        <p:tgtEl>
                                          <p:spTgt spid="3">
                                            <p:txEl>
                                              <p:pRg st="12" end="12"/>
                                            </p:txEl>
                                          </p:spTgt>
                                        </p:tgtEl>
                                        <p:attrNameLst>
                                          <p:attrName>style.color</p:attrName>
                                        </p:attrNameLst>
                                      </p:cBhvr>
                                      <p:to>
                                        <a:srgbClr val="000000"/>
                                      </p:to>
                                    </p:animClr>
                                  </p:childTnLst>
                                </p:cTn>
                              </p:par>
                              <p:par>
                                <p:cTn id="29" presetID="3" presetClass="emph" presetSubtype="2" fill="hold" nodeType="withEffect">
                                  <p:stCondLst>
                                    <p:cond delay="0"/>
                                  </p:stCondLst>
                                  <p:childTnLst>
                                    <p:animClr clrSpc="rgb">
                                      <p:cBhvr override="childStyle">
                                        <p:cTn id="30" dur="500" fill="hold"/>
                                        <p:tgtEl>
                                          <p:spTgt spid="3">
                                            <p:txEl>
                                              <p:pRg st="13" end="13"/>
                                            </p:txEl>
                                          </p:spTgt>
                                        </p:tgtEl>
                                        <p:attrNameLst>
                                          <p:attrName>style.color</p:attrName>
                                        </p:attrNameLst>
                                      </p:cBhvr>
                                      <p:to>
                                        <a:srgbClr val="000000"/>
                                      </p:to>
                                    </p:animClr>
                                  </p:childTnLst>
                                </p:cTn>
                              </p:par>
                              <p:par>
                                <p:cTn id="31" presetID="3" presetClass="emph" presetSubtype="2" fill="hold" nodeType="withEffect">
                                  <p:stCondLst>
                                    <p:cond delay="0"/>
                                  </p:stCondLst>
                                  <p:childTnLst>
                                    <p:animClr clrSpc="rgb">
                                      <p:cBhvr override="childStyle">
                                        <p:cTn id="32" dur="500" fill="hold"/>
                                        <p:tgtEl>
                                          <p:spTgt spid="3">
                                            <p:txEl>
                                              <p:pRg st="14" end="14"/>
                                            </p:txEl>
                                          </p:spTgt>
                                        </p:tgtEl>
                                        <p:attrNameLst>
                                          <p:attrName>style.color</p:attrName>
                                        </p:attrNameLst>
                                      </p:cBhvr>
                                      <p:to>
                                        <a:srgbClr val="000000"/>
                                      </p:to>
                                    </p:animClr>
                                  </p:childTnLst>
                                </p:cTn>
                              </p:par>
                              <p:par>
                                <p:cTn id="33" presetID="3" presetClass="emph" presetSubtype="2" fill="hold" nodeType="withEffect">
                                  <p:stCondLst>
                                    <p:cond delay="0"/>
                                  </p:stCondLst>
                                  <p:childTnLst>
                                    <p:animClr clrSpc="rgb">
                                      <p:cBhvr override="childStyle">
                                        <p:cTn id="34" dur="500" fill="hold"/>
                                        <p:tgtEl>
                                          <p:spTgt spid="3">
                                            <p:txEl>
                                              <p:pRg st="15" end="15"/>
                                            </p:txEl>
                                          </p:spTgt>
                                        </p:tgtEl>
                                        <p:attrNameLst>
                                          <p:attrName>style.color</p:attrName>
                                        </p:attrNameLst>
                                      </p:cBhvr>
                                      <p:to>
                                        <a:srgbClr val="000000"/>
                                      </p:to>
                                    </p:animClr>
                                  </p:childTnLst>
                                </p:cTn>
                              </p:par>
                              <p:par>
                                <p:cTn id="35" presetID="3" presetClass="emph" presetSubtype="2" fill="hold" nodeType="withEffect">
                                  <p:stCondLst>
                                    <p:cond delay="0"/>
                                  </p:stCondLst>
                                  <p:childTnLst>
                                    <p:animClr clrSpc="rgb">
                                      <p:cBhvr override="childStyle">
                                        <p:cTn id="36" dur="500" fill="hold"/>
                                        <p:tgtEl>
                                          <p:spTgt spid="3">
                                            <p:txEl>
                                              <p:pRg st="16" end="16"/>
                                            </p:txEl>
                                          </p:spTgt>
                                        </p:tgtEl>
                                        <p:attrNameLst>
                                          <p:attrName>style.color</p:attrName>
                                        </p:attrNameLst>
                                      </p:cBhvr>
                                      <p:to>
                                        <a:srgbClr val="000000"/>
                                      </p:to>
                                    </p:animClr>
                                  </p:childTnLst>
                                </p:cTn>
                              </p:par>
                              <p:par>
                                <p:cTn id="37" presetID="3" presetClass="emph" presetSubtype="2" fill="hold" nodeType="withEffect">
                                  <p:stCondLst>
                                    <p:cond delay="0"/>
                                  </p:stCondLst>
                                  <p:childTnLst>
                                    <p:animClr clrSpc="rgb">
                                      <p:cBhvr override="childStyle">
                                        <p:cTn id="38" dur="500" fill="hold"/>
                                        <p:tgtEl>
                                          <p:spTgt spid="3">
                                            <p:txEl>
                                              <p:pRg st="17" end="17"/>
                                            </p:txEl>
                                          </p:spTgt>
                                        </p:tgtEl>
                                        <p:attrNameLst>
                                          <p:attrName>style.color</p:attrName>
                                        </p:attrNameLst>
                                      </p:cBhvr>
                                      <p:to>
                                        <a:srgbClr val="000000"/>
                                      </p:to>
                                    </p:animClr>
                                  </p:childTnLst>
                                </p:cTn>
                              </p:par>
                              <p:par>
                                <p:cTn id="39" presetID="3" presetClass="emph" presetSubtype="2" fill="hold" nodeType="withEffect">
                                  <p:stCondLst>
                                    <p:cond delay="0"/>
                                  </p:stCondLst>
                                  <p:childTnLst>
                                    <p:animClr clrSpc="rgb">
                                      <p:cBhvr override="childStyle">
                                        <p:cTn id="40" dur="500" fill="hold"/>
                                        <p:tgtEl>
                                          <p:spTgt spid="3">
                                            <p:txEl>
                                              <p:pRg st="18" end="18"/>
                                            </p:txEl>
                                          </p:spTgt>
                                        </p:tgtEl>
                                        <p:attrNameLst>
                                          <p:attrName>style.color</p:attrName>
                                        </p:attrNameLst>
                                      </p:cBhvr>
                                      <p:to>
                                        <a:srgbClr val="0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152400" y="152400"/>
          <a:ext cx="8839200" cy="6553200"/>
        </p:xfrm>
        <a:graphic>
          <a:graphicData uri="http://schemas.openxmlformats.org/presentationml/2006/ole">
            <p:oleObj spid="_x0000_s4098" name="Chart" r:id="rId4" imgW="10410825" imgH="5095875" progId="Excel.Sheet.8">
              <p:embed/>
            </p:oleObj>
          </a:graphicData>
        </a:graphic>
      </p:graphicFrame>
    </p:spTree>
  </p:cSld>
  <p:clrMapOvr>
    <a:masterClrMapping/>
  </p:clrMapOvr>
  <p:transition>
    <p:strips dir="rd"/>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0" y="0"/>
          <a:ext cx="9144000" cy="6858000"/>
        </p:xfrm>
        <a:graphic>
          <a:graphicData uri="http://schemas.openxmlformats.org/presentationml/2006/ole">
            <p:oleObj spid="_x0000_s5122" name="Chart" r:id="rId4" imgW="7381875" imgH="4619625" progId="Excel.Sheet.8">
              <p:embed/>
            </p:oleObj>
          </a:graphicData>
        </a:graphic>
      </p:graphicFrame>
    </p:spTree>
  </p:cSld>
  <p:clrMapOvr>
    <a:masterClrMapping/>
  </p:clrMapOvr>
  <p:transition>
    <p:strips dir="rd"/>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301625" y="228600"/>
            <a:ext cx="8534400" cy="758825"/>
          </a:xfrm>
        </p:spPr>
        <p:txBody>
          <a:bodyPr>
            <a:normAutofit fontScale="90000"/>
          </a:bodyPr>
          <a:lstStyle/>
          <a:p>
            <a:pPr algn="ctr">
              <a:defRPr/>
            </a:pPr>
            <a:r>
              <a:rPr lang="en-US" dirty="0" smtClean="0"/>
              <a:t>ARI</a:t>
            </a:r>
          </a:p>
        </p:txBody>
      </p:sp>
      <p:graphicFrame>
        <p:nvGraphicFramePr>
          <p:cNvPr id="6146" name="Object 2"/>
          <p:cNvGraphicFramePr>
            <a:graphicFrameLocks noChangeAspect="1"/>
          </p:cNvGraphicFramePr>
          <p:nvPr>
            <p:ph sz="half" idx="1"/>
          </p:nvPr>
        </p:nvGraphicFramePr>
        <p:xfrm>
          <a:off x="381000" y="1447800"/>
          <a:ext cx="8610600" cy="2590800"/>
        </p:xfrm>
        <a:graphic>
          <a:graphicData uri="http://schemas.openxmlformats.org/presentationml/2006/ole">
            <p:oleObj spid="_x0000_s6146" name="Chart" r:id="rId4" imgW="5895975" imgH="2819400" progId="Excel.Sheet.8">
              <p:embed/>
            </p:oleObj>
          </a:graphicData>
        </a:graphic>
      </p:graphicFrame>
      <p:graphicFrame>
        <p:nvGraphicFramePr>
          <p:cNvPr id="6147" name="Object 3"/>
          <p:cNvGraphicFramePr>
            <a:graphicFrameLocks noChangeAspect="1"/>
          </p:cNvGraphicFramePr>
          <p:nvPr>
            <p:ph sz="half" idx="2"/>
          </p:nvPr>
        </p:nvGraphicFramePr>
        <p:xfrm>
          <a:off x="381000" y="3962400"/>
          <a:ext cx="8610600" cy="2819400"/>
        </p:xfrm>
        <a:graphic>
          <a:graphicData uri="http://schemas.openxmlformats.org/presentationml/2006/ole">
            <p:oleObj spid="_x0000_s6147" name="Worksheet" r:id="rId5" imgW="5943600" imgH="2905289" progId="Excel.Sheet.8">
              <p:embed/>
            </p:oleObj>
          </a:graphicData>
        </a:graphic>
      </p:graphicFrame>
    </p:spTree>
  </p:cSld>
  <p:clrMapOvr>
    <a:masterClrMapping/>
  </p:clrMapOvr>
  <p:transition>
    <p:strips dir="rd"/>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4"/>
          <p:cNvSpPr>
            <a:spLocks noGrp="1" noChangeArrowheads="1"/>
          </p:cNvSpPr>
          <p:nvPr>
            <p:ph type="title"/>
          </p:nvPr>
        </p:nvSpPr>
        <p:spPr/>
        <p:txBody>
          <a:bodyPr/>
          <a:lstStyle/>
          <a:p>
            <a:pPr algn="ctr">
              <a:defRPr/>
            </a:pPr>
            <a:r>
              <a:rPr lang="en-US" sz="3600" dirty="0" smtClean="0"/>
              <a:t>Kala-</a:t>
            </a:r>
            <a:r>
              <a:rPr lang="en-US" sz="3600" dirty="0" err="1" smtClean="0"/>
              <a:t>azar</a:t>
            </a:r>
            <a:r>
              <a:rPr lang="en-US" sz="3600" dirty="0" smtClean="0"/>
              <a:t> (visceral </a:t>
            </a:r>
            <a:r>
              <a:rPr lang="en-US" sz="3600" dirty="0" err="1" smtClean="0"/>
              <a:t>leishmaniasis</a:t>
            </a:r>
            <a:r>
              <a:rPr lang="en-US" sz="3600" dirty="0" smtClean="0"/>
              <a:t>, VL)</a:t>
            </a:r>
          </a:p>
        </p:txBody>
      </p:sp>
      <p:pic>
        <p:nvPicPr>
          <p:cNvPr id="132099" name="Picture 5"/>
          <p:cNvPicPr>
            <a:picLocks noChangeAspect="1" noChangeArrowheads="1"/>
          </p:cNvPicPr>
          <p:nvPr/>
        </p:nvPicPr>
        <p:blipFill>
          <a:blip r:embed="rId3"/>
          <a:srcRect l="4167"/>
          <a:stretch>
            <a:fillRect/>
          </a:stretch>
        </p:blipFill>
        <p:spPr bwMode="auto">
          <a:xfrm>
            <a:off x="0" y="1524000"/>
            <a:ext cx="8763000" cy="5334000"/>
          </a:xfrm>
          <a:prstGeom prst="rect">
            <a:avLst/>
          </a:prstGeom>
          <a:noFill/>
          <a:ln w="9525">
            <a:noFill/>
            <a:miter lim="800000"/>
            <a:headEnd/>
            <a:tailEnd/>
          </a:ln>
        </p:spPr>
      </p:pic>
      <p:sp>
        <p:nvSpPr>
          <p:cNvPr id="4" name="Rectangle 3"/>
          <p:cNvSpPr/>
          <p:nvPr/>
        </p:nvSpPr>
        <p:spPr>
          <a:xfrm>
            <a:off x="8610600" y="4191000"/>
            <a:ext cx="457200" cy="1828800"/>
          </a:xfrm>
          <a:prstGeom prst="rect">
            <a:avLst/>
          </a:prstGeom>
          <a:solidFill>
            <a:schemeClr val="bg1">
              <a:lumMod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8458200" y="6096000"/>
            <a:ext cx="6858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ysClr val="windowText" lastClr="000000"/>
                </a:solidFill>
              </a:rPr>
              <a:t>2009</a:t>
            </a:r>
          </a:p>
        </p:txBody>
      </p:sp>
      <p:sp>
        <p:nvSpPr>
          <p:cNvPr id="6" name="Rectangle 5"/>
          <p:cNvSpPr/>
          <p:nvPr/>
        </p:nvSpPr>
        <p:spPr>
          <a:xfrm>
            <a:off x="8458200" y="1600200"/>
            <a:ext cx="762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strips dir="rd"/>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49808" y="118872"/>
            <a:ext cx="8013192" cy="1024128"/>
          </a:xfrm>
        </p:spPr>
        <p:txBody>
          <a:bodyPr/>
          <a:lstStyle/>
          <a:p>
            <a:pPr algn="ctr">
              <a:defRPr/>
            </a:pPr>
            <a:r>
              <a:rPr lang="en-US" sz="3600" dirty="0" smtClean="0"/>
              <a:t>Dengue </a:t>
            </a:r>
            <a:endParaRPr lang="en-US" sz="3600" dirty="0"/>
          </a:p>
        </p:txBody>
      </p:sp>
      <p:graphicFrame>
        <p:nvGraphicFramePr>
          <p:cNvPr id="7170" name="Object 2"/>
          <p:cNvGraphicFramePr>
            <a:graphicFrameLocks noChangeAspect="1"/>
          </p:cNvGraphicFramePr>
          <p:nvPr>
            <p:ph sz="quarter" idx="4294967295"/>
          </p:nvPr>
        </p:nvGraphicFramePr>
        <p:xfrm>
          <a:off x="0" y="1295400"/>
          <a:ext cx="9144000" cy="5562600"/>
        </p:xfrm>
        <a:graphic>
          <a:graphicData uri="http://schemas.openxmlformats.org/presentationml/2006/ole">
            <p:oleObj spid="_x0000_s7170" name="Chart" r:id="rId4" imgW="5886450" imgH="3333750" progId="Excel.Sheet.8">
              <p:embed/>
            </p:oleObj>
          </a:graphicData>
        </a:graphic>
      </p:graphicFrame>
    </p:spTree>
  </p:cSld>
  <p:clrMapOvr>
    <a:masterClrMapping/>
  </p:clrMapOvr>
  <p:transition>
    <p:strips dir="rd"/>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Rounded Rectangle 2"/>
          <p:cNvSpPr/>
          <p:nvPr/>
        </p:nvSpPr>
        <p:spPr>
          <a:xfrm>
            <a:off x="0" y="5486400"/>
            <a:ext cx="9144000" cy="685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C:\DOCUME~1\TARIK\LOCALS~1\Temp\msohtmlclip1\01\clip_image001.pn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Oval 2"/>
          <p:cNvSpPr/>
          <p:nvPr/>
        </p:nvSpPr>
        <p:spPr>
          <a:xfrm>
            <a:off x="914400" y="2590800"/>
            <a:ext cx="6858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Oval 3"/>
          <p:cNvSpPr/>
          <p:nvPr/>
        </p:nvSpPr>
        <p:spPr>
          <a:xfrm>
            <a:off x="838200" y="6019800"/>
            <a:ext cx="838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 4"/>
          <p:cNvSpPr/>
          <p:nvPr/>
        </p:nvSpPr>
        <p:spPr>
          <a:xfrm>
            <a:off x="3886200" y="2590800"/>
            <a:ext cx="6858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p:cNvSpPr/>
          <p:nvPr/>
        </p:nvSpPr>
        <p:spPr>
          <a:xfrm>
            <a:off x="3810000" y="6019800"/>
            <a:ext cx="7620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C:\DOCUME~1\TARIK\LOCALS~1\Temp\msohtmlclip1\01\clip_image001.pn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Oval 2"/>
          <p:cNvSpPr/>
          <p:nvPr/>
        </p:nvSpPr>
        <p:spPr>
          <a:xfrm>
            <a:off x="1371600" y="4724400"/>
            <a:ext cx="990600" cy="1066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Oval 3"/>
          <p:cNvSpPr/>
          <p:nvPr/>
        </p:nvSpPr>
        <p:spPr>
          <a:xfrm>
            <a:off x="7848600" y="4724400"/>
            <a:ext cx="990600" cy="1066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amond(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C:\DOCUME~1\TARIK\LOCALS~1\Temp\msohtmlclip1\01\clip_image001.pn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Rounded Rectangle 2"/>
          <p:cNvSpPr/>
          <p:nvPr/>
        </p:nvSpPr>
        <p:spPr>
          <a:xfrm>
            <a:off x="2209800" y="2971800"/>
            <a:ext cx="1905000" cy="1143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ounded Rectangle 3"/>
          <p:cNvSpPr/>
          <p:nvPr/>
        </p:nvSpPr>
        <p:spPr>
          <a:xfrm>
            <a:off x="7010400" y="2971800"/>
            <a:ext cx="1905000" cy="1143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C:\DOCUME~1\TARIK\LOCALS~1\Temp\msohtmlclip1\01\clip_image001.pn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Rounded Rectangle 2"/>
          <p:cNvSpPr/>
          <p:nvPr/>
        </p:nvSpPr>
        <p:spPr>
          <a:xfrm>
            <a:off x="3200400" y="4114800"/>
            <a:ext cx="1752600" cy="914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ounded Rectangle 3"/>
          <p:cNvSpPr/>
          <p:nvPr/>
        </p:nvSpPr>
        <p:spPr>
          <a:xfrm>
            <a:off x="7162800" y="4114800"/>
            <a:ext cx="1752600" cy="914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fld id="{2FF93097-EF5F-4A1D-B544-28D69F98FAD8}" type="slidenum">
              <a:rPr lang="en-US"/>
              <a:pPr>
                <a:defRPr/>
              </a:pPr>
              <a:t>12</a:t>
            </a:fld>
            <a:r>
              <a:rPr lang="en-US"/>
              <a:t> </a:t>
            </a:r>
            <a:endParaRPr lang="en-US">
              <a:solidFill>
                <a:schemeClr val="tx1"/>
              </a:solidFill>
            </a:endParaRPr>
          </a:p>
        </p:txBody>
      </p:sp>
      <p:sp>
        <p:nvSpPr>
          <p:cNvPr id="31746" name="Rectangle 2"/>
          <p:cNvSpPr>
            <a:spLocks noGrp="1" noChangeArrowheads="1"/>
          </p:cNvSpPr>
          <p:nvPr>
            <p:ph type="title"/>
          </p:nvPr>
        </p:nvSpPr>
        <p:spPr>
          <a:xfrm>
            <a:off x="0" y="0"/>
            <a:ext cx="9144000" cy="990600"/>
          </a:xfrm>
        </p:spPr>
        <p:txBody>
          <a:bodyPr/>
          <a:lstStyle/>
          <a:p>
            <a:pPr algn="ctr">
              <a:defRPr/>
            </a:pPr>
            <a:r>
              <a:rPr lang="en-US" b="0" dirty="0">
                <a:latin typeface="Times New Roman" pitchFamily="18" charset="0"/>
              </a:rPr>
              <a:t>Climate Change is Happening Now</a:t>
            </a:r>
          </a:p>
        </p:txBody>
      </p:sp>
      <p:pic>
        <p:nvPicPr>
          <p:cNvPr id="34820" name="Picture 3"/>
          <p:cNvPicPr>
            <a:picLocks noGrp="1" noChangeAspect="1" noChangeArrowheads="1"/>
          </p:cNvPicPr>
          <p:nvPr>
            <p:ph idx="1"/>
          </p:nvPr>
        </p:nvPicPr>
        <p:blipFill>
          <a:blip r:embed="rId3"/>
          <a:srcRect/>
          <a:stretch>
            <a:fillRect/>
          </a:stretch>
        </p:blipFill>
        <p:spPr>
          <a:xfrm>
            <a:off x="0" y="914400"/>
            <a:ext cx="9144000" cy="5692775"/>
          </a:xfrm>
        </p:spPr>
      </p:pic>
      <p:sp>
        <p:nvSpPr>
          <p:cNvPr id="34821" name="Text Box 4"/>
          <p:cNvSpPr txBox="1">
            <a:spLocks noChangeArrowheads="1"/>
          </p:cNvSpPr>
          <p:nvPr/>
        </p:nvSpPr>
        <p:spPr bwMode="auto">
          <a:xfrm>
            <a:off x="0" y="6583363"/>
            <a:ext cx="6781800" cy="274637"/>
          </a:xfrm>
          <a:prstGeom prst="rect">
            <a:avLst/>
          </a:prstGeom>
          <a:noFill/>
          <a:ln w="9525">
            <a:noFill/>
            <a:miter lim="800000"/>
            <a:headEnd/>
            <a:tailEnd/>
          </a:ln>
        </p:spPr>
        <p:txBody>
          <a:bodyPr>
            <a:spAutoFit/>
          </a:bodyPr>
          <a:lstStyle/>
          <a:p>
            <a:pPr>
              <a:spcBef>
                <a:spcPct val="50000"/>
              </a:spcBef>
            </a:pPr>
            <a:r>
              <a:rPr lang="en-US" sz="1200">
                <a:solidFill>
                  <a:schemeClr val="bg1"/>
                </a:solidFill>
              </a:rPr>
              <a:t>Source: IPCC 2007 (4</a:t>
            </a:r>
            <a:r>
              <a:rPr lang="en-US" sz="1200" baseline="30000">
                <a:solidFill>
                  <a:schemeClr val="bg1"/>
                </a:solidFill>
              </a:rPr>
              <a:t>th</a:t>
            </a:r>
            <a:r>
              <a:rPr lang="en-US" sz="1200">
                <a:solidFill>
                  <a:schemeClr val="bg1"/>
                </a:solidFill>
              </a:rPr>
              <a:t> Assessment)</a:t>
            </a:r>
          </a:p>
        </p:txBody>
      </p:sp>
    </p:spTree>
  </p:cSld>
  <p:clrMapOvr>
    <a:masterClrMapping/>
  </p:clrMapOvr>
  <p:transition>
    <p:strips dir="rd"/>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533400"/>
            <a:ext cx="7772400" cy="1143000"/>
          </a:xfrm>
        </p:spPr>
        <p:txBody>
          <a:bodyPr/>
          <a:lstStyle/>
          <a:p>
            <a:pPr algn="ctr">
              <a:defRPr/>
            </a:pPr>
            <a:r>
              <a:rPr lang="en-US" dirty="0" smtClean="0">
                <a:solidFill>
                  <a:srgbClr val="FFC000"/>
                </a:solidFill>
              </a:rPr>
              <a:t>Urban Air Pollution </a:t>
            </a:r>
          </a:p>
        </p:txBody>
      </p:sp>
      <p:sp>
        <p:nvSpPr>
          <p:cNvPr id="138243" name="Rectangle 3"/>
          <p:cNvSpPr>
            <a:spLocks noGrp="1" noChangeArrowheads="1"/>
          </p:cNvSpPr>
          <p:nvPr>
            <p:ph sz="quarter" idx="1"/>
          </p:nvPr>
        </p:nvSpPr>
        <p:spPr>
          <a:xfrm>
            <a:off x="301625" y="1527175"/>
            <a:ext cx="8504238" cy="4572000"/>
          </a:xfrm>
        </p:spPr>
        <p:txBody>
          <a:bodyPr/>
          <a:lstStyle/>
          <a:p>
            <a:r>
              <a:rPr lang="en-US" smtClean="0">
                <a:solidFill>
                  <a:srgbClr val="FF0000"/>
                </a:solidFill>
              </a:rPr>
              <a:t>Dhaka </a:t>
            </a:r>
            <a:r>
              <a:rPr lang="en-US" smtClean="0">
                <a:solidFill>
                  <a:schemeClr val="bg1"/>
                </a:solidFill>
              </a:rPr>
              <a:t>alone experiences about </a:t>
            </a:r>
            <a:r>
              <a:rPr lang="en-US" smtClean="0">
                <a:solidFill>
                  <a:srgbClr val="FF0000"/>
                </a:solidFill>
              </a:rPr>
              <a:t>3,580 </a:t>
            </a:r>
            <a:r>
              <a:rPr lang="en-US" smtClean="0">
                <a:solidFill>
                  <a:schemeClr val="bg1"/>
                </a:solidFill>
              </a:rPr>
              <a:t>premature deaths every year due to air pollution. </a:t>
            </a:r>
          </a:p>
          <a:p>
            <a:r>
              <a:rPr lang="en-US" smtClean="0">
                <a:solidFill>
                  <a:srgbClr val="FF0000"/>
                </a:solidFill>
              </a:rPr>
              <a:t>Air pollution </a:t>
            </a:r>
            <a:r>
              <a:rPr lang="en-US" smtClean="0">
                <a:solidFill>
                  <a:schemeClr val="bg1"/>
                </a:solidFill>
              </a:rPr>
              <a:t>causes around </a:t>
            </a:r>
            <a:r>
              <a:rPr lang="en-US" smtClean="0">
                <a:solidFill>
                  <a:srgbClr val="FF0000"/>
                </a:solidFill>
              </a:rPr>
              <a:t>15000</a:t>
            </a:r>
            <a:r>
              <a:rPr lang="en-US" smtClean="0">
                <a:solidFill>
                  <a:schemeClr val="bg1"/>
                </a:solidFill>
              </a:rPr>
              <a:t> deaths per annum, </a:t>
            </a:r>
          </a:p>
          <a:p>
            <a:r>
              <a:rPr lang="en-US" smtClean="0">
                <a:solidFill>
                  <a:srgbClr val="FF0000"/>
                </a:solidFill>
              </a:rPr>
              <a:t>one million</a:t>
            </a:r>
            <a:r>
              <a:rPr lang="en-US" smtClean="0">
                <a:solidFill>
                  <a:schemeClr val="bg1"/>
                </a:solidFill>
              </a:rPr>
              <a:t> to suffer from </a:t>
            </a:r>
            <a:r>
              <a:rPr lang="en-US" smtClean="0">
                <a:solidFill>
                  <a:srgbClr val="FF0000"/>
                </a:solidFill>
              </a:rPr>
              <a:t>major diseases</a:t>
            </a:r>
            <a:r>
              <a:rPr lang="en-US" smtClean="0">
                <a:solidFill>
                  <a:schemeClr val="bg1"/>
                </a:solidFill>
              </a:rPr>
              <a:t> and over </a:t>
            </a:r>
            <a:r>
              <a:rPr lang="en-US" smtClean="0">
                <a:solidFill>
                  <a:srgbClr val="FF0000"/>
                </a:solidFill>
              </a:rPr>
              <a:t>8.5 million </a:t>
            </a:r>
            <a:r>
              <a:rPr lang="en-US" smtClean="0">
                <a:solidFill>
                  <a:schemeClr val="bg1"/>
                </a:solidFill>
              </a:rPr>
              <a:t>with </a:t>
            </a:r>
            <a:r>
              <a:rPr lang="en-US" smtClean="0">
                <a:solidFill>
                  <a:srgbClr val="FF0000"/>
                </a:solidFill>
              </a:rPr>
              <a:t>minor diseases </a:t>
            </a:r>
            <a:r>
              <a:rPr lang="en-US" smtClean="0">
                <a:solidFill>
                  <a:schemeClr val="bg1"/>
                </a:solidFill>
              </a:rPr>
              <a:t>in four major cities including Dhaka. </a:t>
            </a:r>
          </a:p>
          <a:p>
            <a:pPr algn="r">
              <a:buFont typeface="Wingdings 2" pitchFamily="18" charset="2"/>
              <a:buNone/>
            </a:pPr>
            <a:endParaRPr lang="en-US" sz="2000" b="1" i="1" smtClean="0">
              <a:solidFill>
                <a:schemeClr val="bg1"/>
              </a:solidFill>
            </a:endParaRPr>
          </a:p>
          <a:p>
            <a:pPr algn="r">
              <a:buFont typeface="Wingdings 2" pitchFamily="18" charset="2"/>
              <a:buNone/>
            </a:pPr>
            <a:r>
              <a:rPr lang="en-US" sz="2000" b="1" i="1" smtClean="0">
                <a:solidFill>
                  <a:schemeClr val="bg1"/>
                </a:solidFill>
              </a:rPr>
              <a:t>-MIS-DGHS</a:t>
            </a:r>
            <a:endParaRPr lang="en-US" b="1" i="1" smtClean="0">
              <a:solidFill>
                <a:schemeClr val="bg1"/>
              </a:solidFill>
            </a:endParaRPr>
          </a:p>
        </p:txBody>
      </p:sp>
    </p:spTree>
  </p:cSld>
  <p:clrMapOvr>
    <a:masterClrMapping/>
  </p:clrMapOvr>
  <p:transition>
    <p:strips dir="rd"/>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3"/>
          <p:cNvSpPr>
            <a:spLocks noGrp="1" noChangeArrowheads="1"/>
          </p:cNvSpPr>
          <p:nvPr>
            <p:ph type="subTitle" idx="4294967295"/>
          </p:nvPr>
        </p:nvSpPr>
        <p:spPr>
          <a:xfrm>
            <a:off x="609600" y="1981200"/>
            <a:ext cx="8305800" cy="4572000"/>
          </a:xfrm>
        </p:spPr>
        <p:txBody>
          <a:bodyPr/>
          <a:lstStyle/>
          <a:p>
            <a:pPr>
              <a:buFont typeface="Wingdings 2" pitchFamily="18" charset="2"/>
              <a:buNone/>
            </a:pPr>
            <a:r>
              <a:rPr lang="en-US" smtClean="0">
                <a:solidFill>
                  <a:schemeClr val="bg1"/>
                </a:solidFill>
              </a:rPr>
              <a:t>Results of the study Climate Change and Health Impacts in Bangladesh </a:t>
            </a:r>
          </a:p>
          <a:p>
            <a:pPr>
              <a:buFont typeface="Wingdings 2" pitchFamily="18" charset="2"/>
              <a:buNone/>
            </a:pPr>
            <a:endParaRPr lang="en-US" smtClean="0">
              <a:solidFill>
                <a:schemeClr val="bg1"/>
              </a:solidFill>
            </a:endParaRPr>
          </a:p>
          <a:p>
            <a:pPr>
              <a:buFont typeface="Wingdings 2" pitchFamily="18" charset="2"/>
              <a:buNone/>
            </a:pPr>
            <a:r>
              <a:rPr lang="en-US" smtClean="0">
                <a:solidFill>
                  <a:schemeClr val="bg1"/>
                </a:solidFill>
              </a:rPr>
              <a:t>Rajshahi- </a:t>
            </a:r>
            <a:r>
              <a:rPr lang="en-US" i="1" smtClean="0">
                <a:solidFill>
                  <a:srgbClr val="FF0000"/>
                </a:solidFill>
              </a:rPr>
              <a:t>Drought</a:t>
            </a:r>
          </a:p>
          <a:p>
            <a:pPr>
              <a:buFont typeface="Wingdings 2" pitchFamily="18" charset="2"/>
              <a:buNone/>
            </a:pPr>
            <a:endParaRPr lang="en-US" i="1" smtClean="0">
              <a:solidFill>
                <a:srgbClr val="FF0000"/>
              </a:solidFill>
            </a:endParaRPr>
          </a:p>
          <a:p>
            <a:pPr>
              <a:buFont typeface="Wingdings 2" pitchFamily="18" charset="2"/>
              <a:buNone/>
            </a:pPr>
            <a:r>
              <a:rPr lang="en-US" smtClean="0">
                <a:solidFill>
                  <a:schemeClr val="bg1"/>
                </a:solidFill>
              </a:rPr>
              <a:t>Manikganj-</a:t>
            </a:r>
            <a:r>
              <a:rPr lang="en-US" i="1" smtClean="0">
                <a:solidFill>
                  <a:srgbClr val="FF0000"/>
                </a:solidFill>
              </a:rPr>
              <a:t>Flood</a:t>
            </a:r>
          </a:p>
          <a:p>
            <a:pPr>
              <a:buFont typeface="Wingdings 2" pitchFamily="18" charset="2"/>
              <a:buNone/>
            </a:pPr>
            <a:endParaRPr lang="en-US" smtClean="0">
              <a:solidFill>
                <a:srgbClr val="FF0000"/>
              </a:solidFill>
            </a:endParaRPr>
          </a:p>
          <a:p>
            <a:pPr>
              <a:buFont typeface="Wingdings 2" pitchFamily="18" charset="2"/>
              <a:buNone/>
            </a:pPr>
            <a:r>
              <a:rPr lang="en-US" smtClean="0">
                <a:solidFill>
                  <a:schemeClr val="bg1"/>
                </a:solidFill>
              </a:rPr>
              <a:t>Satkhira- </a:t>
            </a:r>
            <a:r>
              <a:rPr lang="en-US" i="1" smtClean="0">
                <a:solidFill>
                  <a:srgbClr val="FF0000"/>
                </a:solidFill>
              </a:rPr>
              <a:t>Coastal Flood, salinity, Sea level rise</a:t>
            </a:r>
            <a:br>
              <a:rPr lang="en-US" i="1" smtClean="0">
                <a:solidFill>
                  <a:srgbClr val="FF0000"/>
                </a:solidFill>
              </a:rPr>
            </a:br>
            <a:endParaRPr lang="en-US" i="1" smtClean="0">
              <a:solidFill>
                <a:srgbClr val="FF0000"/>
              </a:solidFill>
            </a:endParaRPr>
          </a:p>
        </p:txBody>
      </p:sp>
      <p:sp>
        <p:nvSpPr>
          <p:cNvPr id="48131" name="Rectangle 2"/>
          <p:cNvSpPr>
            <a:spLocks noGrp="1" noChangeArrowheads="1"/>
          </p:cNvSpPr>
          <p:nvPr>
            <p:ph type="ctrTitle" idx="4294967295"/>
          </p:nvPr>
        </p:nvSpPr>
        <p:spPr>
          <a:xfrm>
            <a:off x="609600" y="152400"/>
            <a:ext cx="7772400" cy="1470025"/>
          </a:xfrm>
        </p:spPr>
        <p:txBody>
          <a:bodyPr/>
          <a:lstStyle/>
          <a:p>
            <a:pPr algn="ctr">
              <a:defRPr/>
            </a:pPr>
            <a:r>
              <a:rPr lang="en-US" sz="4000" dirty="0" smtClean="0"/>
              <a:t>Climate (Climatic zones, recent trends in temp, precipitation)</a:t>
            </a:r>
          </a:p>
        </p:txBody>
      </p:sp>
      <p:cxnSp>
        <p:nvCxnSpPr>
          <p:cNvPr id="5" name="Straight Connector 4"/>
          <p:cNvCxnSpPr/>
          <p:nvPr/>
        </p:nvCxnSpPr>
        <p:spPr>
          <a:xfrm flipV="1">
            <a:off x="838200" y="3124200"/>
            <a:ext cx="7620000" cy="76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trips dir="rd"/>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6"/>
          <p:cNvSpPr>
            <a:spLocks noGrp="1" noChangeArrowheads="1"/>
          </p:cNvSpPr>
          <p:nvPr>
            <p:ph type="title"/>
          </p:nvPr>
        </p:nvSpPr>
        <p:spPr/>
        <p:txBody>
          <a:bodyPr/>
          <a:lstStyle/>
          <a:p>
            <a:pPr algn="ctr">
              <a:defRPr/>
            </a:pPr>
            <a:r>
              <a:rPr lang="en-US" sz="3200" dirty="0" smtClean="0">
                <a:solidFill>
                  <a:srgbClr val="FFC000"/>
                </a:solidFill>
              </a:rPr>
              <a:t>Major diseases encountered in Flood 2007</a:t>
            </a:r>
          </a:p>
        </p:txBody>
      </p:sp>
      <p:graphicFrame>
        <p:nvGraphicFramePr>
          <p:cNvPr id="8194" name="Object 2"/>
          <p:cNvGraphicFramePr>
            <a:graphicFrameLocks noChangeAspect="1"/>
          </p:cNvGraphicFramePr>
          <p:nvPr>
            <p:ph sz="quarter" idx="1"/>
          </p:nvPr>
        </p:nvGraphicFramePr>
        <p:xfrm>
          <a:off x="0" y="1447800"/>
          <a:ext cx="9124950" cy="5334000"/>
        </p:xfrm>
        <a:graphic>
          <a:graphicData uri="http://schemas.openxmlformats.org/presentationml/2006/ole">
            <p:oleObj spid="_x0000_s8194" name="Chart" r:id="rId4" imgW="5819775" imgH="3305175" progId="Excel.Sheet.8">
              <p:embed/>
            </p:oleObj>
          </a:graphicData>
        </a:graphic>
      </p:graphicFrame>
    </p:spTree>
  </p:cSld>
  <p:clrMapOvr>
    <a:masterClrMapping/>
  </p:clrMapOvr>
  <p:transition>
    <p:strips dir="rd"/>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6"/>
          <p:cNvSpPr>
            <a:spLocks noGrp="1" noChangeArrowheads="1"/>
          </p:cNvSpPr>
          <p:nvPr>
            <p:ph type="title"/>
          </p:nvPr>
        </p:nvSpPr>
        <p:spPr>
          <a:xfrm>
            <a:off x="457200" y="195072"/>
            <a:ext cx="8229600" cy="1252728"/>
          </a:xfrm>
        </p:spPr>
        <p:txBody>
          <a:bodyPr/>
          <a:lstStyle/>
          <a:p>
            <a:pPr algn="ctr">
              <a:defRPr/>
            </a:pPr>
            <a:r>
              <a:rPr lang="en-US" sz="4000" dirty="0" smtClean="0">
                <a:solidFill>
                  <a:srgbClr val="FFC000"/>
                </a:solidFill>
              </a:rPr>
              <a:t>Health outcomes in landslide 2007</a:t>
            </a:r>
          </a:p>
        </p:txBody>
      </p:sp>
      <p:graphicFrame>
        <p:nvGraphicFramePr>
          <p:cNvPr id="9218" name="Object 2"/>
          <p:cNvGraphicFramePr>
            <a:graphicFrameLocks noChangeAspect="1"/>
          </p:cNvGraphicFramePr>
          <p:nvPr>
            <p:ph sz="quarter" idx="1"/>
          </p:nvPr>
        </p:nvGraphicFramePr>
        <p:xfrm>
          <a:off x="0" y="1524000"/>
          <a:ext cx="9144000" cy="5218113"/>
        </p:xfrm>
        <a:graphic>
          <a:graphicData uri="http://schemas.openxmlformats.org/presentationml/2006/ole">
            <p:oleObj spid="_x0000_s9218" name="Chart" r:id="rId4" imgW="4800600" imgH="2809875" progId="Excel.Sheet.8">
              <p:embed/>
            </p:oleObj>
          </a:graphicData>
        </a:graphic>
      </p:graphicFrame>
    </p:spTree>
  </p:cSld>
  <p:clrMapOvr>
    <a:masterClrMapping/>
  </p:clrMapOvr>
  <p:transition>
    <p:strips dir="rd"/>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160" descr="cyclone10"/>
          <p:cNvPicPr>
            <a:picLocks noChangeAspect="1" noChangeArrowheads="1"/>
          </p:cNvPicPr>
          <p:nvPr/>
        </p:nvPicPr>
        <p:blipFill>
          <a:blip r:embed="rId3"/>
          <a:srcRect/>
          <a:stretch>
            <a:fillRect/>
          </a:stretch>
        </p:blipFill>
        <p:spPr bwMode="auto">
          <a:xfrm>
            <a:off x="0" y="0"/>
            <a:ext cx="9144000" cy="6781800"/>
          </a:xfrm>
          <a:prstGeom prst="rect">
            <a:avLst/>
          </a:prstGeom>
          <a:noFill/>
          <a:ln w="9525">
            <a:noFill/>
            <a:miter lim="800000"/>
            <a:headEnd/>
            <a:tailEnd/>
          </a:ln>
        </p:spPr>
      </p:pic>
      <p:sp>
        <p:nvSpPr>
          <p:cNvPr id="52227" name="Rectangle 49"/>
          <p:cNvSpPr>
            <a:spLocks noGrp="1" noChangeArrowheads="1"/>
          </p:cNvSpPr>
          <p:nvPr>
            <p:ph type="title"/>
          </p:nvPr>
        </p:nvSpPr>
        <p:spPr>
          <a:xfrm>
            <a:off x="457200" y="-152400"/>
            <a:ext cx="8229600" cy="1143000"/>
          </a:xfrm>
        </p:spPr>
        <p:txBody>
          <a:bodyPr/>
          <a:lstStyle/>
          <a:p>
            <a:pPr algn="ctr">
              <a:defRPr/>
            </a:pPr>
            <a:r>
              <a:rPr lang="en-US" dirty="0" smtClean="0">
                <a:solidFill>
                  <a:srgbClr val="FFC000"/>
                </a:solidFill>
              </a:rPr>
              <a:t>SIDR</a:t>
            </a:r>
          </a:p>
        </p:txBody>
      </p:sp>
      <p:graphicFrame>
        <p:nvGraphicFramePr>
          <p:cNvPr id="128163" name="Group 163"/>
          <p:cNvGraphicFramePr>
            <a:graphicFrameLocks noGrp="1"/>
          </p:cNvGraphicFramePr>
          <p:nvPr>
            <p:ph sz="quarter" idx="1"/>
          </p:nvPr>
        </p:nvGraphicFramePr>
        <p:xfrm>
          <a:off x="457200" y="914400"/>
          <a:ext cx="8001000" cy="5338763"/>
        </p:xfrm>
        <a:graphic>
          <a:graphicData uri="http://schemas.openxmlformats.org/drawingml/2006/table">
            <a:tbl>
              <a:tblPr/>
              <a:tblGrid>
                <a:gridCol w="5181600"/>
                <a:gridCol w="2819400"/>
              </a:tblGrid>
              <a:tr h="657225">
                <a:tc>
                  <a:txBody>
                    <a:bodyPr/>
                    <a:lstStyle/>
                    <a:p>
                      <a:pPr marL="0" marR="0" lvl="0" indent="0" algn="l" defTabSz="914400" rtl="0" eaLnBrk="1" fontAlgn="b" latinLnBrk="0" hangingPunct="1">
                        <a:lnSpc>
                          <a:spcPts val="2400"/>
                        </a:lnSpc>
                        <a:spcBef>
                          <a:spcPct val="0"/>
                        </a:spcBef>
                        <a:spcAft>
                          <a:spcPct val="0"/>
                        </a:spcAft>
                        <a:buClrTx/>
                        <a:buSzTx/>
                        <a:buFontTx/>
                        <a:buNone/>
                        <a:tabLst/>
                      </a:pPr>
                      <a:r>
                        <a:rPr kumimoji="0" lang="en-US" sz="2400" b="1" i="0" u="none" strike="noStrike" cap="none" normalizeH="0" baseline="0" dirty="0" smtClean="0">
                          <a:ln>
                            <a:noFill/>
                          </a:ln>
                          <a:solidFill>
                            <a:srgbClr val="008000"/>
                          </a:solidFill>
                          <a:effectLst/>
                          <a:latin typeface="Arial" charset="0"/>
                          <a:cs typeface="Arial" charset="0"/>
                        </a:rPr>
                        <a:t>Severely affected districts</a:t>
                      </a:r>
                      <a:endParaRPr kumimoji="0" lang="en-US" sz="2400" b="1" i="0" u="none" strike="noStrike" cap="none" normalizeH="0" baseline="0" dirty="0" smtClean="0">
                        <a:ln>
                          <a:noFill/>
                        </a:ln>
                        <a:solidFill>
                          <a:srgbClr val="008000"/>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ts val="2400"/>
                        </a:lnSpc>
                        <a:spcBef>
                          <a:spcPct val="0"/>
                        </a:spcBef>
                        <a:spcAft>
                          <a:spcPct val="0"/>
                        </a:spcAft>
                        <a:buClrTx/>
                        <a:buSzTx/>
                        <a:buFontTx/>
                        <a:buNone/>
                        <a:tabLst/>
                      </a:pPr>
                      <a:r>
                        <a:rPr kumimoji="0" lang="en-US" sz="2400" b="1" i="0" u="none" strike="noStrike" cap="none" normalizeH="0" baseline="0" smtClean="0">
                          <a:ln>
                            <a:noFill/>
                          </a:ln>
                          <a:solidFill>
                            <a:srgbClr val="008000"/>
                          </a:solidFill>
                          <a:effectLst/>
                          <a:latin typeface="Arial" charset="0"/>
                          <a:cs typeface="Arial" charset="0"/>
                        </a:rPr>
                        <a:t>9</a:t>
                      </a:r>
                      <a:endParaRPr kumimoji="0" lang="en-US" sz="2400" b="1" i="0" u="none" strike="noStrike" cap="none" normalizeH="0" baseline="0" smtClean="0">
                        <a:ln>
                          <a:noFill/>
                        </a:ln>
                        <a:solidFill>
                          <a:srgbClr val="008000"/>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9575">
                <a:tc>
                  <a:txBody>
                    <a:bodyPr/>
                    <a:lstStyle/>
                    <a:p>
                      <a:pPr marL="0" marR="0" lvl="0" indent="0" algn="l" defTabSz="914400" rtl="0" eaLnBrk="1" fontAlgn="b" latinLnBrk="0" hangingPunct="1">
                        <a:lnSpc>
                          <a:spcPts val="2400"/>
                        </a:lnSpc>
                        <a:spcBef>
                          <a:spcPct val="0"/>
                        </a:spcBef>
                        <a:spcAft>
                          <a:spcPct val="0"/>
                        </a:spcAft>
                        <a:buClrTx/>
                        <a:buSzTx/>
                        <a:buFontTx/>
                        <a:buNone/>
                        <a:tabLst/>
                      </a:pPr>
                      <a:r>
                        <a:rPr kumimoji="0" lang="en-US" sz="2400" b="1" i="0" u="none" strike="noStrike" cap="none" normalizeH="0" baseline="0" dirty="0" smtClean="0">
                          <a:ln>
                            <a:noFill/>
                          </a:ln>
                          <a:solidFill>
                            <a:srgbClr val="008000"/>
                          </a:solidFill>
                          <a:effectLst/>
                          <a:latin typeface="Arial" charset="0"/>
                          <a:cs typeface="Arial" charset="0"/>
                        </a:rPr>
                        <a:t>Total affected districts</a:t>
                      </a:r>
                      <a:endParaRPr kumimoji="0" lang="en-US" sz="2400" b="1" i="0" u="none" strike="noStrike" cap="none" normalizeH="0" baseline="0" dirty="0" smtClean="0">
                        <a:ln>
                          <a:noFill/>
                        </a:ln>
                        <a:solidFill>
                          <a:srgbClr val="008000"/>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ts val="2400"/>
                        </a:lnSpc>
                        <a:spcBef>
                          <a:spcPct val="0"/>
                        </a:spcBef>
                        <a:spcAft>
                          <a:spcPct val="0"/>
                        </a:spcAft>
                        <a:buClrTx/>
                        <a:buSzTx/>
                        <a:buFontTx/>
                        <a:buNone/>
                        <a:tabLst/>
                      </a:pPr>
                      <a:r>
                        <a:rPr kumimoji="0" lang="en-US" sz="2400" b="1" i="0" u="none" strike="noStrike" cap="none" normalizeH="0" baseline="0" smtClean="0">
                          <a:ln>
                            <a:noFill/>
                          </a:ln>
                          <a:solidFill>
                            <a:srgbClr val="008000"/>
                          </a:solidFill>
                          <a:effectLst/>
                          <a:latin typeface="Arial" charset="0"/>
                          <a:cs typeface="Arial" charset="0"/>
                        </a:rPr>
                        <a:t>31</a:t>
                      </a:r>
                      <a:endParaRPr kumimoji="0" lang="en-US" sz="2400" b="1" i="0" u="none" strike="noStrike" cap="none" normalizeH="0" baseline="0" smtClean="0">
                        <a:ln>
                          <a:noFill/>
                        </a:ln>
                        <a:solidFill>
                          <a:srgbClr val="008000"/>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1000">
                <a:tc>
                  <a:txBody>
                    <a:bodyPr/>
                    <a:lstStyle/>
                    <a:p>
                      <a:pPr marL="0" marR="0" lvl="0" indent="0" algn="l" defTabSz="914400" rtl="0" eaLnBrk="1" fontAlgn="b" latinLnBrk="0" hangingPunct="1">
                        <a:lnSpc>
                          <a:spcPts val="2400"/>
                        </a:lnSpc>
                        <a:spcBef>
                          <a:spcPct val="0"/>
                        </a:spcBef>
                        <a:spcAft>
                          <a:spcPct val="0"/>
                        </a:spcAft>
                        <a:buClrTx/>
                        <a:buSzTx/>
                        <a:buFontTx/>
                        <a:buNone/>
                        <a:tabLst/>
                      </a:pPr>
                      <a:r>
                        <a:rPr kumimoji="0" lang="en-US" sz="2400" b="1" i="0" u="none" strike="noStrike" cap="none" normalizeH="0" baseline="0" dirty="0" smtClean="0">
                          <a:ln>
                            <a:noFill/>
                          </a:ln>
                          <a:solidFill>
                            <a:srgbClr val="008000"/>
                          </a:solidFill>
                          <a:effectLst/>
                          <a:latin typeface="Arial" charset="0"/>
                          <a:cs typeface="Arial" charset="0"/>
                        </a:rPr>
                        <a:t>Severely affected </a:t>
                      </a:r>
                      <a:r>
                        <a:rPr kumimoji="0" lang="en-US" sz="2400" b="1" i="0" u="none" strike="noStrike" cap="none" normalizeH="0" baseline="0" dirty="0" err="1" smtClean="0">
                          <a:ln>
                            <a:noFill/>
                          </a:ln>
                          <a:solidFill>
                            <a:srgbClr val="008000"/>
                          </a:solidFill>
                          <a:effectLst/>
                          <a:latin typeface="Arial" charset="0"/>
                          <a:cs typeface="Arial" charset="0"/>
                        </a:rPr>
                        <a:t>upazillas</a:t>
                      </a:r>
                      <a:r>
                        <a:rPr kumimoji="0" lang="en-US" sz="2400" b="1" i="0" u="none" strike="noStrike" cap="none" normalizeH="0" baseline="0" dirty="0" smtClean="0">
                          <a:ln>
                            <a:noFill/>
                          </a:ln>
                          <a:solidFill>
                            <a:srgbClr val="008000"/>
                          </a:solidFill>
                          <a:effectLst/>
                          <a:latin typeface="Arial" charset="0"/>
                          <a:cs typeface="Arial" charset="0"/>
                        </a:rPr>
                        <a:t> </a:t>
                      </a:r>
                    </a:p>
                    <a:p>
                      <a:pPr marL="0" marR="0" lvl="0" indent="0" algn="l" defTabSz="914400" rtl="0" eaLnBrk="1" fontAlgn="b" latinLnBrk="0" hangingPunct="1">
                        <a:lnSpc>
                          <a:spcPts val="2400"/>
                        </a:lnSpc>
                        <a:spcBef>
                          <a:spcPct val="0"/>
                        </a:spcBef>
                        <a:spcAft>
                          <a:spcPct val="0"/>
                        </a:spcAft>
                        <a:buClrTx/>
                        <a:buSzTx/>
                        <a:buFontTx/>
                        <a:buNone/>
                        <a:tabLst/>
                      </a:pPr>
                      <a:r>
                        <a:rPr kumimoji="0" lang="en-US" sz="2400" b="1" i="0" u="none" strike="noStrike" cap="none" normalizeH="0" baseline="0" dirty="0" smtClean="0">
                          <a:ln>
                            <a:noFill/>
                          </a:ln>
                          <a:solidFill>
                            <a:srgbClr val="008000"/>
                          </a:solidFill>
                          <a:effectLst/>
                          <a:latin typeface="Arial" charset="0"/>
                          <a:cs typeface="Arial" charset="0"/>
                        </a:rPr>
                        <a:t>(sub districts)</a:t>
                      </a:r>
                      <a:endParaRPr kumimoji="0" lang="en-US" sz="2400" b="1" i="0" u="none" strike="noStrike" cap="none" normalizeH="0" baseline="0" dirty="0" smtClean="0">
                        <a:ln>
                          <a:noFill/>
                        </a:ln>
                        <a:solidFill>
                          <a:srgbClr val="008000"/>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ts val="2400"/>
                        </a:lnSpc>
                        <a:spcBef>
                          <a:spcPct val="0"/>
                        </a:spcBef>
                        <a:spcAft>
                          <a:spcPct val="0"/>
                        </a:spcAft>
                        <a:buClrTx/>
                        <a:buSzTx/>
                        <a:buFontTx/>
                        <a:buNone/>
                        <a:tabLst/>
                      </a:pPr>
                      <a:r>
                        <a:rPr kumimoji="0" lang="en-US" sz="2400" b="1" i="0" u="none" strike="noStrike" cap="none" normalizeH="0" baseline="0" smtClean="0">
                          <a:ln>
                            <a:noFill/>
                          </a:ln>
                          <a:solidFill>
                            <a:srgbClr val="008000"/>
                          </a:solidFill>
                          <a:effectLst/>
                          <a:latin typeface="Arial" charset="0"/>
                          <a:cs typeface="Arial" charset="0"/>
                        </a:rPr>
                        <a:t>57</a:t>
                      </a:r>
                      <a:endParaRPr kumimoji="0" lang="en-US" sz="2400" b="1" i="0" u="none" strike="noStrike" cap="none" normalizeH="0" baseline="0" smtClean="0">
                        <a:ln>
                          <a:noFill/>
                        </a:ln>
                        <a:solidFill>
                          <a:srgbClr val="008000"/>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 latinLnBrk="0" hangingPunct="1">
                        <a:lnSpc>
                          <a:spcPts val="2400"/>
                        </a:lnSpc>
                        <a:spcBef>
                          <a:spcPct val="0"/>
                        </a:spcBef>
                        <a:spcAft>
                          <a:spcPct val="0"/>
                        </a:spcAft>
                        <a:buClrTx/>
                        <a:buSzTx/>
                        <a:buFontTx/>
                        <a:buNone/>
                        <a:tabLst/>
                      </a:pPr>
                      <a:r>
                        <a:rPr kumimoji="0" lang="en-US" sz="2400" b="1" i="0" u="none" strike="noStrike" cap="none" normalizeH="0" baseline="0" smtClean="0">
                          <a:ln>
                            <a:noFill/>
                          </a:ln>
                          <a:solidFill>
                            <a:srgbClr val="008000"/>
                          </a:solidFill>
                          <a:effectLst/>
                          <a:latin typeface="Arial" charset="0"/>
                          <a:cs typeface="Arial" charset="0"/>
                        </a:rPr>
                        <a:t>Total affected upazillas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ts val="2400"/>
                        </a:lnSpc>
                        <a:spcBef>
                          <a:spcPct val="0"/>
                        </a:spcBef>
                        <a:spcAft>
                          <a:spcPct val="0"/>
                        </a:spcAft>
                        <a:buClrTx/>
                        <a:buSzTx/>
                        <a:buFontTx/>
                        <a:buNone/>
                        <a:tabLst/>
                      </a:pPr>
                      <a:r>
                        <a:rPr kumimoji="0" lang="en-US" sz="2400" b="1" i="0" u="none" strike="noStrike" cap="none" normalizeH="0" baseline="0" smtClean="0">
                          <a:ln>
                            <a:noFill/>
                          </a:ln>
                          <a:solidFill>
                            <a:srgbClr val="008000"/>
                          </a:solidFill>
                          <a:effectLst/>
                          <a:latin typeface="Arial" charset="0"/>
                          <a:cs typeface="Arial" charset="0"/>
                        </a:rPr>
                        <a:t>93</a:t>
                      </a:r>
                      <a:endParaRPr kumimoji="0" lang="en-US" sz="2400" b="1" i="0" u="none" strike="noStrike" cap="none" normalizeH="0" baseline="0" smtClean="0">
                        <a:ln>
                          <a:noFill/>
                        </a:ln>
                        <a:solidFill>
                          <a:srgbClr val="008000"/>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2425">
                <a:tc>
                  <a:txBody>
                    <a:bodyPr/>
                    <a:lstStyle/>
                    <a:p>
                      <a:pPr marL="0" marR="0" lvl="0" indent="0" algn="l" defTabSz="914400" rtl="0" eaLnBrk="1" fontAlgn="b" latinLnBrk="0" hangingPunct="1">
                        <a:lnSpc>
                          <a:spcPts val="2400"/>
                        </a:lnSpc>
                        <a:spcBef>
                          <a:spcPct val="0"/>
                        </a:spcBef>
                        <a:spcAft>
                          <a:spcPct val="0"/>
                        </a:spcAft>
                        <a:buClrTx/>
                        <a:buSzTx/>
                        <a:buFontTx/>
                        <a:buNone/>
                        <a:tabLst/>
                      </a:pPr>
                      <a:r>
                        <a:rPr kumimoji="0" lang="en-US" sz="2400" b="1" i="0" u="none" strike="noStrike" cap="none" normalizeH="0" baseline="0" smtClean="0">
                          <a:ln>
                            <a:noFill/>
                          </a:ln>
                          <a:solidFill>
                            <a:srgbClr val="008000"/>
                          </a:solidFill>
                          <a:effectLst/>
                          <a:latin typeface="Arial" charset="0"/>
                        </a:rPr>
                        <a:t>Crops destroyed in 11 </a:t>
                      </a:r>
                    </a:p>
                    <a:p>
                      <a:pPr marL="0" marR="0" lvl="0" indent="0" algn="l" defTabSz="914400" rtl="0" eaLnBrk="1" fontAlgn="b" latinLnBrk="0" hangingPunct="1">
                        <a:lnSpc>
                          <a:spcPts val="2400"/>
                        </a:lnSpc>
                        <a:spcBef>
                          <a:spcPct val="0"/>
                        </a:spcBef>
                        <a:spcAft>
                          <a:spcPct val="0"/>
                        </a:spcAft>
                        <a:buClrTx/>
                        <a:buSzTx/>
                        <a:buFontTx/>
                        <a:buNone/>
                        <a:tabLst/>
                      </a:pPr>
                      <a:r>
                        <a:rPr kumimoji="0" lang="en-US" sz="2400" b="1" i="0" u="none" strike="noStrike" cap="none" normalizeH="0" baseline="0" smtClean="0">
                          <a:ln>
                            <a:noFill/>
                          </a:ln>
                          <a:solidFill>
                            <a:srgbClr val="008000"/>
                          </a:solidFill>
                          <a:effectLst/>
                          <a:latin typeface="Arial" charset="0"/>
                        </a:rPr>
                        <a:t>costal districts</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ts val="2400"/>
                        </a:lnSpc>
                        <a:spcBef>
                          <a:spcPct val="0"/>
                        </a:spcBef>
                        <a:spcAft>
                          <a:spcPct val="0"/>
                        </a:spcAft>
                        <a:buClrTx/>
                        <a:buSzTx/>
                        <a:buFontTx/>
                        <a:buNone/>
                        <a:tabLst/>
                      </a:pPr>
                      <a:r>
                        <a:rPr kumimoji="0" lang="en-US" sz="2400" b="1" i="0" u="none" strike="noStrike" cap="none" normalizeH="0" baseline="0" smtClean="0">
                          <a:ln>
                            <a:noFill/>
                          </a:ln>
                          <a:solidFill>
                            <a:srgbClr val="008000"/>
                          </a:solidFill>
                          <a:effectLst/>
                          <a:latin typeface="Arial" charset="0"/>
                        </a:rPr>
                        <a:t>95%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4338">
                <a:tc>
                  <a:txBody>
                    <a:bodyPr/>
                    <a:lstStyle/>
                    <a:p>
                      <a:pPr marL="0" marR="0" lvl="0" indent="0" algn="l" defTabSz="914400" rtl="0" eaLnBrk="1" fontAlgn="b" latinLnBrk="0" hangingPunct="1">
                        <a:lnSpc>
                          <a:spcPts val="2400"/>
                        </a:lnSpc>
                        <a:spcBef>
                          <a:spcPct val="0"/>
                        </a:spcBef>
                        <a:spcAft>
                          <a:spcPct val="0"/>
                        </a:spcAft>
                        <a:buClrTx/>
                        <a:buSzTx/>
                        <a:buFontTx/>
                        <a:buNone/>
                        <a:tabLst/>
                      </a:pPr>
                      <a:r>
                        <a:rPr kumimoji="0" lang="en-US" sz="2400" b="1" i="0" u="none" strike="noStrike" cap="none" normalizeH="0" baseline="0" smtClean="0">
                          <a:ln>
                            <a:noFill/>
                          </a:ln>
                          <a:solidFill>
                            <a:srgbClr val="008000"/>
                          </a:solidFill>
                          <a:effectLst/>
                          <a:latin typeface="Arial" charset="0"/>
                        </a:rPr>
                        <a:t>Population affected</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ts val="2400"/>
                        </a:lnSpc>
                        <a:spcBef>
                          <a:spcPct val="0"/>
                        </a:spcBef>
                        <a:spcAft>
                          <a:spcPct val="0"/>
                        </a:spcAft>
                        <a:buClrTx/>
                        <a:buSzTx/>
                        <a:buFontTx/>
                        <a:buNone/>
                        <a:tabLst/>
                      </a:pPr>
                      <a:r>
                        <a:rPr kumimoji="0" lang="en-US" sz="2400" b="1" i="0" u="none" strike="noStrike" cap="none" normalizeH="0" baseline="0" smtClean="0">
                          <a:ln>
                            <a:noFill/>
                          </a:ln>
                          <a:solidFill>
                            <a:srgbClr val="008000"/>
                          </a:solidFill>
                          <a:effectLst/>
                          <a:latin typeface="Arial" charset="0"/>
                        </a:rPr>
                        <a:t>8.5 million</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57225">
                <a:tc>
                  <a:txBody>
                    <a:bodyPr/>
                    <a:lstStyle/>
                    <a:p>
                      <a:pPr marL="0" marR="0" lvl="0" indent="0" algn="l" defTabSz="914400" rtl="0" eaLnBrk="1" fontAlgn="b" latinLnBrk="0" hangingPunct="1">
                        <a:lnSpc>
                          <a:spcPts val="2400"/>
                        </a:lnSpc>
                        <a:spcBef>
                          <a:spcPct val="0"/>
                        </a:spcBef>
                        <a:spcAft>
                          <a:spcPct val="0"/>
                        </a:spcAft>
                        <a:buClrTx/>
                        <a:buSzTx/>
                        <a:buFontTx/>
                        <a:buNone/>
                        <a:tabLst/>
                      </a:pPr>
                      <a:r>
                        <a:rPr kumimoji="0" lang="en-US" sz="2400" b="1" i="0" u="none" strike="noStrike" cap="none" normalizeH="0" baseline="0" smtClean="0">
                          <a:ln>
                            <a:noFill/>
                          </a:ln>
                          <a:solidFill>
                            <a:srgbClr val="008000"/>
                          </a:solidFill>
                          <a:effectLst/>
                          <a:latin typeface="Arial" charset="0"/>
                        </a:rPr>
                        <a:t>Houses destroyed</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ts val="2400"/>
                        </a:lnSpc>
                        <a:spcBef>
                          <a:spcPct val="0"/>
                        </a:spcBef>
                        <a:spcAft>
                          <a:spcPct val="0"/>
                        </a:spcAft>
                        <a:buClrTx/>
                        <a:buSzTx/>
                        <a:buFontTx/>
                        <a:buNone/>
                        <a:tabLst/>
                      </a:pPr>
                      <a:r>
                        <a:rPr kumimoji="0" lang="en-US" sz="2400" b="1" i="0" u="none" strike="noStrike" cap="none" normalizeH="0" baseline="0" smtClean="0">
                          <a:ln>
                            <a:noFill/>
                          </a:ln>
                          <a:solidFill>
                            <a:srgbClr val="008000"/>
                          </a:solidFill>
                          <a:effectLst/>
                          <a:latin typeface="Arial" charset="0"/>
                        </a:rPr>
                        <a:t>564,000 completely</a:t>
                      </a:r>
                    </a:p>
                    <a:p>
                      <a:pPr marL="0" marR="0" lvl="0" indent="0" algn="l" defTabSz="914400" rtl="0" eaLnBrk="1" fontAlgn="b" latinLnBrk="0" hangingPunct="1">
                        <a:lnSpc>
                          <a:spcPts val="2400"/>
                        </a:lnSpc>
                        <a:spcBef>
                          <a:spcPct val="0"/>
                        </a:spcBef>
                        <a:spcAft>
                          <a:spcPct val="0"/>
                        </a:spcAft>
                        <a:buClrTx/>
                        <a:buSzTx/>
                        <a:buFontTx/>
                        <a:buNone/>
                        <a:tabLst/>
                      </a:pPr>
                      <a:r>
                        <a:rPr kumimoji="0" lang="en-US" sz="2400" b="1" i="0" u="none" strike="noStrike" cap="none" normalizeH="0" baseline="0" smtClean="0">
                          <a:ln>
                            <a:noFill/>
                          </a:ln>
                          <a:solidFill>
                            <a:srgbClr val="008000"/>
                          </a:solidFill>
                          <a:effectLst/>
                          <a:latin typeface="Arial" charset="0"/>
                        </a:rPr>
                        <a:t>885,280 partially</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 latinLnBrk="0" hangingPunct="1">
                        <a:lnSpc>
                          <a:spcPts val="2400"/>
                        </a:lnSpc>
                        <a:spcBef>
                          <a:spcPct val="0"/>
                        </a:spcBef>
                        <a:spcAft>
                          <a:spcPct val="0"/>
                        </a:spcAft>
                        <a:buClrTx/>
                        <a:buSzTx/>
                        <a:buFontTx/>
                        <a:buNone/>
                        <a:tabLst/>
                      </a:pPr>
                      <a:r>
                        <a:rPr kumimoji="0" lang="en-US" sz="2400" b="1" i="0" u="none" strike="noStrike" cap="none" normalizeH="0" baseline="0" smtClean="0">
                          <a:ln>
                            <a:noFill/>
                          </a:ln>
                          <a:solidFill>
                            <a:srgbClr val="008000"/>
                          </a:solidFill>
                          <a:effectLst/>
                          <a:latin typeface="Arial" charset="0"/>
                          <a:cs typeface="Arial" charset="0"/>
                        </a:rPr>
                        <a:t>Total injured</a:t>
                      </a:r>
                      <a:endParaRPr kumimoji="0" lang="en-US" sz="2400" b="1" i="0" u="none" strike="noStrike" cap="none" normalizeH="0" baseline="0" smtClean="0">
                        <a:ln>
                          <a:noFill/>
                        </a:ln>
                        <a:solidFill>
                          <a:srgbClr val="008000"/>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ts val="2400"/>
                        </a:lnSpc>
                        <a:spcBef>
                          <a:spcPct val="0"/>
                        </a:spcBef>
                        <a:spcAft>
                          <a:spcPct val="0"/>
                        </a:spcAft>
                        <a:buClrTx/>
                        <a:buSzTx/>
                        <a:buFontTx/>
                        <a:buNone/>
                        <a:tabLst/>
                      </a:pPr>
                      <a:r>
                        <a:rPr kumimoji="0" lang="en-US" sz="2400" b="1" i="0" u="none" strike="noStrike" cap="none" normalizeH="0" baseline="0" dirty="0" smtClean="0">
                          <a:ln>
                            <a:noFill/>
                          </a:ln>
                          <a:solidFill>
                            <a:srgbClr val="FF0000"/>
                          </a:solidFill>
                          <a:effectLst/>
                          <a:latin typeface="Arial" charset="0"/>
                          <a:cs typeface="Arial" charset="0"/>
                        </a:rPr>
                        <a:t>40000</a:t>
                      </a:r>
                      <a:endParaRPr kumimoji="0" lang="en-US" sz="2400" b="1" i="0" u="none" strike="noStrike" cap="none" normalizeH="0" baseline="0" dirty="0" smtClean="0">
                        <a:ln>
                          <a:noFill/>
                        </a:ln>
                        <a:solidFill>
                          <a:srgbClr val="FF0000"/>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57225">
                <a:tc>
                  <a:txBody>
                    <a:bodyPr/>
                    <a:lstStyle/>
                    <a:p>
                      <a:pPr marL="0" marR="0" lvl="0" indent="0" algn="l" defTabSz="914400" rtl="0" eaLnBrk="1" fontAlgn="b" latinLnBrk="0" hangingPunct="1">
                        <a:lnSpc>
                          <a:spcPts val="2400"/>
                        </a:lnSpc>
                        <a:spcBef>
                          <a:spcPct val="0"/>
                        </a:spcBef>
                        <a:spcAft>
                          <a:spcPct val="0"/>
                        </a:spcAft>
                        <a:buClrTx/>
                        <a:buSzTx/>
                        <a:buFontTx/>
                        <a:buNone/>
                        <a:tabLst/>
                      </a:pPr>
                      <a:r>
                        <a:rPr kumimoji="0" lang="en-US" sz="2400" b="1" i="0" u="none" strike="noStrike" cap="none" normalizeH="0" baseline="0" smtClean="0">
                          <a:ln>
                            <a:noFill/>
                          </a:ln>
                          <a:solidFill>
                            <a:srgbClr val="008000"/>
                          </a:solidFill>
                          <a:effectLst/>
                          <a:latin typeface="Arial" charset="0"/>
                          <a:cs typeface="Arial" charset="0"/>
                        </a:rPr>
                        <a:t>Total deaths</a:t>
                      </a:r>
                      <a:endParaRPr kumimoji="0" lang="en-US" sz="2400" b="1" i="0" u="none" strike="noStrike" cap="none" normalizeH="0" baseline="0" smtClean="0">
                        <a:ln>
                          <a:noFill/>
                        </a:ln>
                        <a:solidFill>
                          <a:srgbClr val="008000"/>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ts val="2400"/>
                        </a:lnSpc>
                        <a:spcBef>
                          <a:spcPct val="0"/>
                        </a:spcBef>
                        <a:spcAft>
                          <a:spcPct val="0"/>
                        </a:spcAft>
                        <a:buClrTx/>
                        <a:buSzTx/>
                        <a:buFontTx/>
                        <a:buNone/>
                        <a:tabLst/>
                      </a:pPr>
                      <a:r>
                        <a:rPr kumimoji="0" lang="en-US" sz="2400" b="1" i="0" u="none" strike="noStrike" cap="none" normalizeH="0" baseline="0" dirty="0" smtClean="0">
                          <a:ln>
                            <a:noFill/>
                          </a:ln>
                          <a:solidFill>
                            <a:srgbClr val="FF0000"/>
                          </a:solidFill>
                          <a:effectLst/>
                          <a:latin typeface="Arial" charset="0"/>
                          <a:cs typeface="Arial" charset="0"/>
                        </a:rPr>
                        <a:t>3292</a:t>
                      </a:r>
                      <a:endParaRPr kumimoji="0" lang="en-US" sz="2400" b="1" i="0" u="none" strike="noStrike" cap="none" normalizeH="0" baseline="0" dirty="0" smtClean="0">
                        <a:ln>
                          <a:noFill/>
                        </a:ln>
                        <a:solidFill>
                          <a:srgbClr val="FF0000"/>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strips dir="rd"/>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2"/>
          <p:cNvGraphicFramePr>
            <a:graphicFrameLocks noChangeAspect="1"/>
          </p:cNvGraphicFramePr>
          <p:nvPr>
            <p:ph sz="quarter" idx="1"/>
          </p:nvPr>
        </p:nvGraphicFramePr>
        <p:xfrm>
          <a:off x="0" y="0"/>
          <a:ext cx="9144000" cy="6858000"/>
        </p:xfrm>
        <a:graphic>
          <a:graphicData uri="http://schemas.openxmlformats.org/presentationml/2006/ole">
            <p:oleObj spid="_x0000_s10242" name="Chart" r:id="rId4" imgW="5886450" imgH="3619500" progId="Excel.Sheet.8">
              <p:embed/>
            </p:oleObj>
          </a:graphicData>
        </a:graphic>
      </p:graphicFrame>
    </p:spTree>
  </p:cSld>
  <p:clrMapOvr>
    <a:masterClrMapping/>
  </p:clrMapOvr>
  <p:transition>
    <p:strips dir="rd"/>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C:\DOCUME~1\TARIK\LOCALS~1\Temp\msohtmlclip1\01\clip_image001.png"/>
          <p:cNvPicPr>
            <a:picLocks noChangeAspect="1" noChangeArrowheads="1"/>
          </p:cNvPicPr>
          <p:nvPr/>
        </p:nvPicPr>
        <p:blipFill>
          <a:blip r:embed="rId3"/>
          <a:srcRect/>
          <a:stretch>
            <a:fillRect/>
          </a:stretch>
        </p:blipFill>
        <p:spPr bwMode="auto">
          <a:xfrm>
            <a:off x="0" y="0"/>
            <a:ext cx="9102725" cy="6858000"/>
          </a:xfrm>
          <a:prstGeom prst="rect">
            <a:avLst/>
          </a:prstGeom>
          <a:noFill/>
          <a:ln w="9525">
            <a:noFill/>
            <a:miter lim="800000"/>
            <a:headEnd/>
            <a:tailEnd/>
          </a:ln>
        </p:spPr>
      </p:pic>
    </p:spTree>
  </p:cSld>
  <p:clrMapOvr>
    <a:masterClrMapping/>
  </p:clrMapOvr>
  <p:transition>
    <p:strips dir="rd"/>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pic>
        <p:nvPicPr>
          <p:cNvPr id="142339" name="Picture 2"/>
          <p:cNvPicPr>
            <a:picLocks noGrp="1" noChangeAspect="1" noChangeArrowheads="1"/>
          </p:cNvPicPr>
          <p:nvPr>
            <p:ph idx="1"/>
          </p:nvPr>
        </p:nvPicPr>
        <p:blipFill>
          <a:blip r:embed="rId3"/>
          <a:srcRect/>
          <a:stretch>
            <a:fillRect/>
          </a:stretch>
        </p:blipFill>
        <p:spPr>
          <a:xfrm>
            <a:off x="0" y="0"/>
            <a:ext cx="9197975" cy="6858000"/>
          </a:xfrm>
        </p:spPr>
      </p:pic>
      <p:sp>
        <p:nvSpPr>
          <p:cNvPr id="5" name="Rectangle 4"/>
          <p:cNvSpPr/>
          <p:nvPr/>
        </p:nvSpPr>
        <p:spPr>
          <a:xfrm>
            <a:off x="152400" y="152400"/>
            <a:ext cx="86868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a:solidFill>
                  <a:srgbClr val="000000"/>
                </a:solidFill>
                <a:cs typeface="Arial" pitchFamily="34" charset="0"/>
              </a:rPr>
              <a:t>Articles indexed in Pubmed referring to “health”</a:t>
            </a:r>
          </a:p>
          <a:p>
            <a:pPr>
              <a:defRPr/>
            </a:pPr>
            <a:r>
              <a:rPr lang="en-US" sz="2800">
                <a:solidFill>
                  <a:srgbClr val="000000"/>
                </a:solidFill>
                <a:cs typeface="Arial" pitchFamily="34" charset="0"/>
              </a:rPr>
              <a:t>and either “climate change” or “global warming”</a:t>
            </a:r>
          </a:p>
        </p:txBody>
      </p:sp>
    </p:spTree>
  </p:cSld>
  <p:clrMapOvr>
    <a:masterClrMapping/>
  </p:clrMapOvr>
  <p:transition>
    <p:strips dir="rd"/>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2"/>
          <p:cNvSpPr>
            <a:spLocks noGrp="1" noChangeArrowheads="1"/>
          </p:cNvSpPr>
          <p:nvPr>
            <p:ph type="title"/>
          </p:nvPr>
        </p:nvSpPr>
        <p:spPr>
          <a:xfrm>
            <a:off x="0" y="416117"/>
            <a:ext cx="9144000" cy="646315"/>
          </a:xfrm>
        </p:spPr>
        <p:txBody>
          <a:bodyPr lIns="91424" tIns="45712" rIns="91424" bIns="45712" anchor="t">
            <a:spAutoFit/>
          </a:bodyPr>
          <a:lstStyle/>
          <a:p>
            <a:pPr algn="ctr">
              <a:defRPr/>
            </a:pPr>
            <a:r>
              <a:rPr lang="en-GB" sz="3600" dirty="0">
                <a:solidFill>
                  <a:srgbClr val="FFC000"/>
                </a:solidFill>
              </a:rPr>
              <a:t>It affects our largest global health problems</a:t>
            </a:r>
            <a:endParaRPr lang="en-US" sz="3600" dirty="0">
              <a:solidFill>
                <a:srgbClr val="FFC000"/>
              </a:solidFill>
            </a:endParaRPr>
          </a:p>
        </p:txBody>
      </p:sp>
      <p:sp>
        <p:nvSpPr>
          <p:cNvPr id="143363" name="Rectangle 3"/>
          <p:cNvSpPr>
            <a:spLocks noGrp="1" noChangeArrowheads="1"/>
          </p:cNvSpPr>
          <p:nvPr>
            <p:ph type="body" idx="1"/>
          </p:nvPr>
        </p:nvSpPr>
        <p:spPr>
          <a:xfrm>
            <a:off x="273050" y="1895475"/>
            <a:ext cx="8870950" cy="2152650"/>
          </a:xfrm>
        </p:spPr>
        <p:txBody>
          <a:bodyPr/>
          <a:lstStyle/>
          <a:p>
            <a:pPr>
              <a:lnSpc>
                <a:spcPct val="80000"/>
              </a:lnSpc>
              <a:buFontTx/>
              <a:buChar char="-"/>
            </a:pPr>
            <a:r>
              <a:rPr lang="en-GB" sz="2800" b="1" smtClean="0">
                <a:solidFill>
                  <a:schemeClr val="bg1"/>
                </a:solidFill>
              </a:rPr>
              <a:t>Each year:</a:t>
            </a:r>
            <a:br>
              <a:rPr lang="en-GB" sz="2800" b="1" smtClean="0">
                <a:solidFill>
                  <a:schemeClr val="bg1"/>
                </a:solidFill>
              </a:rPr>
            </a:br>
            <a:r>
              <a:rPr lang="en-GB" sz="2800" smtClean="0">
                <a:solidFill>
                  <a:schemeClr val="bg1"/>
                </a:solidFill>
              </a:rPr>
              <a:t/>
            </a:r>
            <a:br>
              <a:rPr lang="en-GB" sz="2800" smtClean="0">
                <a:solidFill>
                  <a:schemeClr val="bg1"/>
                </a:solidFill>
              </a:rPr>
            </a:br>
            <a:r>
              <a:rPr lang="en-GB" sz="2800" smtClean="0">
                <a:solidFill>
                  <a:schemeClr val="bg1"/>
                </a:solidFill>
              </a:rPr>
              <a:t>-  Under nutrition kills 3.5 million </a:t>
            </a:r>
            <a:br>
              <a:rPr lang="en-GB" sz="2800" smtClean="0">
                <a:solidFill>
                  <a:schemeClr val="bg1"/>
                </a:solidFill>
              </a:rPr>
            </a:br>
            <a:r>
              <a:rPr lang="en-GB" sz="2800" smtClean="0">
                <a:solidFill>
                  <a:schemeClr val="bg1"/>
                </a:solidFill>
              </a:rPr>
              <a:t/>
            </a:r>
            <a:br>
              <a:rPr lang="en-GB" sz="2800" smtClean="0">
                <a:solidFill>
                  <a:schemeClr val="bg1"/>
                </a:solidFill>
              </a:rPr>
            </a:br>
            <a:r>
              <a:rPr lang="en-GB" sz="2800" smtClean="0">
                <a:solidFill>
                  <a:schemeClr val="bg1"/>
                </a:solidFill>
              </a:rPr>
              <a:t>-  Diarrhoea kills 2.2 million</a:t>
            </a:r>
            <a:br>
              <a:rPr lang="en-GB" sz="2800" smtClean="0">
                <a:solidFill>
                  <a:schemeClr val="bg1"/>
                </a:solidFill>
              </a:rPr>
            </a:br>
            <a:r>
              <a:rPr lang="en-GB" sz="2800" smtClean="0">
                <a:solidFill>
                  <a:schemeClr val="bg1"/>
                </a:solidFill>
              </a:rPr>
              <a:t/>
            </a:r>
            <a:br>
              <a:rPr lang="en-GB" sz="2800" smtClean="0">
                <a:solidFill>
                  <a:schemeClr val="bg1"/>
                </a:solidFill>
              </a:rPr>
            </a:br>
            <a:r>
              <a:rPr lang="en-GB" sz="2800" smtClean="0">
                <a:solidFill>
                  <a:schemeClr val="bg1"/>
                </a:solidFill>
              </a:rPr>
              <a:t>-  Malaria kills 900,000</a:t>
            </a:r>
          </a:p>
          <a:p>
            <a:pPr>
              <a:lnSpc>
                <a:spcPct val="80000"/>
              </a:lnSpc>
              <a:buFontTx/>
              <a:buChar char="-"/>
            </a:pPr>
            <a:r>
              <a:rPr lang="en-GB" sz="2800" smtClean="0">
                <a:solidFill>
                  <a:schemeClr val="bg1"/>
                </a:solidFill>
              </a:rPr>
              <a:t>-  Extreme weather events kill 60,000</a:t>
            </a:r>
            <a:br>
              <a:rPr lang="en-GB" sz="2800" smtClean="0">
                <a:solidFill>
                  <a:schemeClr val="bg1"/>
                </a:solidFill>
              </a:rPr>
            </a:br>
            <a:r>
              <a:rPr lang="en-GB" sz="2800" smtClean="0">
                <a:solidFill>
                  <a:schemeClr val="bg1"/>
                </a:solidFill>
              </a:rPr>
              <a:t/>
            </a:r>
            <a:br>
              <a:rPr lang="en-GB" sz="2800" smtClean="0">
                <a:solidFill>
                  <a:schemeClr val="bg1"/>
                </a:solidFill>
              </a:rPr>
            </a:br>
            <a:r>
              <a:rPr lang="en-GB" sz="2800" smtClean="0">
                <a:solidFill>
                  <a:schemeClr val="bg1"/>
                </a:solidFill>
              </a:rPr>
              <a:t>These, and others, are </a:t>
            </a:r>
            <a:r>
              <a:rPr lang="en-GB" sz="2800" b="1" smtClean="0">
                <a:solidFill>
                  <a:schemeClr val="bg1"/>
                </a:solidFill>
              </a:rPr>
              <a:t>highly sensitive to temperature and precipitation.</a:t>
            </a:r>
            <a:endParaRPr lang="en-GB" sz="2400" b="1" smtClean="0">
              <a:solidFill>
                <a:schemeClr val="bg1"/>
              </a:solidFill>
            </a:endParaRPr>
          </a:p>
          <a:p>
            <a:pPr>
              <a:lnSpc>
                <a:spcPct val="80000"/>
              </a:lnSpc>
              <a:buFontTx/>
              <a:buNone/>
            </a:pPr>
            <a:endParaRPr lang="en-US" sz="2400" smtClean="0">
              <a:solidFill>
                <a:schemeClr val="bg1"/>
              </a:solidFill>
            </a:endParaRPr>
          </a:p>
        </p:txBody>
      </p:sp>
      <p:sp>
        <p:nvSpPr>
          <p:cNvPr id="143364" name="Rectangle 4"/>
          <p:cNvSpPr>
            <a:spLocks noChangeArrowheads="1"/>
          </p:cNvSpPr>
          <p:nvPr/>
        </p:nvSpPr>
        <p:spPr bwMode="auto">
          <a:xfrm>
            <a:off x="663575" y="1841500"/>
            <a:ext cx="8748713" cy="2152650"/>
          </a:xfrm>
          <a:prstGeom prst="rect">
            <a:avLst/>
          </a:prstGeom>
          <a:noFill/>
          <a:ln w="9525">
            <a:noFill/>
            <a:miter lim="800000"/>
            <a:headEnd/>
            <a:tailEnd/>
          </a:ln>
        </p:spPr>
        <p:txBody>
          <a:bodyPr lIns="91424" tIns="45712" rIns="91424" bIns="45712"/>
          <a:lstStyle/>
          <a:p>
            <a:pPr marL="341313" indent="-341313" defTabSz="912813">
              <a:spcBef>
                <a:spcPct val="80000"/>
              </a:spcBef>
              <a:buClr>
                <a:srgbClr val="1E7FB8"/>
              </a:buClr>
              <a:buFontTx/>
              <a:buChar char="-"/>
            </a:pPr>
            <a:endParaRPr lang="en-US" sz="800" b="1"/>
          </a:p>
        </p:txBody>
      </p:sp>
      <p:pic>
        <p:nvPicPr>
          <p:cNvPr id="143365" name="Picture 5" descr="anophelesfunestus"/>
          <p:cNvPicPr>
            <a:picLocks noChangeAspect="1" noChangeArrowheads="1"/>
          </p:cNvPicPr>
          <p:nvPr/>
        </p:nvPicPr>
        <p:blipFill>
          <a:blip r:embed="rId3"/>
          <a:srcRect/>
          <a:stretch>
            <a:fillRect/>
          </a:stretch>
        </p:blipFill>
        <p:spPr bwMode="auto">
          <a:xfrm>
            <a:off x="6629400" y="1676400"/>
            <a:ext cx="2339975" cy="1700213"/>
          </a:xfrm>
          <a:prstGeom prst="rect">
            <a:avLst/>
          </a:prstGeom>
          <a:noFill/>
          <a:ln w="9525">
            <a:noFill/>
            <a:miter lim="800000"/>
            <a:headEnd/>
            <a:tailEnd/>
          </a:ln>
        </p:spPr>
      </p:pic>
      <p:sp>
        <p:nvSpPr>
          <p:cNvPr id="143366" name="Rectangle 6"/>
          <p:cNvSpPr>
            <a:spLocks noChangeArrowheads="1"/>
          </p:cNvSpPr>
          <p:nvPr/>
        </p:nvSpPr>
        <p:spPr bwMode="auto">
          <a:xfrm>
            <a:off x="8415338" y="3041650"/>
            <a:ext cx="407987" cy="158750"/>
          </a:xfrm>
          <a:prstGeom prst="rect">
            <a:avLst/>
          </a:prstGeom>
          <a:noFill/>
          <a:ln w="9525">
            <a:noFill/>
            <a:miter lim="800000"/>
            <a:headEnd/>
            <a:tailEnd/>
          </a:ln>
        </p:spPr>
        <p:txBody>
          <a:bodyPr wrap="none" lIns="80147" tIns="40074" rIns="80147" bIns="40074">
            <a:spAutoFit/>
          </a:bodyPr>
          <a:lstStyle/>
          <a:p>
            <a:pPr defTabSz="912813"/>
            <a:r>
              <a:rPr lang="en-GB" sz="500"/>
              <a:t>US CDC</a:t>
            </a:r>
            <a:endParaRPr lang="en-US" sz="500"/>
          </a:p>
        </p:txBody>
      </p:sp>
    </p:spTree>
  </p:cSld>
  <p:clrMapOvr>
    <a:masterClrMapping/>
  </p:clrMapOvr>
  <p:transition>
    <p:strips dir="rd"/>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ChangeArrowheads="1"/>
          </p:cNvSpPr>
          <p:nvPr/>
        </p:nvSpPr>
        <p:spPr bwMode="auto">
          <a:xfrm>
            <a:off x="0" y="0"/>
            <a:ext cx="9144000" cy="6858000"/>
          </a:xfrm>
          <a:prstGeom prst="rect">
            <a:avLst/>
          </a:prstGeom>
          <a:solidFill>
            <a:srgbClr val="F8F8F8"/>
          </a:solidFill>
          <a:ln w="12700">
            <a:noFill/>
            <a:miter lim="800000"/>
            <a:headEnd/>
            <a:tailEnd/>
          </a:ln>
        </p:spPr>
        <p:txBody>
          <a:bodyPr wrap="none" anchor="ctr"/>
          <a:lstStyle/>
          <a:p>
            <a:endParaRPr lang="en-US"/>
          </a:p>
        </p:txBody>
      </p:sp>
      <p:sp>
        <p:nvSpPr>
          <p:cNvPr id="144387" name="Rectangle 3"/>
          <p:cNvSpPr>
            <a:spLocks noChangeArrowheads="1"/>
          </p:cNvSpPr>
          <p:nvPr/>
        </p:nvSpPr>
        <p:spPr bwMode="auto">
          <a:xfrm>
            <a:off x="1884363" y="1628775"/>
            <a:ext cx="6083300" cy="3336925"/>
          </a:xfrm>
          <a:prstGeom prst="rect">
            <a:avLst/>
          </a:prstGeom>
          <a:solidFill>
            <a:srgbClr val="FFFFFF"/>
          </a:solidFill>
          <a:ln w="9525">
            <a:noFill/>
            <a:miter lim="800000"/>
            <a:headEnd/>
            <a:tailEnd/>
          </a:ln>
        </p:spPr>
        <p:txBody>
          <a:bodyPr/>
          <a:lstStyle/>
          <a:p>
            <a:endParaRPr lang="en-US"/>
          </a:p>
        </p:txBody>
      </p:sp>
      <p:sp>
        <p:nvSpPr>
          <p:cNvPr id="144388" name="Line 4"/>
          <p:cNvSpPr>
            <a:spLocks noChangeShapeType="1"/>
          </p:cNvSpPr>
          <p:nvPr/>
        </p:nvSpPr>
        <p:spPr bwMode="auto">
          <a:xfrm flipV="1">
            <a:off x="4926013" y="1628775"/>
            <a:ext cx="1587" cy="3336925"/>
          </a:xfrm>
          <a:prstGeom prst="line">
            <a:avLst/>
          </a:prstGeom>
          <a:noFill/>
          <a:ln w="0">
            <a:solidFill>
              <a:srgbClr val="23282B"/>
            </a:solidFill>
            <a:round/>
            <a:headEnd/>
            <a:tailEnd/>
          </a:ln>
        </p:spPr>
        <p:txBody>
          <a:bodyPr/>
          <a:lstStyle/>
          <a:p>
            <a:endParaRPr lang="en-US"/>
          </a:p>
        </p:txBody>
      </p:sp>
      <p:sp>
        <p:nvSpPr>
          <p:cNvPr id="144389" name="Line 5"/>
          <p:cNvSpPr>
            <a:spLocks noChangeShapeType="1"/>
          </p:cNvSpPr>
          <p:nvPr/>
        </p:nvSpPr>
        <p:spPr bwMode="auto">
          <a:xfrm flipV="1">
            <a:off x="5532438" y="1628775"/>
            <a:ext cx="1587" cy="3336925"/>
          </a:xfrm>
          <a:prstGeom prst="line">
            <a:avLst/>
          </a:prstGeom>
          <a:noFill/>
          <a:ln w="0">
            <a:solidFill>
              <a:srgbClr val="61BFF3"/>
            </a:solidFill>
            <a:round/>
            <a:headEnd/>
            <a:tailEnd/>
          </a:ln>
        </p:spPr>
        <p:txBody>
          <a:bodyPr/>
          <a:lstStyle/>
          <a:p>
            <a:endParaRPr lang="en-US"/>
          </a:p>
        </p:txBody>
      </p:sp>
      <p:sp>
        <p:nvSpPr>
          <p:cNvPr id="144390" name="Line 6"/>
          <p:cNvSpPr>
            <a:spLocks noChangeShapeType="1"/>
          </p:cNvSpPr>
          <p:nvPr/>
        </p:nvSpPr>
        <p:spPr bwMode="auto">
          <a:xfrm flipV="1">
            <a:off x="6138863" y="1628775"/>
            <a:ext cx="1587" cy="3336925"/>
          </a:xfrm>
          <a:prstGeom prst="line">
            <a:avLst/>
          </a:prstGeom>
          <a:noFill/>
          <a:ln w="0">
            <a:solidFill>
              <a:srgbClr val="61BFF3"/>
            </a:solidFill>
            <a:round/>
            <a:headEnd/>
            <a:tailEnd/>
          </a:ln>
        </p:spPr>
        <p:txBody>
          <a:bodyPr/>
          <a:lstStyle/>
          <a:p>
            <a:endParaRPr lang="en-US"/>
          </a:p>
        </p:txBody>
      </p:sp>
      <p:sp>
        <p:nvSpPr>
          <p:cNvPr id="144391" name="Line 7"/>
          <p:cNvSpPr>
            <a:spLocks noChangeShapeType="1"/>
          </p:cNvSpPr>
          <p:nvPr/>
        </p:nvSpPr>
        <p:spPr bwMode="auto">
          <a:xfrm flipV="1">
            <a:off x="6745288" y="1628775"/>
            <a:ext cx="1587" cy="3336925"/>
          </a:xfrm>
          <a:prstGeom prst="line">
            <a:avLst/>
          </a:prstGeom>
          <a:noFill/>
          <a:ln w="0">
            <a:solidFill>
              <a:srgbClr val="61BFF3"/>
            </a:solidFill>
            <a:round/>
            <a:headEnd/>
            <a:tailEnd/>
          </a:ln>
        </p:spPr>
        <p:txBody>
          <a:bodyPr/>
          <a:lstStyle/>
          <a:p>
            <a:endParaRPr lang="en-US"/>
          </a:p>
        </p:txBody>
      </p:sp>
      <p:sp>
        <p:nvSpPr>
          <p:cNvPr id="144392" name="Line 8"/>
          <p:cNvSpPr>
            <a:spLocks noChangeShapeType="1"/>
          </p:cNvSpPr>
          <p:nvPr/>
        </p:nvSpPr>
        <p:spPr bwMode="auto">
          <a:xfrm flipV="1">
            <a:off x="7351713" y="1628775"/>
            <a:ext cx="1587" cy="3336925"/>
          </a:xfrm>
          <a:prstGeom prst="line">
            <a:avLst/>
          </a:prstGeom>
          <a:noFill/>
          <a:ln w="0">
            <a:solidFill>
              <a:srgbClr val="61BFF3"/>
            </a:solidFill>
            <a:round/>
            <a:headEnd/>
            <a:tailEnd/>
          </a:ln>
        </p:spPr>
        <p:txBody>
          <a:bodyPr/>
          <a:lstStyle/>
          <a:p>
            <a:endParaRPr lang="en-US"/>
          </a:p>
        </p:txBody>
      </p:sp>
      <p:sp>
        <p:nvSpPr>
          <p:cNvPr id="144393" name="Line 9"/>
          <p:cNvSpPr>
            <a:spLocks noChangeShapeType="1"/>
          </p:cNvSpPr>
          <p:nvPr/>
        </p:nvSpPr>
        <p:spPr bwMode="auto">
          <a:xfrm flipV="1">
            <a:off x="7967663" y="1628775"/>
            <a:ext cx="1587" cy="3336925"/>
          </a:xfrm>
          <a:prstGeom prst="line">
            <a:avLst/>
          </a:prstGeom>
          <a:noFill/>
          <a:ln w="0">
            <a:solidFill>
              <a:srgbClr val="23282B"/>
            </a:solidFill>
            <a:round/>
            <a:headEnd/>
            <a:tailEnd/>
          </a:ln>
        </p:spPr>
        <p:txBody>
          <a:bodyPr/>
          <a:lstStyle/>
          <a:p>
            <a:endParaRPr lang="en-US"/>
          </a:p>
        </p:txBody>
      </p:sp>
      <p:sp>
        <p:nvSpPr>
          <p:cNvPr id="144394" name="Line 10"/>
          <p:cNvSpPr>
            <a:spLocks noChangeShapeType="1"/>
          </p:cNvSpPr>
          <p:nvPr/>
        </p:nvSpPr>
        <p:spPr bwMode="auto">
          <a:xfrm flipV="1">
            <a:off x="4926013" y="1628775"/>
            <a:ext cx="1587" cy="3336925"/>
          </a:xfrm>
          <a:prstGeom prst="line">
            <a:avLst/>
          </a:prstGeom>
          <a:noFill/>
          <a:ln w="0">
            <a:solidFill>
              <a:srgbClr val="23282B"/>
            </a:solidFill>
            <a:round/>
            <a:headEnd/>
            <a:tailEnd/>
          </a:ln>
        </p:spPr>
        <p:txBody>
          <a:bodyPr/>
          <a:lstStyle/>
          <a:p>
            <a:endParaRPr lang="en-US"/>
          </a:p>
        </p:txBody>
      </p:sp>
      <p:sp>
        <p:nvSpPr>
          <p:cNvPr id="144395" name="Line 11"/>
          <p:cNvSpPr>
            <a:spLocks noChangeShapeType="1"/>
          </p:cNvSpPr>
          <p:nvPr/>
        </p:nvSpPr>
        <p:spPr bwMode="auto">
          <a:xfrm flipV="1">
            <a:off x="4414838" y="1628775"/>
            <a:ext cx="1587" cy="3336925"/>
          </a:xfrm>
          <a:prstGeom prst="line">
            <a:avLst/>
          </a:prstGeom>
          <a:noFill/>
          <a:ln w="0">
            <a:solidFill>
              <a:srgbClr val="61BFF3"/>
            </a:solidFill>
            <a:round/>
            <a:headEnd/>
            <a:tailEnd/>
          </a:ln>
        </p:spPr>
        <p:txBody>
          <a:bodyPr/>
          <a:lstStyle/>
          <a:p>
            <a:endParaRPr lang="en-US"/>
          </a:p>
        </p:txBody>
      </p:sp>
      <p:sp>
        <p:nvSpPr>
          <p:cNvPr id="144396" name="Line 12"/>
          <p:cNvSpPr>
            <a:spLocks noChangeShapeType="1"/>
          </p:cNvSpPr>
          <p:nvPr/>
        </p:nvSpPr>
        <p:spPr bwMode="auto">
          <a:xfrm flipV="1">
            <a:off x="3914775" y="1628775"/>
            <a:ext cx="1588" cy="3336925"/>
          </a:xfrm>
          <a:prstGeom prst="line">
            <a:avLst/>
          </a:prstGeom>
          <a:noFill/>
          <a:ln w="0">
            <a:solidFill>
              <a:srgbClr val="61BFF3"/>
            </a:solidFill>
            <a:round/>
            <a:headEnd/>
            <a:tailEnd/>
          </a:ln>
        </p:spPr>
        <p:txBody>
          <a:bodyPr/>
          <a:lstStyle/>
          <a:p>
            <a:endParaRPr lang="en-US"/>
          </a:p>
        </p:txBody>
      </p:sp>
      <p:sp>
        <p:nvSpPr>
          <p:cNvPr id="144397" name="Line 13"/>
          <p:cNvSpPr>
            <a:spLocks noChangeShapeType="1"/>
          </p:cNvSpPr>
          <p:nvPr/>
        </p:nvSpPr>
        <p:spPr bwMode="auto">
          <a:xfrm flipV="1">
            <a:off x="3405188" y="1628775"/>
            <a:ext cx="1587" cy="3336925"/>
          </a:xfrm>
          <a:prstGeom prst="line">
            <a:avLst/>
          </a:prstGeom>
          <a:noFill/>
          <a:ln w="0">
            <a:solidFill>
              <a:srgbClr val="61BFF3"/>
            </a:solidFill>
            <a:round/>
            <a:headEnd/>
            <a:tailEnd/>
          </a:ln>
        </p:spPr>
        <p:txBody>
          <a:bodyPr/>
          <a:lstStyle/>
          <a:p>
            <a:endParaRPr lang="en-US"/>
          </a:p>
        </p:txBody>
      </p:sp>
      <p:sp>
        <p:nvSpPr>
          <p:cNvPr id="144398" name="Line 14"/>
          <p:cNvSpPr>
            <a:spLocks noChangeShapeType="1"/>
          </p:cNvSpPr>
          <p:nvPr/>
        </p:nvSpPr>
        <p:spPr bwMode="auto">
          <a:xfrm flipV="1">
            <a:off x="2894013" y="1628775"/>
            <a:ext cx="1587" cy="3336925"/>
          </a:xfrm>
          <a:prstGeom prst="line">
            <a:avLst/>
          </a:prstGeom>
          <a:noFill/>
          <a:ln w="0">
            <a:solidFill>
              <a:srgbClr val="61BFF3"/>
            </a:solidFill>
            <a:round/>
            <a:headEnd/>
            <a:tailEnd/>
          </a:ln>
        </p:spPr>
        <p:txBody>
          <a:bodyPr/>
          <a:lstStyle/>
          <a:p>
            <a:endParaRPr lang="en-US"/>
          </a:p>
        </p:txBody>
      </p:sp>
      <p:sp>
        <p:nvSpPr>
          <p:cNvPr id="144399" name="Line 15"/>
          <p:cNvSpPr>
            <a:spLocks noChangeShapeType="1"/>
          </p:cNvSpPr>
          <p:nvPr/>
        </p:nvSpPr>
        <p:spPr bwMode="auto">
          <a:xfrm flipV="1">
            <a:off x="2393950" y="1628775"/>
            <a:ext cx="1588" cy="3336925"/>
          </a:xfrm>
          <a:prstGeom prst="line">
            <a:avLst/>
          </a:prstGeom>
          <a:noFill/>
          <a:ln w="0">
            <a:solidFill>
              <a:srgbClr val="61BFF3"/>
            </a:solidFill>
            <a:round/>
            <a:headEnd/>
            <a:tailEnd/>
          </a:ln>
        </p:spPr>
        <p:txBody>
          <a:bodyPr/>
          <a:lstStyle/>
          <a:p>
            <a:endParaRPr lang="en-US"/>
          </a:p>
        </p:txBody>
      </p:sp>
      <p:sp>
        <p:nvSpPr>
          <p:cNvPr id="144400" name="Line 16"/>
          <p:cNvSpPr>
            <a:spLocks noChangeShapeType="1"/>
          </p:cNvSpPr>
          <p:nvPr/>
        </p:nvSpPr>
        <p:spPr bwMode="auto">
          <a:xfrm flipV="1">
            <a:off x="1884363" y="1628775"/>
            <a:ext cx="1587" cy="3336925"/>
          </a:xfrm>
          <a:prstGeom prst="line">
            <a:avLst/>
          </a:prstGeom>
          <a:noFill/>
          <a:ln w="0">
            <a:solidFill>
              <a:srgbClr val="23282B"/>
            </a:solidFill>
            <a:round/>
            <a:headEnd/>
            <a:tailEnd/>
          </a:ln>
        </p:spPr>
        <p:txBody>
          <a:bodyPr/>
          <a:lstStyle/>
          <a:p>
            <a:endParaRPr lang="en-US"/>
          </a:p>
        </p:txBody>
      </p:sp>
      <p:sp>
        <p:nvSpPr>
          <p:cNvPr id="144401" name="Rectangle 17"/>
          <p:cNvSpPr>
            <a:spLocks noChangeArrowheads="1"/>
          </p:cNvSpPr>
          <p:nvPr/>
        </p:nvSpPr>
        <p:spPr bwMode="auto">
          <a:xfrm>
            <a:off x="4872038" y="1658938"/>
            <a:ext cx="53975" cy="360362"/>
          </a:xfrm>
          <a:prstGeom prst="rect">
            <a:avLst/>
          </a:prstGeom>
          <a:solidFill>
            <a:srgbClr val="009049"/>
          </a:solidFill>
          <a:ln w="0">
            <a:solidFill>
              <a:srgbClr val="23282B"/>
            </a:solidFill>
            <a:miter lim="800000"/>
            <a:headEnd/>
            <a:tailEnd/>
          </a:ln>
        </p:spPr>
        <p:txBody>
          <a:bodyPr/>
          <a:lstStyle/>
          <a:p>
            <a:endParaRPr lang="en-US"/>
          </a:p>
        </p:txBody>
      </p:sp>
      <p:sp>
        <p:nvSpPr>
          <p:cNvPr id="144402" name="Rectangle 18"/>
          <p:cNvSpPr>
            <a:spLocks noChangeArrowheads="1"/>
          </p:cNvSpPr>
          <p:nvPr/>
        </p:nvSpPr>
        <p:spPr bwMode="auto">
          <a:xfrm>
            <a:off x="4776788" y="2079625"/>
            <a:ext cx="149225" cy="350838"/>
          </a:xfrm>
          <a:prstGeom prst="rect">
            <a:avLst/>
          </a:prstGeom>
          <a:solidFill>
            <a:srgbClr val="EC3A3E"/>
          </a:solidFill>
          <a:ln w="0">
            <a:solidFill>
              <a:srgbClr val="23282B"/>
            </a:solidFill>
            <a:miter lim="800000"/>
            <a:headEnd/>
            <a:tailEnd/>
          </a:ln>
        </p:spPr>
        <p:txBody>
          <a:bodyPr/>
          <a:lstStyle/>
          <a:p>
            <a:endParaRPr lang="en-US"/>
          </a:p>
        </p:txBody>
      </p:sp>
      <p:sp>
        <p:nvSpPr>
          <p:cNvPr id="144403" name="Rectangle 19"/>
          <p:cNvSpPr>
            <a:spLocks noChangeArrowheads="1"/>
          </p:cNvSpPr>
          <p:nvPr/>
        </p:nvSpPr>
        <p:spPr bwMode="auto">
          <a:xfrm>
            <a:off x="4489450" y="2490788"/>
            <a:ext cx="436563" cy="360362"/>
          </a:xfrm>
          <a:prstGeom prst="rect">
            <a:avLst/>
          </a:prstGeom>
          <a:solidFill>
            <a:srgbClr val="009049"/>
          </a:solidFill>
          <a:ln w="0">
            <a:solidFill>
              <a:srgbClr val="23282B"/>
            </a:solidFill>
            <a:miter lim="800000"/>
            <a:headEnd/>
            <a:tailEnd/>
          </a:ln>
        </p:spPr>
        <p:txBody>
          <a:bodyPr/>
          <a:lstStyle/>
          <a:p>
            <a:endParaRPr lang="en-US"/>
          </a:p>
        </p:txBody>
      </p:sp>
      <p:sp>
        <p:nvSpPr>
          <p:cNvPr id="144404" name="Rectangle 20"/>
          <p:cNvSpPr>
            <a:spLocks noChangeArrowheads="1"/>
          </p:cNvSpPr>
          <p:nvPr/>
        </p:nvSpPr>
        <p:spPr bwMode="auto">
          <a:xfrm>
            <a:off x="4213225" y="2911475"/>
            <a:ext cx="712788" cy="350838"/>
          </a:xfrm>
          <a:prstGeom prst="rect">
            <a:avLst/>
          </a:prstGeom>
          <a:solidFill>
            <a:srgbClr val="EC3A3E"/>
          </a:solidFill>
          <a:ln w="0">
            <a:solidFill>
              <a:srgbClr val="23282B"/>
            </a:solidFill>
            <a:miter lim="800000"/>
            <a:headEnd/>
            <a:tailEnd/>
          </a:ln>
        </p:spPr>
        <p:txBody>
          <a:bodyPr/>
          <a:lstStyle/>
          <a:p>
            <a:endParaRPr lang="en-US"/>
          </a:p>
        </p:txBody>
      </p:sp>
      <p:sp>
        <p:nvSpPr>
          <p:cNvPr id="144405" name="Rectangle 21"/>
          <p:cNvSpPr>
            <a:spLocks noChangeArrowheads="1"/>
          </p:cNvSpPr>
          <p:nvPr/>
        </p:nvSpPr>
        <p:spPr bwMode="auto">
          <a:xfrm>
            <a:off x="3735388" y="3332163"/>
            <a:ext cx="1190625" cy="350837"/>
          </a:xfrm>
          <a:prstGeom prst="rect">
            <a:avLst/>
          </a:prstGeom>
          <a:solidFill>
            <a:srgbClr val="009049"/>
          </a:solidFill>
          <a:ln w="0">
            <a:solidFill>
              <a:srgbClr val="23282B"/>
            </a:solidFill>
            <a:miter lim="800000"/>
            <a:headEnd/>
            <a:tailEnd/>
          </a:ln>
        </p:spPr>
        <p:txBody>
          <a:bodyPr/>
          <a:lstStyle/>
          <a:p>
            <a:endParaRPr lang="en-US"/>
          </a:p>
        </p:txBody>
      </p:sp>
      <p:sp>
        <p:nvSpPr>
          <p:cNvPr id="144406" name="Rectangle 22"/>
          <p:cNvSpPr>
            <a:spLocks noChangeArrowheads="1"/>
          </p:cNvSpPr>
          <p:nvPr/>
        </p:nvSpPr>
        <p:spPr bwMode="auto">
          <a:xfrm>
            <a:off x="3405188" y="3743325"/>
            <a:ext cx="1520825" cy="360363"/>
          </a:xfrm>
          <a:prstGeom prst="rect">
            <a:avLst/>
          </a:prstGeom>
          <a:solidFill>
            <a:srgbClr val="EC3A3E"/>
          </a:solidFill>
          <a:ln w="0">
            <a:solidFill>
              <a:srgbClr val="23282B"/>
            </a:solidFill>
            <a:miter lim="800000"/>
            <a:headEnd/>
            <a:tailEnd/>
          </a:ln>
        </p:spPr>
        <p:txBody>
          <a:bodyPr/>
          <a:lstStyle/>
          <a:p>
            <a:endParaRPr lang="en-US"/>
          </a:p>
        </p:txBody>
      </p:sp>
      <p:sp>
        <p:nvSpPr>
          <p:cNvPr id="144407" name="Rectangle 23"/>
          <p:cNvSpPr>
            <a:spLocks noChangeArrowheads="1"/>
          </p:cNvSpPr>
          <p:nvPr/>
        </p:nvSpPr>
        <p:spPr bwMode="auto">
          <a:xfrm>
            <a:off x="2968625" y="4164013"/>
            <a:ext cx="1957388" cy="350837"/>
          </a:xfrm>
          <a:prstGeom prst="rect">
            <a:avLst/>
          </a:prstGeom>
          <a:solidFill>
            <a:srgbClr val="009049"/>
          </a:solidFill>
          <a:ln w="0">
            <a:solidFill>
              <a:srgbClr val="23282B"/>
            </a:solidFill>
            <a:miter lim="800000"/>
            <a:headEnd/>
            <a:tailEnd/>
          </a:ln>
        </p:spPr>
        <p:txBody>
          <a:bodyPr/>
          <a:lstStyle/>
          <a:p>
            <a:endParaRPr lang="en-US"/>
          </a:p>
        </p:txBody>
      </p:sp>
      <p:sp>
        <p:nvSpPr>
          <p:cNvPr id="144408" name="Rectangle 24"/>
          <p:cNvSpPr>
            <a:spLocks noChangeArrowheads="1"/>
          </p:cNvSpPr>
          <p:nvPr/>
        </p:nvSpPr>
        <p:spPr bwMode="auto">
          <a:xfrm>
            <a:off x="2139950" y="4575175"/>
            <a:ext cx="2786063" cy="360363"/>
          </a:xfrm>
          <a:prstGeom prst="rect">
            <a:avLst/>
          </a:prstGeom>
          <a:solidFill>
            <a:srgbClr val="EC3A3E"/>
          </a:solidFill>
          <a:ln w="0">
            <a:solidFill>
              <a:srgbClr val="23282B"/>
            </a:solidFill>
            <a:miter lim="800000"/>
            <a:headEnd/>
            <a:tailEnd/>
          </a:ln>
        </p:spPr>
        <p:txBody>
          <a:bodyPr/>
          <a:lstStyle/>
          <a:p>
            <a:endParaRPr lang="en-US"/>
          </a:p>
        </p:txBody>
      </p:sp>
      <p:sp>
        <p:nvSpPr>
          <p:cNvPr id="144409" name="Rectangle 25"/>
          <p:cNvSpPr>
            <a:spLocks noChangeArrowheads="1"/>
          </p:cNvSpPr>
          <p:nvPr/>
        </p:nvSpPr>
        <p:spPr bwMode="auto">
          <a:xfrm>
            <a:off x="4926013" y="1658938"/>
            <a:ext cx="42862" cy="360362"/>
          </a:xfrm>
          <a:prstGeom prst="rect">
            <a:avLst/>
          </a:prstGeom>
          <a:solidFill>
            <a:srgbClr val="ACDC7E"/>
          </a:solidFill>
          <a:ln w="0">
            <a:solidFill>
              <a:srgbClr val="23282B"/>
            </a:solidFill>
            <a:miter lim="800000"/>
            <a:headEnd/>
            <a:tailEnd/>
          </a:ln>
        </p:spPr>
        <p:txBody>
          <a:bodyPr/>
          <a:lstStyle/>
          <a:p>
            <a:endParaRPr lang="en-US"/>
          </a:p>
        </p:txBody>
      </p:sp>
      <p:sp>
        <p:nvSpPr>
          <p:cNvPr id="144410" name="Rectangle 26"/>
          <p:cNvSpPr>
            <a:spLocks noChangeArrowheads="1"/>
          </p:cNvSpPr>
          <p:nvPr/>
        </p:nvSpPr>
        <p:spPr bwMode="auto">
          <a:xfrm>
            <a:off x="4926013" y="2079625"/>
            <a:ext cx="169862" cy="350838"/>
          </a:xfrm>
          <a:prstGeom prst="rect">
            <a:avLst/>
          </a:prstGeom>
          <a:solidFill>
            <a:srgbClr val="F99E7F"/>
          </a:solidFill>
          <a:ln w="0">
            <a:solidFill>
              <a:srgbClr val="23282B"/>
            </a:solidFill>
            <a:miter lim="800000"/>
            <a:headEnd/>
            <a:tailEnd/>
          </a:ln>
        </p:spPr>
        <p:txBody>
          <a:bodyPr/>
          <a:lstStyle/>
          <a:p>
            <a:endParaRPr lang="en-US"/>
          </a:p>
        </p:txBody>
      </p:sp>
      <p:sp>
        <p:nvSpPr>
          <p:cNvPr id="144411" name="Rectangle 27"/>
          <p:cNvSpPr>
            <a:spLocks noChangeArrowheads="1"/>
          </p:cNvSpPr>
          <p:nvPr/>
        </p:nvSpPr>
        <p:spPr bwMode="auto">
          <a:xfrm>
            <a:off x="4926013" y="2490788"/>
            <a:ext cx="307975" cy="360362"/>
          </a:xfrm>
          <a:prstGeom prst="rect">
            <a:avLst/>
          </a:prstGeom>
          <a:solidFill>
            <a:srgbClr val="ACDC7E"/>
          </a:solidFill>
          <a:ln w="0">
            <a:solidFill>
              <a:srgbClr val="23282B"/>
            </a:solidFill>
            <a:miter lim="800000"/>
            <a:headEnd/>
            <a:tailEnd/>
          </a:ln>
        </p:spPr>
        <p:txBody>
          <a:bodyPr/>
          <a:lstStyle/>
          <a:p>
            <a:endParaRPr lang="en-US"/>
          </a:p>
        </p:txBody>
      </p:sp>
      <p:sp>
        <p:nvSpPr>
          <p:cNvPr id="144412" name="Rectangle 28"/>
          <p:cNvSpPr>
            <a:spLocks noChangeArrowheads="1"/>
          </p:cNvSpPr>
          <p:nvPr/>
        </p:nvSpPr>
        <p:spPr bwMode="auto">
          <a:xfrm>
            <a:off x="4926013" y="2911475"/>
            <a:ext cx="307975" cy="350838"/>
          </a:xfrm>
          <a:prstGeom prst="rect">
            <a:avLst/>
          </a:prstGeom>
          <a:solidFill>
            <a:srgbClr val="F99E7F"/>
          </a:solidFill>
          <a:ln w="0">
            <a:solidFill>
              <a:srgbClr val="23282B"/>
            </a:solidFill>
            <a:miter lim="800000"/>
            <a:headEnd/>
            <a:tailEnd/>
          </a:ln>
        </p:spPr>
        <p:txBody>
          <a:bodyPr/>
          <a:lstStyle/>
          <a:p>
            <a:endParaRPr lang="en-US"/>
          </a:p>
        </p:txBody>
      </p:sp>
      <p:sp>
        <p:nvSpPr>
          <p:cNvPr id="144413" name="Rectangle 29"/>
          <p:cNvSpPr>
            <a:spLocks noChangeArrowheads="1"/>
          </p:cNvSpPr>
          <p:nvPr/>
        </p:nvSpPr>
        <p:spPr bwMode="auto">
          <a:xfrm>
            <a:off x="4926013" y="3332163"/>
            <a:ext cx="446087" cy="350837"/>
          </a:xfrm>
          <a:prstGeom prst="rect">
            <a:avLst/>
          </a:prstGeom>
          <a:solidFill>
            <a:srgbClr val="ACDC7E"/>
          </a:solidFill>
          <a:ln w="0">
            <a:solidFill>
              <a:srgbClr val="23282B"/>
            </a:solidFill>
            <a:miter lim="800000"/>
            <a:headEnd/>
            <a:tailEnd/>
          </a:ln>
        </p:spPr>
        <p:txBody>
          <a:bodyPr/>
          <a:lstStyle/>
          <a:p>
            <a:endParaRPr lang="en-US"/>
          </a:p>
        </p:txBody>
      </p:sp>
      <p:sp>
        <p:nvSpPr>
          <p:cNvPr id="144414" name="Rectangle 30"/>
          <p:cNvSpPr>
            <a:spLocks noChangeArrowheads="1"/>
          </p:cNvSpPr>
          <p:nvPr/>
        </p:nvSpPr>
        <p:spPr bwMode="auto">
          <a:xfrm>
            <a:off x="4926013" y="3743325"/>
            <a:ext cx="563562" cy="360363"/>
          </a:xfrm>
          <a:prstGeom prst="rect">
            <a:avLst/>
          </a:prstGeom>
          <a:solidFill>
            <a:srgbClr val="F99E7F"/>
          </a:solidFill>
          <a:ln w="0">
            <a:solidFill>
              <a:srgbClr val="23282B"/>
            </a:solidFill>
            <a:miter lim="800000"/>
            <a:headEnd/>
            <a:tailEnd/>
          </a:ln>
        </p:spPr>
        <p:txBody>
          <a:bodyPr/>
          <a:lstStyle/>
          <a:p>
            <a:endParaRPr lang="en-US"/>
          </a:p>
        </p:txBody>
      </p:sp>
      <p:sp>
        <p:nvSpPr>
          <p:cNvPr id="144415" name="Rectangle 31"/>
          <p:cNvSpPr>
            <a:spLocks noChangeArrowheads="1"/>
          </p:cNvSpPr>
          <p:nvPr/>
        </p:nvSpPr>
        <p:spPr bwMode="auto">
          <a:xfrm>
            <a:off x="4926013" y="4164013"/>
            <a:ext cx="862012" cy="350837"/>
          </a:xfrm>
          <a:prstGeom prst="rect">
            <a:avLst/>
          </a:prstGeom>
          <a:solidFill>
            <a:srgbClr val="ACDC7E"/>
          </a:solidFill>
          <a:ln w="0">
            <a:solidFill>
              <a:srgbClr val="23282B"/>
            </a:solidFill>
            <a:miter lim="800000"/>
            <a:headEnd/>
            <a:tailEnd/>
          </a:ln>
        </p:spPr>
        <p:txBody>
          <a:bodyPr/>
          <a:lstStyle/>
          <a:p>
            <a:endParaRPr lang="en-US"/>
          </a:p>
        </p:txBody>
      </p:sp>
      <p:sp>
        <p:nvSpPr>
          <p:cNvPr id="144416" name="Rectangle 32"/>
          <p:cNvSpPr>
            <a:spLocks noChangeArrowheads="1"/>
          </p:cNvSpPr>
          <p:nvPr/>
        </p:nvSpPr>
        <p:spPr bwMode="auto">
          <a:xfrm>
            <a:off x="4926013" y="4575175"/>
            <a:ext cx="2457450" cy="360363"/>
          </a:xfrm>
          <a:prstGeom prst="rect">
            <a:avLst/>
          </a:prstGeom>
          <a:solidFill>
            <a:srgbClr val="F99E7F"/>
          </a:solidFill>
          <a:ln w="0">
            <a:solidFill>
              <a:srgbClr val="23282B"/>
            </a:solidFill>
            <a:miter lim="800000"/>
            <a:headEnd/>
            <a:tailEnd/>
          </a:ln>
        </p:spPr>
        <p:txBody>
          <a:bodyPr/>
          <a:lstStyle/>
          <a:p>
            <a:endParaRPr lang="en-US"/>
          </a:p>
        </p:txBody>
      </p:sp>
      <p:sp>
        <p:nvSpPr>
          <p:cNvPr id="144417" name="Rectangle 33"/>
          <p:cNvSpPr>
            <a:spLocks noChangeArrowheads="1"/>
          </p:cNvSpPr>
          <p:nvPr/>
        </p:nvSpPr>
        <p:spPr bwMode="auto">
          <a:xfrm>
            <a:off x="1884363" y="4945063"/>
            <a:ext cx="6083300" cy="30162"/>
          </a:xfrm>
          <a:prstGeom prst="rect">
            <a:avLst/>
          </a:prstGeom>
          <a:solidFill>
            <a:srgbClr val="23282B"/>
          </a:solidFill>
          <a:ln w="9525">
            <a:noFill/>
            <a:miter lim="800000"/>
            <a:headEnd/>
            <a:tailEnd/>
          </a:ln>
        </p:spPr>
        <p:txBody>
          <a:bodyPr/>
          <a:lstStyle/>
          <a:p>
            <a:endParaRPr lang="en-US"/>
          </a:p>
        </p:txBody>
      </p:sp>
      <p:sp>
        <p:nvSpPr>
          <p:cNvPr id="144418" name="Rectangle 34"/>
          <p:cNvSpPr>
            <a:spLocks noChangeArrowheads="1"/>
          </p:cNvSpPr>
          <p:nvPr/>
        </p:nvSpPr>
        <p:spPr bwMode="auto">
          <a:xfrm>
            <a:off x="7947025" y="1628775"/>
            <a:ext cx="31750" cy="3336925"/>
          </a:xfrm>
          <a:prstGeom prst="rect">
            <a:avLst/>
          </a:prstGeom>
          <a:solidFill>
            <a:srgbClr val="23282B"/>
          </a:solidFill>
          <a:ln w="9525">
            <a:noFill/>
            <a:miter lim="800000"/>
            <a:headEnd/>
            <a:tailEnd/>
          </a:ln>
        </p:spPr>
        <p:txBody>
          <a:bodyPr/>
          <a:lstStyle/>
          <a:p>
            <a:endParaRPr lang="en-US"/>
          </a:p>
        </p:txBody>
      </p:sp>
      <p:sp>
        <p:nvSpPr>
          <p:cNvPr id="144419" name="Rectangle 35"/>
          <p:cNvSpPr>
            <a:spLocks noChangeArrowheads="1"/>
          </p:cNvSpPr>
          <p:nvPr/>
        </p:nvSpPr>
        <p:spPr bwMode="auto">
          <a:xfrm>
            <a:off x="1884363" y="1619250"/>
            <a:ext cx="6083300" cy="30163"/>
          </a:xfrm>
          <a:prstGeom prst="rect">
            <a:avLst/>
          </a:prstGeom>
          <a:solidFill>
            <a:srgbClr val="23282B"/>
          </a:solidFill>
          <a:ln w="9525">
            <a:noFill/>
            <a:miter lim="800000"/>
            <a:headEnd/>
            <a:tailEnd/>
          </a:ln>
        </p:spPr>
        <p:txBody>
          <a:bodyPr/>
          <a:lstStyle/>
          <a:p>
            <a:endParaRPr lang="en-US"/>
          </a:p>
        </p:txBody>
      </p:sp>
      <p:sp>
        <p:nvSpPr>
          <p:cNvPr id="144420" name="Rectangle 36"/>
          <p:cNvSpPr>
            <a:spLocks noChangeArrowheads="1"/>
          </p:cNvSpPr>
          <p:nvPr/>
        </p:nvSpPr>
        <p:spPr bwMode="auto">
          <a:xfrm>
            <a:off x="1873250" y="1628775"/>
            <a:ext cx="20638" cy="3336925"/>
          </a:xfrm>
          <a:prstGeom prst="rect">
            <a:avLst/>
          </a:prstGeom>
          <a:solidFill>
            <a:srgbClr val="23282B"/>
          </a:solidFill>
          <a:ln w="9525">
            <a:noFill/>
            <a:miter lim="800000"/>
            <a:headEnd/>
            <a:tailEnd/>
          </a:ln>
        </p:spPr>
        <p:txBody>
          <a:bodyPr/>
          <a:lstStyle/>
          <a:p>
            <a:endParaRPr lang="en-US"/>
          </a:p>
        </p:txBody>
      </p:sp>
      <p:sp>
        <p:nvSpPr>
          <p:cNvPr id="144421" name="Line 37"/>
          <p:cNvSpPr>
            <a:spLocks noChangeShapeType="1"/>
          </p:cNvSpPr>
          <p:nvPr/>
        </p:nvSpPr>
        <p:spPr bwMode="auto">
          <a:xfrm flipV="1">
            <a:off x="4926013" y="1628775"/>
            <a:ext cx="1587" cy="3336925"/>
          </a:xfrm>
          <a:prstGeom prst="line">
            <a:avLst/>
          </a:prstGeom>
          <a:noFill/>
          <a:ln w="0">
            <a:solidFill>
              <a:srgbClr val="23282B"/>
            </a:solidFill>
            <a:round/>
            <a:headEnd/>
            <a:tailEnd/>
          </a:ln>
        </p:spPr>
        <p:txBody>
          <a:bodyPr/>
          <a:lstStyle/>
          <a:p>
            <a:endParaRPr lang="en-US"/>
          </a:p>
        </p:txBody>
      </p:sp>
      <p:sp>
        <p:nvSpPr>
          <p:cNvPr id="144422" name="Line 38"/>
          <p:cNvSpPr>
            <a:spLocks noChangeShapeType="1"/>
          </p:cNvSpPr>
          <p:nvPr/>
        </p:nvSpPr>
        <p:spPr bwMode="auto">
          <a:xfrm flipV="1">
            <a:off x="4926013" y="1628775"/>
            <a:ext cx="1587" cy="3336925"/>
          </a:xfrm>
          <a:prstGeom prst="line">
            <a:avLst/>
          </a:prstGeom>
          <a:noFill/>
          <a:ln w="0">
            <a:solidFill>
              <a:srgbClr val="23282B"/>
            </a:solidFill>
            <a:round/>
            <a:headEnd/>
            <a:tailEnd/>
          </a:ln>
        </p:spPr>
        <p:txBody>
          <a:bodyPr/>
          <a:lstStyle/>
          <a:p>
            <a:endParaRPr lang="en-US"/>
          </a:p>
        </p:txBody>
      </p:sp>
      <p:sp>
        <p:nvSpPr>
          <p:cNvPr id="144423" name="Rectangle 39"/>
          <p:cNvSpPr>
            <a:spLocks noChangeArrowheads="1"/>
          </p:cNvSpPr>
          <p:nvPr/>
        </p:nvSpPr>
        <p:spPr bwMode="auto">
          <a:xfrm>
            <a:off x="914400" y="1911350"/>
            <a:ext cx="749300" cy="274638"/>
          </a:xfrm>
          <a:prstGeom prst="rect">
            <a:avLst/>
          </a:prstGeom>
          <a:noFill/>
          <a:ln w="9525">
            <a:noFill/>
            <a:miter lim="800000"/>
            <a:headEnd/>
            <a:tailEnd/>
          </a:ln>
        </p:spPr>
        <p:txBody>
          <a:bodyPr wrap="none" lIns="0" tIns="0" rIns="0" bIns="0">
            <a:spAutoFit/>
          </a:bodyPr>
          <a:lstStyle/>
          <a:p>
            <a:pPr eaLnBrk="0" hangingPunct="0"/>
            <a:r>
              <a:rPr lang="en-US" b="1">
                <a:solidFill>
                  <a:schemeClr val="bg1"/>
                </a:solidFill>
              </a:rPr>
              <a:t>Floods</a:t>
            </a:r>
          </a:p>
        </p:txBody>
      </p:sp>
      <p:sp>
        <p:nvSpPr>
          <p:cNvPr id="144424" name="Rectangle 40"/>
          <p:cNvSpPr>
            <a:spLocks noChangeArrowheads="1"/>
          </p:cNvSpPr>
          <p:nvPr/>
        </p:nvSpPr>
        <p:spPr bwMode="auto">
          <a:xfrm>
            <a:off x="838200" y="2749550"/>
            <a:ext cx="787400" cy="274638"/>
          </a:xfrm>
          <a:prstGeom prst="rect">
            <a:avLst/>
          </a:prstGeom>
          <a:noFill/>
          <a:ln w="9525">
            <a:noFill/>
            <a:miter lim="800000"/>
            <a:headEnd/>
            <a:tailEnd/>
          </a:ln>
        </p:spPr>
        <p:txBody>
          <a:bodyPr wrap="none" lIns="0" tIns="0" rIns="0" bIns="0">
            <a:spAutoFit/>
          </a:bodyPr>
          <a:lstStyle/>
          <a:p>
            <a:pPr eaLnBrk="0" hangingPunct="0"/>
            <a:r>
              <a:rPr lang="en-US" b="1">
                <a:solidFill>
                  <a:schemeClr val="bg1"/>
                </a:solidFill>
              </a:rPr>
              <a:t>Malaria</a:t>
            </a:r>
          </a:p>
        </p:txBody>
      </p:sp>
      <p:sp>
        <p:nvSpPr>
          <p:cNvPr id="144425" name="Rectangle 41"/>
          <p:cNvSpPr>
            <a:spLocks noChangeArrowheads="1"/>
          </p:cNvSpPr>
          <p:nvPr/>
        </p:nvSpPr>
        <p:spPr bwMode="auto">
          <a:xfrm>
            <a:off x="685800" y="3587750"/>
            <a:ext cx="927100" cy="274638"/>
          </a:xfrm>
          <a:prstGeom prst="rect">
            <a:avLst/>
          </a:prstGeom>
          <a:noFill/>
          <a:ln w="9525">
            <a:noFill/>
            <a:miter lim="800000"/>
            <a:headEnd/>
            <a:tailEnd/>
          </a:ln>
        </p:spPr>
        <p:txBody>
          <a:bodyPr wrap="none" lIns="0" tIns="0" rIns="0" bIns="0">
            <a:spAutoFit/>
          </a:bodyPr>
          <a:lstStyle/>
          <a:p>
            <a:pPr eaLnBrk="0" hangingPunct="0"/>
            <a:r>
              <a:rPr lang="en-US" b="1">
                <a:solidFill>
                  <a:schemeClr val="bg1"/>
                </a:solidFill>
              </a:rPr>
              <a:t>Diarrhea</a:t>
            </a:r>
          </a:p>
        </p:txBody>
      </p:sp>
      <p:sp>
        <p:nvSpPr>
          <p:cNvPr id="144426" name="Rectangle 42"/>
          <p:cNvSpPr>
            <a:spLocks noChangeArrowheads="1"/>
          </p:cNvSpPr>
          <p:nvPr/>
        </p:nvSpPr>
        <p:spPr bwMode="auto">
          <a:xfrm>
            <a:off x="381000" y="4425950"/>
            <a:ext cx="1308100" cy="274638"/>
          </a:xfrm>
          <a:prstGeom prst="rect">
            <a:avLst/>
          </a:prstGeom>
          <a:noFill/>
          <a:ln w="9525">
            <a:noFill/>
            <a:miter lim="800000"/>
            <a:headEnd/>
            <a:tailEnd/>
          </a:ln>
        </p:spPr>
        <p:txBody>
          <a:bodyPr wrap="none" lIns="0" tIns="0" rIns="0" bIns="0">
            <a:spAutoFit/>
          </a:bodyPr>
          <a:lstStyle/>
          <a:p>
            <a:pPr eaLnBrk="0" hangingPunct="0"/>
            <a:r>
              <a:rPr lang="en-US" b="1">
                <a:solidFill>
                  <a:schemeClr val="bg1"/>
                </a:solidFill>
              </a:rPr>
              <a:t>Malnutrition</a:t>
            </a:r>
          </a:p>
        </p:txBody>
      </p:sp>
      <p:sp>
        <p:nvSpPr>
          <p:cNvPr id="144427" name="Rectangle 43"/>
          <p:cNvSpPr>
            <a:spLocks noChangeArrowheads="1"/>
          </p:cNvSpPr>
          <p:nvPr/>
        </p:nvSpPr>
        <p:spPr bwMode="auto">
          <a:xfrm>
            <a:off x="4854575" y="5103813"/>
            <a:ext cx="127000" cy="212725"/>
          </a:xfrm>
          <a:prstGeom prst="rect">
            <a:avLst/>
          </a:prstGeom>
          <a:noFill/>
          <a:ln w="9525">
            <a:noFill/>
            <a:miter lim="800000"/>
            <a:headEnd/>
            <a:tailEnd/>
          </a:ln>
        </p:spPr>
        <p:txBody>
          <a:bodyPr wrap="none" lIns="0" tIns="0" rIns="0" bIns="0">
            <a:spAutoFit/>
          </a:bodyPr>
          <a:lstStyle/>
          <a:p>
            <a:pPr eaLnBrk="0" hangingPunct="0"/>
            <a:r>
              <a:rPr lang="en-US" sz="1400" b="1">
                <a:solidFill>
                  <a:srgbClr val="23282B"/>
                </a:solidFill>
                <a:latin typeface="Verdana" pitchFamily="34" charset="0"/>
              </a:rPr>
              <a:t>0</a:t>
            </a:r>
            <a:endParaRPr lang="en-US" sz="1400" b="1">
              <a:latin typeface="Verdana" pitchFamily="34" charset="0"/>
            </a:endParaRPr>
          </a:p>
        </p:txBody>
      </p:sp>
      <p:sp>
        <p:nvSpPr>
          <p:cNvPr id="144428" name="Rectangle 44"/>
          <p:cNvSpPr>
            <a:spLocks noChangeArrowheads="1"/>
          </p:cNvSpPr>
          <p:nvPr/>
        </p:nvSpPr>
        <p:spPr bwMode="auto">
          <a:xfrm>
            <a:off x="4302125" y="5103813"/>
            <a:ext cx="254000" cy="212725"/>
          </a:xfrm>
          <a:prstGeom prst="rect">
            <a:avLst/>
          </a:prstGeom>
          <a:noFill/>
          <a:ln w="9525">
            <a:noFill/>
            <a:miter lim="800000"/>
            <a:headEnd/>
            <a:tailEnd/>
          </a:ln>
        </p:spPr>
        <p:txBody>
          <a:bodyPr wrap="none" lIns="0" tIns="0" rIns="0" bIns="0">
            <a:spAutoFit/>
          </a:bodyPr>
          <a:lstStyle/>
          <a:p>
            <a:pPr eaLnBrk="0" hangingPunct="0"/>
            <a:r>
              <a:rPr lang="en-US" sz="1400" b="1">
                <a:solidFill>
                  <a:srgbClr val="23282B"/>
                </a:solidFill>
                <a:latin typeface="Verdana" pitchFamily="34" charset="0"/>
              </a:rPr>
              <a:t>20</a:t>
            </a:r>
            <a:endParaRPr lang="en-US" sz="1400" b="1">
              <a:latin typeface="Verdana" pitchFamily="34" charset="0"/>
            </a:endParaRPr>
          </a:p>
        </p:txBody>
      </p:sp>
      <p:sp>
        <p:nvSpPr>
          <p:cNvPr id="144429" name="Rectangle 45"/>
          <p:cNvSpPr>
            <a:spLocks noChangeArrowheads="1"/>
          </p:cNvSpPr>
          <p:nvPr/>
        </p:nvSpPr>
        <p:spPr bwMode="auto">
          <a:xfrm>
            <a:off x="3795713" y="5103813"/>
            <a:ext cx="254000" cy="212725"/>
          </a:xfrm>
          <a:prstGeom prst="rect">
            <a:avLst/>
          </a:prstGeom>
          <a:noFill/>
          <a:ln w="9525">
            <a:noFill/>
            <a:miter lim="800000"/>
            <a:headEnd/>
            <a:tailEnd/>
          </a:ln>
        </p:spPr>
        <p:txBody>
          <a:bodyPr wrap="none" lIns="0" tIns="0" rIns="0" bIns="0">
            <a:spAutoFit/>
          </a:bodyPr>
          <a:lstStyle/>
          <a:p>
            <a:pPr eaLnBrk="0" hangingPunct="0"/>
            <a:r>
              <a:rPr lang="en-US" sz="1400" b="1">
                <a:solidFill>
                  <a:srgbClr val="23282B"/>
                </a:solidFill>
                <a:latin typeface="Verdana" pitchFamily="34" charset="0"/>
              </a:rPr>
              <a:t>40</a:t>
            </a:r>
            <a:endParaRPr lang="en-US" sz="1400" b="1">
              <a:latin typeface="Verdana" pitchFamily="34" charset="0"/>
            </a:endParaRPr>
          </a:p>
        </p:txBody>
      </p:sp>
      <p:sp>
        <p:nvSpPr>
          <p:cNvPr id="144430" name="Rectangle 46"/>
          <p:cNvSpPr>
            <a:spLocks noChangeArrowheads="1"/>
          </p:cNvSpPr>
          <p:nvPr/>
        </p:nvSpPr>
        <p:spPr bwMode="auto">
          <a:xfrm>
            <a:off x="3289300" y="5103813"/>
            <a:ext cx="254000" cy="212725"/>
          </a:xfrm>
          <a:prstGeom prst="rect">
            <a:avLst/>
          </a:prstGeom>
          <a:noFill/>
          <a:ln w="9525">
            <a:noFill/>
            <a:miter lim="800000"/>
            <a:headEnd/>
            <a:tailEnd/>
          </a:ln>
        </p:spPr>
        <p:txBody>
          <a:bodyPr wrap="none" lIns="0" tIns="0" rIns="0" bIns="0">
            <a:spAutoFit/>
          </a:bodyPr>
          <a:lstStyle/>
          <a:p>
            <a:pPr eaLnBrk="0" hangingPunct="0"/>
            <a:r>
              <a:rPr lang="en-US" sz="1400" b="1">
                <a:solidFill>
                  <a:srgbClr val="23282B"/>
                </a:solidFill>
                <a:latin typeface="Verdana" pitchFamily="34" charset="0"/>
              </a:rPr>
              <a:t>60</a:t>
            </a:r>
            <a:endParaRPr lang="en-US" sz="1400" b="1">
              <a:latin typeface="Verdana" pitchFamily="34" charset="0"/>
            </a:endParaRPr>
          </a:p>
        </p:txBody>
      </p:sp>
      <p:sp>
        <p:nvSpPr>
          <p:cNvPr id="144431" name="Rectangle 47"/>
          <p:cNvSpPr>
            <a:spLocks noChangeArrowheads="1"/>
          </p:cNvSpPr>
          <p:nvPr/>
        </p:nvSpPr>
        <p:spPr bwMode="auto">
          <a:xfrm>
            <a:off x="2782888" y="5103813"/>
            <a:ext cx="254000" cy="212725"/>
          </a:xfrm>
          <a:prstGeom prst="rect">
            <a:avLst/>
          </a:prstGeom>
          <a:noFill/>
          <a:ln w="9525">
            <a:noFill/>
            <a:miter lim="800000"/>
            <a:headEnd/>
            <a:tailEnd/>
          </a:ln>
        </p:spPr>
        <p:txBody>
          <a:bodyPr wrap="none" lIns="0" tIns="0" rIns="0" bIns="0">
            <a:spAutoFit/>
          </a:bodyPr>
          <a:lstStyle/>
          <a:p>
            <a:pPr eaLnBrk="0" hangingPunct="0"/>
            <a:r>
              <a:rPr lang="en-US" sz="1400" b="1">
                <a:solidFill>
                  <a:srgbClr val="23282B"/>
                </a:solidFill>
                <a:latin typeface="Verdana" pitchFamily="34" charset="0"/>
              </a:rPr>
              <a:t>80</a:t>
            </a:r>
            <a:endParaRPr lang="en-US" sz="1400" b="1">
              <a:latin typeface="Verdana" pitchFamily="34" charset="0"/>
            </a:endParaRPr>
          </a:p>
        </p:txBody>
      </p:sp>
      <p:sp>
        <p:nvSpPr>
          <p:cNvPr id="144432" name="Rectangle 48"/>
          <p:cNvSpPr>
            <a:spLocks noChangeArrowheads="1"/>
          </p:cNvSpPr>
          <p:nvPr/>
        </p:nvSpPr>
        <p:spPr bwMode="auto">
          <a:xfrm>
            <a:off x="2232025" y="5103813"/>
            <a:ext cx="381000" cy="212725"/>
          </a:xfrm>
          <a:prstGeom prst="rect">
            <a:avLst/>
          </a:prstGeom>
          <a:noFill/>
          <a:ln w="9525">
            <a:noFill/>
            <a:miter lim="800000"/>
            <a:headEnd/>
            <a:tailEnd/>
          </a:ln>
        </p:spPr>
        <p:txBody>
          <a:bodyPr wrap="none" lIns="0" tIns="0" rIns="0" bIns="0">
            <a:spAutoFit/>
          </a:bodyPr>
          <a:lstStyle/>
          <a:p>
            <a:pPr eaLnBrk="0" hangingPunct="0"/>
            <a:r>
              <a:rPr lang="en-US" sz="1400" b="1">
                <a:solidFill>
                  <a:srgbClr val="23282B"/>
                </a:solidFill>
                <a:latin typeface="Verdana" pitchFamily="34" charset="0"/>
              </a:rPr>
              <a:t>100</a:t>
            </a:r>
            <a:endParaRPr lang="en-US" sz="1400" b="1">
              <a:latin typeface="Verdana" pitchFamily="34" charset="0"/>
            </a:endParaRPr>
          </a:p>
        </p:txBody>
      </p:sp>
      <p:sp>
        <p:nvSpPr>
          <p:cNvPr id="144433" name="Rectangle 49"/>
          <p:cNvSpPr>
            <a:spLocks noChangeArrowheads="1"/>
          </p:cNvSpPr>
          <p:nvPr/>
        </p:nvSpPr>
        <p:spPr bwMode="auto">
          <a:xfrm>
            <a:off x="1712913" y="5103813"/>
            <a:ext cx="381000" cy="212725"/>
          </a:xfrm>
          <a:prstGeom prst="rect">
            <a:avLst/>
          </a:prstGeom>
          <a:noFill/>
          <a:ln w="9525">
            <a:noFill/>
            <a:miter lim="800000"/>
            <a:headEnd/>
            <a:tailEnd/>
          </a:ln>
        </p:spPr>
        <p:txBody>
          <a:bodyPr wrap="none" lIns="0" tIns="0" rIns="0" bIns="0">
            <a:spAutoFit/>
          </a:bodyPr>
          <a:lstStyle/>
          <a:p>
            <a:pPr eaLnBrk="0" hangingPunct="0"/>
            <a:r>
              <a:rPr lang="en-US" sz="1400" b="1">
                <a:solidFill>
                  <a:srgbClr val="23282B"/>
                </a:solidFill>
                <a:latin typeface="Verdana" pitchFamily="34" charset="0"/>
              </a:rPr>
              <a:t>120</a:t>
            </a:r>
            <a:endParaRPr lang="en-US" sz="1400" b="1">
              <a:latin typeface="Verdana" pitchFamily="34" charset="0"/>
            </a:endParaRPr>
          </a:p>
        </p:txBody>
      </p:sp>
      <p:sp>
        <p:nvSpPr>
          <p:cNvPr id="144434" name="Rectangle 50"/>
          <p:cNvSpPr>
            <a:spLocks noChangeArrowheads="1"/>
          </p:cNvSpPr>
          <p:nvPr/>
        </p:nvSpPr>
        <p:spPr bwMode="auto">
          <a:xfrm>
            <a:off x="4800600" y="5111750"/>
            <a:ext cx="228600" cy="212725"/>
          </a:xfrm>
          <a:prstGeom prst="rect">
            <a:avLst/>
          </a:prstGeom>
          <a:noFill/>
          <a:ln w="9525">
            <a:noFill/>
            <a:miter lim="800000"/>
            <a:headEnd/>
            <a:tailEnd/>
          </a:ln>
        </p:spPr>
        <p:txBody>
          <a:bodyPr lIns="0" tIns="0" rIns="0" bIns="0">
            <a:spAutoFit/>
          </a:bodyPr>
          <a:lstStyle/>
          <a:p>
            <a:pPr eaLnBrk="0" hangingPunct="0"/>
            <a:endParaRPr lang="en-GB" sz="1400" b="1">
              <a:latin typeface="Verdana" pitchFamily="34" charset="0"/>
            </a:endParaRPr>
          </a:p>
        </p:txBody>
      </p:sp>
      <p:sp>
        <p:nvSpPr>
          <p:cNvPr id="144435" name="Rectangle 51"/>
          <p:cNvSpPr>
            <a:spLocks noChangeArrowheads="1"/>
          </p:cNvSpPr>
          <p:nvPr/>
        </p:nvSpPr>
        <p:spPr bwMode="auto">
          <a:xfrm>
            <a:off x="5475288" y="5103813"/>
            <a:ext cx="127000" cy="212725"/>
          </a:xfrm>
          <a:prstGeom prst="rect">
            <a:avLst/>
          </a:prstGeom>
          <a:noFill/>
          <a:ln w="9525">
            <a:noFill/>
            <a:miter lim="800000"/>
            <a:headEnd/>
            <a:tailEnd/>
          </a:ln>
        </p:spPr>
        <p:txBody>
          <a:bodyPr wrap="none" lIns="0" tIns="0" rIns="0" bIns="0">
            <a:spAutoFit/>
          </a:bodyPr>
          <a:lstStyle/>
          <a:p>
            <a:pPr eaLnBrk="0" hangingPunct="0"/>
            <a:r>
              <a:rPr lang="en-US" sz="1400" b="1">
                <a:solidFill>
                  <a:srgbClr val="453334"/>
                </a:solidFill>
                <a:latin typeface="Verdana" pitchFamily="34" charset="0"/>
              </a:rPr>
              <a:t>2</a:t>
            </a:r>
            <a:endParaRPr lang="en-US" sz="1400" b="1">
              <a:latin typeface="Verdana" pitchFamily="34" charset="0"/>
            </a:endParaRPr>
          </a:p>
        </p:txBody>
      </p:sp>
      <p:sp>
        <p:nvSpPr>
          <p:cNvPr id="144436" name="Rectangle 52"/>
          <p:cNvSpPr>
            <a:spLocks noChangeArrowheads="1"/>
          </p:cNvSpPr>
          <p:nvPr/>
        </p:nvSpPr>
        <p:spPr bwMode="auto">
          <a:xfrm>
            <a:off x="6096000" y="5103813"/>
            <a:ext cx="127000" cy="212725"/>
          </a:xfrm>
          <a:prstGeom prst="rect">
            <a:avLst/>
          </a:prstGeom>
          <a:noFill/>
          <a:ln w="9525">
            <a:noFill/>
            <a:miter lim="800000"/>
            <a:headEnd/>
            <a:tailEnd/>
          </a:ln>
        </p:spPr>
        <p:txBody>
          <a:bodyPr wrap="none" lIns="0" tIns="0" rIns="0" bIns="0">
            <a:spAutoFit/>
          </a:bodyPr>
          <a:lstStyle/>
          <a:p>
            <a:pPr eaLnBrk="0" hangingPunct="0"/>
            <a:r>
              <a:rPr lang="en-US" sz="1400" b="1">
                <a:solidFill>
                  <a:srgbClr val="453334"/>
                </a:solidFill>
                <a:latin typeface="Verdana" pitchFamily="34" charset="0"/>
              </a:rPr>
              <a:t>4</a:t>
            </a:r>
            <a:endParaRPr lang="en-US" sz="1400" b="1">
              <a:latin typeface="Verdana" pitchFamily="34" charset="0"/>
            </a:endParaRPr>
          </a:p>
        </p:txBody>
      </p:sp>
      <p:sp>
        <p:nvSpPr>
          <p:cNvPr id="144437" name="Rectangle 53"/>
          <p:cNvSpPr>
            <a:spLocks noChangeArrowheads="1"/>
          </p:cNvSpPr>
          <p:nvPr/>
        </p:nvSpPr>
        <p:spPr bwMode="auto">
          <a:xfrm>
            <a:off x="6689725" y="5103813"/>
            <a:ext cx="127000" cy="212725"/>
          </a:xfrm>
          <a:prstGeom prst="rect">
            <a:avLst/>
          </a:prstGeom>
          <a:noFill/>
          <a:ln w="9525">
            <a:noFill/>
            <a:miter lim="800000"/>
            <a:headEnd/>
            <a:tailEnd/>
          </a:ln>
        </p:spPr>
        <p:txBody>
          <a:bodyPr wrap="none" lIns="0" tIns="0" rIns="0" bIns="0">
            <a:spAutoFit/>
          </a:bodyPr>
          <a:lstStyle/>
          <a:p>
            <a:pPr eaLnBrk="0" hangingPunct="0"/>
            <a:r>
              <a:rPr lang="en-US" sz="1400" b="1">
                <a:solidFill>
                  <a:srgbClr val="453334"/>
                </a:solidFill>
                <a:latin typeface="Verdana" pitchFamily="34" charset="0"/>
              </a:rPr>
              <a:t>6</a:t>
            </a:r>
            <a:endParaRPr lang="en-US" sz="1400" b="1">
              <a:latin typeface="Verdana" pitchFamily="34" charset="0"/>
            </a:endParaRPr>
          </a:p>
        </p:txBody>
      </p:sp>
      <p:sp>
        <p:nvSpPr>
          <p:cNvPr id="144438" name="Rectangle 54"/>
          <p:cNvSpPr>
            <a:spLocks noChangeArrowheads="1"/>
          </p:cNvSpPr>
          <p:nvPr/>
        </p:nvSpPr>
        <p:spPr bwMode="auto">
          <a:xfrm>
            <a:off x="7297738" y="5103813"/>
            <a:ext cx="127000" cy="212725"/>
          </a:xfrm>
          <a:prstGeom prst="rect">
            <a:avLst/>
          </a:prstGeom>
          <a:noFill/>
          <a:ln w="9525">
            <a:noFill/>
            <a:miter lim="800000"/>
            <a:headEnd/>
            <a:tailEnd/>
          </a:ln>
        </p:spPr>
        <p:txBody>
          <a:bodyPr wrap="none" lIns="0" tIns="0" rIns="0" bIns="0">
            <a:spAutoFit/>
          </a:bodyPr>
          <a:lstStyle/>
          <a:p>
            <a:pPr eaLnBrk="0" hangingPunct="0"/>
            <a:r>
              <a:rPr lang="en-US" sz="1400" b="1">
                <a:solidFill>
                  <a:srgbClr val="453334"/>
                </a:solidFill>
                <a:latin typeface="Verdana" pitchFamily="34" charset="0"/>
              </a:rPr>
              <a:t>8</a:t>
            </a:r>
            <a:endParaRPr lang="en-US" sz="1400" b="1">
              <a:latin typeface="Verdana" pitchFamily="34" charset="0"/>
            </a:endParaRPr>
          </a:p>
        </p:txBody>
      </p:sp>
      <p:sp>
        <p:nvSpPr>
          <p:cNvPr id="144439" name="Rectangle 55"/>
          <p:cNvSpPr>
            <a:spLocks noChangeArrowheads="1"/>
          </p:cNvSpPr>
          <p:nvPr/>
        </p:nvSpPr>
        <p:spPr bwMode="auto">
          <a:xfrm>
            <a:off x="7848600" y="5103813"/>
            <a:ext cx="254000" cy="212725"/>
          </a:xfrm>
          <a:prstGeom prst="rect">
            <a:avLst/>
          </a:prstGeom>
          <a:noFill/>
          <a:ln w="9525">
            <a:noFill/>
            <a:miter lim="800000"/>
            <a:headEnd/>
            <a:tailEnd/>
          </a:ln>
        </p:spPr>
        <p:txBody>
          <a:bodyPr wrap="none" lIns="0" tIns="0" rIns="0" bIns="0">
            <a:spAutoFit/>
          </a:bodyPr>
          <a:lstStyle/>
          <a:p>
            <a:pPr eaLnBrk="0" hangingPunct="0"/>
            <a:r>
              <a:rPr lang="en-US" sz="1400" b="1">
                <a:solidFill>
                  <a:srgbClr val="453334"/>
                </a:solidFill>
                <a:latin typeface="Verdana" pitchFamily="34" charset="0"/>
              </a:rPr>
              <a:t>10</a:t>
            </a:r>
            <a:endParaRPr lang="en-US" sz="1400" b="1">
              <a:latin typeface="Verdana" pitchFamily="34" charset="0"/>
            </a:endParaRPr>
          </a:p>
        </p:txBody>
      </p:sp>
      <p:sp>
        <p:nvSpPr>
          <p:cNvPr id="144440" name="Line 56"/>
          <p:cNvSpPr>
            <a:spLocks noChangeShapeType="1"/>
          </p:cNvSpPr>
          <p:nvPr/>
        </p:nvSpPr>
        <p:spPr bwMode="auto">
          <a:xfrm>
            <a:off x="1873250" y="4122738"/>
            <a:ext cx="6094413" cy="1587"/>
          </a:xfrm>
          <a:prstGeom prst="line">
            <a:avLst/>
          </a:prstGeom>
          <a:noFill/>
          <a:ln w="0">
            <a:solidFill>
              <a:srgbClr val="25221E"/>
            </a:solidFill>
            <a:round/>
            <a:headEnd/>
            <a:tailEnd/>
          </a:ln>
        </p:spPr>
        <p:txBody>
          <a:bodyPr/>
          <a:lstStyle/>
          <a:p>
            <a:endParaRPr lang="en-US"/>
          </a:p>
        </p:txBody>
      </p:sp>
      <p:sp>
        <p:nvSpPr>
          <p:cNvPr id="144441" name="Line 57"/>
          <p:cNvSpPr>
            <a:spLocks noChangeShapeType="1"/>
          </p:cNvSpPr>
          <p:nvPr/>
        </p:nvSpPr>
        <p:spPr bwMode="auto">
          <a:xfrm>
            <a:off x="1893888" y="3292475"/>
            <a:ext cx="6073775" cy="1588"/>
          </a:xfrm>
          <a:prstGeom prst="line">
            <a:avLst/>
          </a:prstGeom>
          <a:noFill/>
          <a:ln w="0">
            <a:solidFill>
              <a:srgbClr val="25221E"/>
            </a:solidFill>
            <a:round/>
            <a:headEnd/>
            <a:tailEnd/>
          </a:ln>
        </p:spPr>
        <p:txBody>
          <a:bodyPr/>
          <a:lstStyle/>
          <a:p>
            <a:endParaRPr lang="en-US"/>
          </a:p>
        </p:txBody>
      </p:sp>
      <p:sp>
        <p:nvSpPr>
          <p:cNvPr id="144442" name="Line 58"/>
          <p:cNvSpPr>
            <a:spLocks noChangeShapeType="1"/>
          </p:cNvSpPr>
          <p:nvPr/>
        </p:nvSpPr>
        <p:spPr bwMode="auto">
          <a:xfrm>
            <a:off x="1884363" y="2460625"/>
            <a:ext cx="6072187" cy="1588"/>
          </a:xfrm>
          <a:prstGeom prst="line">
            <a:avLst/>
          </a:prstGeom>
          <a:noFill/>
          <a:ln w="0">
            <a:solidFill>
              <a:srgbClr val="25221E"/>
            </a:solidFill>
            <a:round/>
            <a:headEnd/>
            <a:tailEnd/>
          </a:ln>
        </p:spPr>
        <p:txBody>
          <a:bodyPr/>
          <a:lstStyle/>
          <a:p>
            <a:endParaRPr lang="en-US"/>
          </a:p>
        </p:txBody>
      </p:sp>
      <p:sp>
        <p:nvSpPr>
          <p:cNvPr id="144443" name="Text Box 59"/>
          <p:cNvSpPr txBox="1">
            <a:spLocks noChangeArrowheads="1"/>
          </p:cNvSpPr>
          <p:nvPr/>
        </p:nvSpPr>
        <p:spPr bwMode="auto">
          <a:xfrm>
            <a:off x="5715000" y="5492750"/>
            <a:ext cx="2012950" cy="366713"/>
          </a:xfrm>
          <a:prstGeom prst="rect">
            <a:avLst/>
          </a:prstGeom>
          <a:noFill/>
          <a:ln w="9525">
            <a:noFill/>
            <a:miter lim="800000"/>
            <a:headEnd/>
            <a:tailEnd/>
          </a:ln>
        </p:spPr>
        <p:txBody>
          <a:bodyPr wrap="none">
            <a:spAutoFit/>
          </a:bodyPr>
          <a:lstStyle/>
          <a:p>
            <a:pPr eaLnBrk="0" hangingPunct="0"/>
            <a:r>
              <a:rPr lang="en-GB" b="1"/>
              <a:t>DALYs (millions)</a:t>
            </a:r>
          </a:p>
        </p:txBody>
      </p:sp>
      <p:sp>
        <p:nvSpPr>
          <p:cNvPr id="144444" name="Rectangle 60"/>
          <p:cNvSpPr>
            <a:spLocks noChangeArrowheads="1"/>
          </p:cNvSpPr>
          <p:nvPr/>
        </p:nvSpPr>
        <p:spPr bwMode="auto">
          <a:xfrm>
            <a:off x="2362200" y="5492750"/>
            <a:ext cx="2317750" cy="366713"/>
          </a:xfrm>
          <a:prstGeom prst="rect">
            <a:avLst/>
          </a:prstGeom>
          <a:noFill/>
          <a:ln w="12700">
            <a:noFill/>
            <a:miter lim="800000"/>
            <a:headEnd/>
            <a:tailEnd/>
          </a:ln>
        </p:spPr>
        <p:txBody>
          <a:bodyPr wrap="none">
            <a:spAutoFit/>
          </a:bodyPr>
          <a:lstStyle/>
          <a:p>
            <a:pPr eaLnBrk="0" hangingPunct="0"/>
            <a:r>
              <a:rPr lang="en-GB" b="1"/>
              <a:t>Deaths (thousands)</a:t>
            </a:r>
          </a:p>
        </p:txBody>
      </p:sp>
      <p:sp>
        <p:nvSpPr>
          <p:cNvPr id="144445" name="Text Box 61"/>
          <p:cNvSpPr txBox="1">
            <a:spLocks noChangeArrowheads="1"/>
          </p:cNvSpPr>
          <p:nvPr/>
        </p:nvSpPr>
        <p:spPr bwMode="auto">
          <a:xfrm>
            <a:off x="6705600" y="1662113"/>
            <a:ext cx="692150" cy="366712"/>
          </a:xfrm>
          <a:prstGeom prst="rect">
            <a:avLst/>
          </a:prstGeom>
          <a:noFill/>
          <a:ln w="9525">
            <a:noFill/>
            <a:miter lim="800000"/>
            <a:headEnd/>
            <a:tailEnd/>
          </a:ln>
        </p:spPr>
        <p:txBody>
          <a:bodyPr wrap="none">
            <a:spAutoFit/>
          </a:bodyPr>
          <a:lstStyle/>
          <a:p>
            <a:pPr eaLnBrk="0" hangingPunct="0"/>
            <a:r>
              <a:rPr lang="en-GB" b="1">
                <a:solidFill>
                  <a:srgbClr val="339933"/>
                </a:solidFill>
              </a:rPr>
              <a:t>2000</a:t>
            </a:r>
          </a:p>
        </p:txBody>
      </p:sp>
      <p:sp>
        <p:nvSpPr>
          <p:cNvPr id="144446" name="Text Box 62"/>
          <p:cNvSpPr txBox="1">
            <a:spLocks noChangeArrowheads="1"/>
          </p:cNvSpPr>
          <p:nvPr/>
        </p:nvSpPr>
        <p:spPr bwMode="auto">
          <a:xfrm>
            <a:off x="6705600" y="2119313"/>
            <a:ext cx="692150" cy="366712"/>
          </a:xfrm>
          <a:prstGeom prst="rect">
            <a:avLst/>
          </a:prstGeom>
          <a:noFill/>
          <a:ln w="9525">
            <a:noFill/>
            <a:miter lim="800000"/>
            <a:headEnd/>
            <a:tailEnd/>
          </a:ln>
        </p:spPr>
        <p:txBody>
          <a:bodyPr wrap="none">
            <a:spAutoFit/>
          </a:bodyPr>
          <a:lstStyle/>
          <a:p>
            <a:pPr eaLnBrk="0" hangingPunct="0"/>
            <a:r>
              <a:rPr lang="en-GB" b="1">
                <a:solidFill>
                  <a:srgbClr val="FF0000"/>
                </a:solidFill>
              </a:rPr>
              <a:t>2020</a:t>
            </a:r>
          </a:p>
        </p:txBody>
      </p:sp>
      <p:sp>
        <p:nvSpPr>
          <p:cNvPr id="288831" name="Rectangle 63"/>
          <p:cNvSpPr>
            <a:spLocks noGrp="1" noChangeArrowheads="1"/>
          </p:cNvSpPr>
          <p:nvPr>
            <p:ph type="title"/>
          </p:nvPr>
        </p:nvSpPr>
        <p:spPr>
          <a:xfrm>
            <a:off x="609600" y="311150"/>
            <a:ext cx="7943850" cy="1095375"/>
          </a:xfrm>
        </p:spPr>
        <p:txBody>
          <a:bodyPr>
            <a:normAutofit fontScale="90000"/>
          </a:bodyPr>
          <a:lstStyle/>
          <a:p>
            <a:pPr>
              <a:defRPr/>
            </a:pPr>
            <a:r>
              <a:rPr lang="en-GB" dirty="0">
                <a:solidFill>
                  <a:srgbClr val="FF0000"/>
                </a:solidFill>
              </a:rPr>
              <a:t>Estimated Death and DALYs Attributable to Climate Change</a:t>
            </a:r>
            <a:endParaRPr lang="en-US" dirty="0">
              <a:solidFill>
                <a:srgbClr val="FF0000"/>
              </a:solidFill>
            </a:endParaRPr>
          </a:p>
        </p:txBody>
      </p:sp>
      <p:sp>
        <p:nvSpPr>
          <p:cNvPr id="144448" name="Text Box 64"/>
          <p:cNvSpPr txBox="1">
            <a:spLocks noChangeArrowheads="1"/>
          </p:cNvSpPr>
          <p:nvPr/>
        </p:nvSpPr>
        <p:spPr bwMode="auto">
          <a:xfrm>
            <a:off x="0" y="5943600"/>
            <a:ext cx="2268538" cy="274638"/>
          </a:xfrm>
          <a:prstGeom prst="rect">
            <a:avLst/>
          </a:prstGeom>
          <a:noFill/>
          <a:ln w="12700">
            <a:noFill/>
            <a:miter lim="800000"/>
            <a:headEnd/>
            <a:tailEnd/>
          </a:ln>
        </p:spPr>
        <p:txBody>
          <a:bodyPr wrap="none">
            <a:spAutoFit/>
          </a:bodyPr>
          <a:lstStyle/>
          <a:p>
            <a:pPr algn="r" eaLnBrk="0" hangingPunct="0"/>
            <a:r>
              <a:rPr lang="en-US" sz="1200"/>
              <a:t>Campbell-Lendrum et al., 2003</a:t>
            </a:r>
          </a:p>
        </p:txBody>
      </p:sp>
    </p:spTree>
  </p:cSld>
  <p:clrMapOvr>
    <a:masterClrMapping/>
  </p:clrMapOvr>
  <p:transition>
    <p:strips dir="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defRPr/>
            </a:pPr>
            <a:r>
              <a:rPr lang="en-US" sz="3600" dirty="0" smtClean="0"/>
              <a:t>CLIMATE CHANGE IS HAPPENING NOW.</a:t>
            </a:r>
            <a:endParaRPr lang="en-US" sz="3600" dirty="0"/>
          </a:p>
        </p:txBody>
      </p:sp>
      <p:sp>
        <p:nvSpPr>
          <p:cNvPr id="35843" name="Content Placeholder 2"/>
          <p:cNvSpPr>
            <a:spLocks noGrp="1"/>
          </p:cNvSpPr>
          <p:nvPr>
            <p:ph idx="1"/>
          </p:nvPr>
        </p:nvSpPr>
        <p:spPr/>
        <p:txBody>
          <a:bodyPr/>
          <a:lstStyle/>
          <a:p>
            <a:r>
              <a:rPr lang="en-US" sz="2800" smtClean="0">
                <a:solidFill>
                  <a:schemeClr val="bg1"/>
                </a:solidFill>
              </a:rPr>
              <a:t>GLOBAL WARMING HAS ACCELERATED IN RECENT  YEARS</a:t>
            </a:r>
          </a:p>
          <a:p>
            <a:endParaRPr lang="en-US" sz="2800" smtClean="0">
              <a:solidFill>
                <a:schemeClr val="bg1"/>
              </a:solidFill>
            </a:endParaRPr>
          </a:p>
          <a:p>
            <a:r>
              <a:rPr lang="en-US" sz="2800" smtClean="0">
                <a:solidFill>
                  <a:schemeClr val="bg1"/>
                </a:solidFill>
              </a:rPr>
              <a:t>SEA LEVELS ARE RISING, GLACIERS ARE MELTING AND PRECIPITATION PATTERNS ARE CHANGING</a:t>
            </a:r>
          </a:p>
          <a:p>
            <a:endParaRPr lang="en-US" sz="2800" smtClean="0">
              <a:solidFill>
                <a:schemeClr val="bg1"/>
              </a:solidFill>
            </a:endParaRPr>
          </a:p>
          <a:p>
            <a:r>
              <a:rPr lang="en-US" sz="2800" smtClean="0">
                <a:solidFill>
                  <a:schemeClr val="bg1"/>
                </a:solidFill>
              </a:rPr>
              <a:t>EXTREME WEATHER EVENTS ARE CHANGING IN FREQUENCY AND INTENSITY.</a:t>
            </a:r>
          </a:p>
        </p:txBody>
      </p:sp>
    </p:spTree>
  </p:cSld>
  <p:clrMapOvr>
    <a:masterClrMapping/>
  </p:clrMapOvr>
  <p:transition>
    <p:strips dir="rd"/>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smtClean="0"/>
              <a:t>Overview</a:t>
            </a:r>
            <a:endParaRPr lang="en-US" dirty="0"/>
          </a:p>
        </p:txBody>
      </p:sp>
      <p:sp>
        <p:nvSpPr>
          <p:cNvPr id="3" name="Content Placeholder 2"/>
          <p:cNvSpPr>
            <a:spLocks noGrp="1"/>
          </p:cNvSpPr>
          <p:nvPr>
            <p:ph idx="1"/>
          </p:nvPr>
        </p:nvSpPr>
        <p:spPr>
          <a:xfrm>
            <a:off x="685800" y="1752600"/>
            <a:ext cx="8229600" cy="4625975"/>
          </a:xfrm>
        </p:spPr>
        <p:txBody>
          <a:bodyPr numCol="2">
            <a:normAutofit fontScale="85000" lnSpcReduction="20000"/>
          </a:bodyPr>
          <a:lstStyle/>
          <a:p>
            <a:pPr>
              <a:defRPr/>
            </a:pPr>
            <a:r>
              <a:rPr lang="en-US" dirty="0" smtClean="0">
                <a:solidFill>
                  <a:schemeClr val="bg1"/>
                </a:solidFill>
              </a:rPr>
              <a:t>Introduction</a:t>
            </a:r>
          </a:p>
          <a:p>
            <a:pPr lvl="1">
              <a:defRPr/>
            </a:pPr>
            <a:r>
              <a:rPr lang="en-US" dirty="0" smtClean="0">
                <a:solidFill>
                  <a:srgbClr val="FF0000"/>
                </a:solidFill>
              </a:rPr>
              <a:t>Definition of climate change</a:t>
            </a:r>
          </a:p>
          <a:p>
            <a:pPr>
              <a:defRPr/>
            </a:pPr>
            <a:r>
              <a:rPr lang="en-US" dirty="0" smtClean="0">
                <a:solidFill>
                  <a:schemeClr val="bg1"/>
                </a:solidFill>
              </a:rPr>
              <a:t>What is happening and who is at risk?</a:t>
            </a:r>
          </a:p>
          <a:p>
            <a:pPr>
              <a:defRPr/>
            </a:pPr>
            <a:r>
              <a:rPr lang="en-US" dirty="0" smtClean="0">
                <a:solidFill>
                  <a:schemeClr val="bg1"/>
                </a:solidFill>
              </a:rPr>
              <a:t>Human Impacts on Climate</a:t>
            </a:r>
          </a:p>
          <a:p>
            <a:pPr lvl="1">
              <a:defRPr/>
            </a:pPr>
            <a:r>
              <a:rPr lang="en-US" dirty="0" smtClean="0">
                <a:solidFill>
                  <a:srgbClr val="FF0000"/>
                </a:solidFill>
              </a:rPr>
              <a:t>Green House Gasses</a:t>
            </a:r>
          </a:p>
          <a:p>
            <a:pPr lvl="1">
              <a:defRPr/>
            </a:pPr>
            <a:r>
              <a:rPr lang="en-US" dirty="0" smtClean="0">
                <a:solidFill>
                  <a:srgbClr val="FF0000"/>
                </a:solidFill>
              </a:rPr>
              <a:t>Water pollutions</a:t>
            </a:r>
          </a:p>
          <a:p>
            <a:pPr lvl="1">
              <a:defRPr/>
            </a:pPr>
            <a:r>
              <a:rPr lang="en-US" dirty="0" smtClean="0">
                <a:solidFill>
                  <a:srgbClr val="FF0000"/>
                </a:solidFill>
              </a:rPr>
              <a:t>Food and Agriculture</a:t>
            </a:r>
            <a:endParaRPr lang="en-US" dirty="0" smtClean="0">
              <a:solidFill>
                <a:schemeClr val="bg1"/>
              </a:solidFill>
            </a:endParaRPr>
          </a:p>
          <a:p>
            <a:pPr lvl="1">
              <a:defRPr/>
            </a:pPr>
            <a:r>
              <a:rPr lang="en-US" dirty="0" smtClean="0">
                <a:solidFill>
                  <a:srgbClr val="FF0000"/>
                </a:solidFill>
              </a:rPr>
              <a:t>Air pollutions</a:t>
            </a:r>
          </a:p>
          <a:p>
            <a:pPr lvl="1">
              <a:defRPr/>
            </a:pPr>
            <a:r>
              <a:rPr lang="en-US" dirty="0" smtClean="0">
                <a:solidFill>
                  <a:srgbClr val="FF0000"/>
                </a:solidFill>
              </a:rPr>
              <a:t>Waste disposals</a:t>
            </a:r>
          </a:p>
          <a:p>
            <a:pPr lvl="1">
              <a:defRPr/>
            </a:pPr>
            <a:r>
              <a:rPr lang="en-US" dirty="0" smtClean="0">
                <a:solidFill>
                  <a:srgbClr val="FF0000"/>
                </a:solidFill>
              </a:rPr>
              <a:t>Infrastructural </a:t>
            </a:r>
          </a:p>
          <a:p>
            <a:pPr>
              <a:defRPr/>
            </a:pPr>
            <a:r>
              <a:rPr lang="en-US" dirty="0" smtClean="0">
                <a:solidFill>
                  <a:schemeClr val="bg1"/>
                </a:solidFill>
              </a:rPr>
              <a:t>Climatic Impact on Human Health</a:t>
            </a:r>
          </a:p>
          <a:p>
            <a:pPr lvl="1">
              <a:defRPr/>
            </a:pPr>
            <a:r>
              <a:rPr lang="en-US" dirty="0" smtClean="0">
                <a:solidFill>
                  <a:schemeClr val="bg1"/>
                </a:solidFill>
              </a:rPr>
              <a:t>Bio-diversity</a:t>
            </a:r>
          </a:p>
          <a:p>
            <a:pPr lvl="2">
              <a:defRPr/>
            </a:pPr>
            <a:r>
              <a:rPr lang="en-US" sz="2800" dirty="0" smtClean="0">
                <a:solidFill>
                  <a:srgbClr val="FF0000"/>
                </a:solidFill>
              </a:rPr>
              <a:t>Water and land </a:t>
            </a:r>
          </a:p>
          <a:p>
            <a:pPr lvl="2">
              <a:defRPr/>
            </a:pPr>
            <a:r>
              <a:rPr lang="en-US" sz="2800" dirty="0" smtClean="0">
                <a:solidFill>
                  <a:srgbClr val="FF0000"/>
                </a:solidFill>
              </a:rPr>
              <a:t>Air</a:t>
            </a:r>
          </a:p>
          <a:p>
            <a:pPr lvl="2">
              <a:defRPr/>
            </a:pPr>
            <a:r>
              <a:rPr lang="en-US" sz="2800" dirty="0" smtClean="0">
                <a:solidFill>
                  <a:srgbClr val="FF0000"/>
                </a:solidFill>
              </a:rPr>
              <a:t>Vector</a:t>
            </a:r>
          </a:p>
          <a:p>
            <a:pPr>
              <a:defRPr/>
            </a:pPr>
            <a:r>
              <a:rPr lang="en-US" dirty="0" smtClean="0">
                <a:solidFill>
                  <a:schemeClr val="bg1"/>
                </a:solidFill>
              </a:rPr>
              <a:t>Plan of Management</a:t>
            </a:r>
          </a:p>
          <a:p>
            <a:pPr lvl="1">
              <a:defRPr/>
            </a:pPr>
            <a:r>
              <a:rPr lang="en-US" dirty="0" smtClean="0">
                <a:solidFill>
                  <a:srgbClr val="FF0000"/>
                </a:solidFill>
              </a:rPr>
              <a:t>Mitigation</a:t>
            </a:r>
          </a:p>
          <a:p>
            <a:pPr lvl="1">
              <a:defRPr/>
            </a:pPr>
            <a:r>
              <a:rPr lang="en-US" dirty="0" smtClean="0">
                <a:solidFill>
                  <a:srgbClr val="FF0000"/>
                </a:solidFill>
              </a:rPr>
              <a:t>Adaptation</a:t>
            </a:r>
          </a:p>
          <a:p>
            <a:pPr>
              <a:defRPr/>
            </a:pPr>
            <a:r>
              <a:rPr lang="en-US" dirty="0" smtClean="0">
                <a:solidFill>
                  <a:schemeClr val="bg1"/>
                </a:solidFill>
              </a:rPr>
              <a:t>Conclusion</a:t>
            </a:r>
            <a:endParaRPr lang="en-US" dirty="0">
              <a:solidFill>
                <a:schemeClr val="bg1"/>
              </a:solidFill>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p:cBhvr override="childStyle">
                                        <p:cTn id="6" dur="500" fill="hold"/>
                                        <p:tgtEl>
                                          <p:spTgt spid="3">
                                            <p:txEl>
                                              <p:pRg st="0" end="0"/>
                                            </p:txEl>
                                          </p:spTgt>
                                        </p:tgtEl>
                                        <p:attrNameLst>
                                          <p:attrName>style.color</p:attrName>
                                        </p:attrNameLst>
                                      </p:cBhvr>
                                      <p:to>
                                        <a:schemeClr val="tx1"/>
                                      </p:to>
                                    </p:animClr>
                                  </p:childTnLst>
                                </p:cTn>
                              </p:par>
                              <p:par>
                                <p:cTn id="7" presetID="3" presetClass="emph" presetSubtype="2" fill="hold" nodeType="withEffect">
                                  <p:stCondLst>
                                    <p:cond delay="0"/>
                                  </p:stCondLst>
                                  <p:childTnLst>
                                    <p:animClr clrSpc="rgb">
                                      <p:cBhvr override="childStyle">
                                        <p:cTn id="8" dur="500" fill="hold"/>
                                        <p:tgtEl>
                                          <p:spTgt spid="3">
                                            <p:txEl>
                                              <p:pRg st="1" end="1"/>
                                            </p:txEl>
                                          </p:spTgt>
                                        </p:tgtEl>
                                        <p:attrNameLst>
                                          <p:attrName>style.color</p:attrName>
                                        </p:attrNameLst>
                                      </p:cBhvr>
                                      <p:to>
                                        <a:schemeClr val="tx1"/>
                                      </p:to>
                                    </p:animClr>
                                  </p:childTnLst>
                                </p:cTn>
                              </p:par>
                              <p:par>
                                <p:cTn id="9" presetID="3" presetClass="emph" presetSubtype="2" fill="hold" nodeType="withEffect">
                                  <p:stCondLst>
                                    <p:cond delay="0"/>
                                  </p:stCondLst>
                                  <p:childTnLst>
                                    <p:animClr clrSpc="rgb">
                                      <p:cBhvr override="childStyle">
                                        <p:cTn id="10" dur="500" fill="hold"/>
                                        <p:tgtEl>
                                          <p:spTgt spid="3">
                                            <p:txEl>
                                              <p:pRg st="2" end="2"/>
                                            </p:txEl>
                                          </p:spTgt>
                                        </p:tgtEl>
                                        <p:attrNameLst>
                                          <p:attrName>style.color</p:attrName>
                                        </p:attrNameLst>
                                      </p:cBhvr>
                                      <p:to>
                                        <a:schemeClr val="tx1"/>
                                      </p:to>
                                    </p:animClr>
                                  </p:childTnLst>
                                </p:cTn>
                              </p:par>
                              <p:par>
                                <p:cTn id="11" presetID="3" presetClass="emph" presetSubtype="2" fill="hold" nodeType="withEffect">
                                  <p:stCondLst>
                                    <p:cond delay="0"/>
                                  </p:stCondLst>
                                  <p:childTnLst>
                                    <p:animClr clrSpc="rgb">
                                      <p:cBhvr override="childStyle">
                                        <p:cTn id="12" dur="500" fill="hold"/>
                                        <p:tgtEl>
                                          <p:spTgt spid="3">
                                            <p:txEl>
                                              <p:pRg st="3" end="3"/>
                                            </p:txEl>
                                          </p:spTgt>
                                        </p:tgtEl>
                                        <p:attrNameLst>
                                          <p:attrName>style.color</p:attrName>
                                        </p:attrNameLst>
                                      </p:cBhvr>
                                      <p:to>
                                        <a:schemeClr val="tx1"/>
                                      </p:to>
                                    </p:animClr>
                                  </p:childTnLst>
                                </p:cTn>
                              </p:par>
                              <p:par>
                                <p:cTn id="13" presetID="3" presetClass="emph" presetSubtype="2" fill="hold" nodeType="withEffect">
                                  <p:stCondLst>
                                    <p:cond delay="0"/>
                                  </p:stCondLst>
                                  <p:childTnLst>
                                    <p:animClr clrSpc="rgb">
                                      <p:cBhvr override="childStyle">
                                        <p:cTn id="14" dur="500" fill="hold"/>
                                        <p:tgtEl>
                                          <p:spTgt spid="3">
                                            <p:txEl>
                                              <p:pRg st="4" end="4"/>
                                            </p:txEl>
                                          </p:spTgt>
                                        </p:tgtEl>
                                        <p:attrNameLst>
                                          <p:attrName>style.color</p:attrName>
                                        </p:attrNameLst>
                                      </p:cBhvr>
                                      <p:to>
                                        <a:schemeClr val="tx1"/>
                                      </p:to>
                                    </p:animClr>
                                  </p:childTnLst>
                                </p:cTn>
                              </p:par>
                              <p:par>
                                <p:cTn id="15" presetID="3" presetClass="emph" presetSubtype="2" fill="hold" nodeType="withEffect">
                                  <p:stCondLst>
                                    <p:cond delay="0"/>
                                  </p:stCondLst>
                                  <p:childTnLst>
                                    <p:animClr clrSpc="rgb">
                                      <p:cBhvr override="childStyle">
                                        <p:cTn id="16" dur="500" fill="hold"/>
                                        <p:tgtEl>
                                          <p:spTgt spid="3">
                                            <p:txEl>
                                              <p:pRg st="5" end="5"/>
                                            </p:txEl>
                                          </p:spTgt>
                                        </p:tgtEl>
                                        <p:attrNameLst>
                                          <p:attrName>style.color</p:attrName>
                                        </p:attrNameLst>
                                      </p:cBhvr>
                                      <p:to>
                                        <a:schemeClr val="tx1"/>
                                      </p:to>
                                    </p:animClr>
                                  </p:childTnLst>
                                </p:cTn>
                              </p:par>
                              <p:par>
                                <p:cTn id="17" presetID="3" presetClass="emph" presetSubtype="2" fill="hold" nodeType="withEffect">
                                  <p:stCondLst>
                                    <p:cond delay="0"/>
                                  </p:stCondLst>
                                  <p:childTnLst>
                                    <p:animClr clrSpc="rgb">
                                      <p:cBhvr override="childStyle">
                                        <p:cTn id="18" dur="500" fill="hold"/>
                                        <p:tgtEl>
                                          <p:spTgt spid="3">
                                            <p:txEl>
                                              <p:pRg st="6" end="6"/>
                                            </p:txEl>
                                          </p:spTgt>
                                        </p:tgtEl>
                                        <p:attrNameLst>
                                          <p:attrName>style.color</p:attrName>
                                        </p:attrNameLst>
                                      </p:cBhvr>
                                      <p:to>
                                        <a:schemeClr val="tx1"/>
                                      </p:to>
                                    </p:animClr>
                                  </p:childTnLst>
                                </p:cTn>
                              </p:par>
                              <p:par>
                                <p:cTn id="19" presetID="3" presetClass="emph" presetSubtype="2" fill="hold" nodeType="withEffect">
                                  <p:stCondLst>
                                    <p:cond delay="0"/>
                                  </p:stCondLst>
                                  <p:childTnLst>
                                    <p:animClr clrSpc="rgb">
                                      <p:cBhvr override="childStyle">
                                        <p:cTn id="20" dur="500" fill="hold"/>
                                        <p:tgtEl>
                                          <p:spTgt spid="3">
                                            <p:txEl>
                                              <p:pRg st="7" end="7"/>
                                            </p:txEl>
                                          </p:spTgt>
                                        </p:tgtEl>
                                        <p:attrNameLst>
                                          <p:attrName>style.color</p:attrName>
                                        </p:attrNameLst>
                                      </p:cBhvr>
                                      <p:to>
                                        <a:schemeClr val="tx1"/>
                                      </p:to>
                                    </p:animClr>
                                  </p:childTnLst>
                                </p:cTn>
                              </p:par>
                              <p:par>
                                <p:cTn id="21" presetID="3" presetClass="emph" presetSubtype="2" fill="hold" nodeType="withEffect">
                                  <p:stCondLst>
                                    <p:cond delay="0"/>
                                  </p:stCondLst>
                                  <p:childTnLst>
                                    <p:animClr clrSpc="rgb">
                                      <p:cBhvr override="childStyle">
                                        <p:cTn id="22" dur="500" fill="hold"/>
                                        <p:tgtEl>
                                          <p:spTgt spid="3">
                                            <p:txEl>
                                              <p:pRg st="8" end="8"/>
                                            </p:txEl>
                                          </p:spTgt>
                                        </p:tgtEl>
                                        <p:attrNameLst>
                                          <p:attrName>style.color</p:attrName>
                                        </p:attrNameLst>
                                      </p:cBhvr>
                                      <p:to>
                                        <a:schemeClr val="tx1"/>
                                      </p:to>
                                    </p:animClr>
                                  </p:childTnLst>
                                </p:cTn>
                              </p:par>
                              <p:par>
                                <p:cTn id="23" presetID="3" presetClass="emph" presetSubtype="2" fill="hold" nodeType="withEffect">
                                  <p:stCondLst>
                                    <p:cond delay="0"/>
                                  </p:stCondLst>
                                  <p:childTnLst>
                                    <p:animClr clrSpc="rgb">
                                      <p:cBhvr override="childStyle">
                                        <p:cTn id="24" dur="500" fill="hold"/>
                                        <p:tgtEl>
                                          <p:spTgt spid="3">
                                            <p:txEl>
                                              <p:pRg st="9" end="9"/>
                                            </p:txEl>
                                          </p:spTgt>
                                        </p:tgtEl>
                                        <p:attrNameLst>
                                          <p:attrName>style.color</p:attrName>
                                        </p:attrNameLst>
                                      </p:cBhvr>
                                      <p:to>
                                        <a:schemeClr val="tx1"/>
                                      </p:to>
                                    </p:animClr>
                                  </p:childTnLst>
                                </p:cTn>
                              </p:par>
                              <p:par>
                                <p:cTn id="25" presetID="3" presetClass="emph" presetSubtype="2" fill="hold" nodeType="withEffect">
                                  <p:stCondLst>
                                    <p:cond delay="0"/>
                                  </p:stCondLst>
                                  <p:childTnLst>
                                    <p:animClr clrSpc="rgb">
                                      <p:cBhvr override="childStyle">
                                        <p:cTn id="26" dur="500" fill="hold"/>
                                        <p:tgtEl>
                                          <p:spTgt spid="3">
                                            <p:txEl>
                                              <p:pRg st="10" end="10"/>
                                            </p:txEl>
                                          </p:spTgt>
                                        </p:tgtEl>
                                        <p:attrNameLst>
                                          <p:attrName>style.color</p:attrName>
                                        </p:attrNameLst>
                                      </p:cBhvr>
                                      <p:to>
                                        <a:schemeClr val="tx1"/>
                                      </p:to>
                                    </p:animClr>
                                  </p:childTnLst>
                                </p:cTn>
                              </p:par>
                              <p:par>
                                <p:cTn id="27" presetID="3" presetClass="emph" presetSubtype="2" fill="hold" nodeType="withEffect">
                                  <p:stCondLst>
                                    <p:cond delay="0"/>
                                  </p:stCondLst>
                                  <p:childTnLst>
                                    <p:animClr clrSpc="rgb">
                                      <p:cBhvr override="childStyle">
                                        <p:cTn id="28" dur="500" fill="hold"/>
                                        <p:tgtEl>
                                          <p:spTgt spid="3">
                                            <p:txEl>
                                              <p:pRg st="11" end="11"/>
                                            </p:txEl>
                                          </p:spTgt>
                                        </p:tgtEl>
                                        <p:attrNameLst>
                                          <p:attrName>style.color</p:attrName>
                                        </p:attrNameLst>
                                      </p:cBhvr>
                                      <p:to>
                                        <a:schemeClr val="tx1"/>
                                      </p:to>
                                    </p:animClr>
                                  </p:childTnLst>
                                </p:cTn>
                              </p:par>
                              <p:par>
                                <p:cTn id="29" presetID="3" presetClass="emph" presetSubtype="2" fill="hold" nodeType="withEffect">
                                  <p:stCondLst>
                                    <p:cond delay="0"/>
                                  </p:stCondLst>
                                  <p:childTnLst>
                                    <p:animClr clrSpc="rgb">
                                      <p:cBhvr override="childStyle">
                                        <p:cTn id="30" dur="500" fill="hold"/>
                                        <p:tgtEl>
                                          <p:spTgt spid="3">
                                            <p:txEl>
                                              <p:pRg st="12" end="12"/>
                                            </p:txEl>
                                          </p:spTgt>
                                        </p:tgtEl>
                                        <p:attrNameLst>
                                          <p:attrName>style.color</p:attrName>
                                        </p:attrNameLst>
                                      </p:cBhvr>
                                      <p:to>
                                        <a:schemeClr val="tx1"/>
                                      </p:to>
                                    </p:animClr>
                                  </p:childTnLst>
                                </p:cTn>
                              </p:par>
                              <p:par>
                                <p:cTn id="31" presetID="3" presetClass="emph" presetSubtype="2" fill="hold" nodeType="withEffect">
                                  <p:stCondLst>
                                    <p:cond delay="0"/>
                                  </p:stCondLst>
                                  <p:childTnLst>
                                    <p:animClr clrSpc="rgb">
                                      <p:cBhvr override="childStyle">
                                        <p:cTn id="32" dur="500" fill="hold"/>
                                        <p:tgtEl>
                                          <p:spTgt spid="3">
                                            <p:txEl>
                                              <p:pRg st="13" end="13"/>
                                            </p:txEl>
                                          </p:spTgt>
                                        </p:tgtEl>
                                        <p:attrNameLst>
                                          <p:attrName>style.color</p:attrName>
                                        </p:attrNameLst>
                                      </p:cBhvr>
                                      <p:to>
                                        <a:schemeClr val="tx1"/>
                                      </p:to>
                                    </p:animClr>
                                  </p:childTnLst>
                                </p:cTn>
                              </p:par>
                              <p:par>
                                <p:cTn id="33" presetID="3" presetClass="emph" presetSubtype="2" fill="hold" nodeType="withEffect">
                                  <p:stCondLst>
                                    <p:cond delay="0"/>
                                  </p:stCondLst>
                                  <p:childTnLst>
                                    <p:animClr clrSpc="rgb">
                                      <p:cBhvr override="childStyle">
                                        <p:cTn id="34" dur="500" fill="hold"/>
                                        <p:tgtEl>
                                          <p:spTgt spid="3">
                                            <p:txEl>
                                              <p:pRg st="14" end="14"/>
                                            </p:txEl>
                                          </p:spTgt>
                                        </p:tgtEl>
                                        <p:attrNameLst>
                                          <p:attrName>style.color</p:attrName>
                                        </p:attrNameLst>
                                      </p:cBhvr>
                                      <p:to>
                                        <a:schemeClr val="tx1"/>
                                      </p:to>
                                    </p:animClr>
                                  </p:childTnLst>
                                </p:cTn>
                              </p:par>
                              <p:par>
                                <p:cTn id="35" presetID="3" presetClass="emph" presetSubtype="2" fill="hold" nodeType="withEffect">
                                  <p:stCondLst>
                                    <p:cond delay="0"/>
                                  </p:stCondLst>
                                  <p:childTnLst>
                                    <p:animClr clrSpc="rgb">
                                      <p:cBhvr override="childStyle">
                                        <p:cTn id="36" dur="500" fill="hold"/>
                                        <p:tgtEl>
                                          <p:spTgt spid="3">
                                            <p:txEl>
                                              <p:pRg st="18" end="18"/>
                                            </p:txEl>
                                          </p:spTgt>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836CD8AF-6B23-486F-9E20-26928D28CB30}" type="slidenum">
              <a:rPr lang="en-US"/>
              <a:pPr>
                <a:defRPr/>
              </a:pPr>
              <a:t>131</a:t>
            </a:fld>
            <a:r>
              <a:rPr lang="en-US"/>
              <a:t> </a:t>
            </a:r>
            <a:endParaRPr lang="en-US">
              <a:solidFill>
                <a:schemeClr val="tx1"/>
              </a:solidFill>
            </a:endParaRPr>
          </a:p>
        </p:txBody>
      </p:sp>
      <p:sp>
        <p:nvSpPr>
          <p:cNvPr id="55298" name="Rectangle 2"/>
          <p:cNvSpPr>
            <a:spLocks noGrp="1" noChangeArrowheads="1"/>
          </p:cNvSpPr>
          <p:nvPr>
            <p:ph type="title"/>
          </p:nvPr>
        </p:nvSpPr>
        <p:spPr>
          <a:xfrm>
            <a:off x="0" y="228600"/>
            <a:ext cx="9144000" cy="1143000"/>
          </a:xfrm>
        </p:spPr>
        <p:txBody>
          <a:bodyPr/>
          <a:lstStyle/>
          <a:p>
            <a:pPr algn="ctr">
              <a:defRPr/>
            </a:pPr>
            <a:r>
              <a:rPr lang="en-US" b="0" dirty="0">
                <a:latin typeface="Times New Roman" pitchFamily="18" charset="0"/>
              </a:rPr>
              <a:t>What Should We Do?</a:t>
            </a:r>
          </a:p>
        </p:txBody>
      </p:sp>
      <p:sp>
        <p:nvSpPr>
          <p:cNvPr id="146436" name="Rectangle 3"/>
          <p:cNvSpPr>
            <a:spLocks noGrp="1" noChangeArrowheads="1"/>
          </p:cNvSpPr>
          <p:nvPr>
            <p:ph type="body" idx="1"/>
          </p:nvPr>
        </p:nvSpPr>
        <p:spPr>
          <a:xfrm>
            <a:off x="228600" y="1447800"/>
            <a:ext cx="8382000" cy="4953000"/>
          </a:xfrm>
        </p:spPr>
        <p:txBody>
          <a:bodyPr/>
          <a:lstStyle/>
          <a:p>
            <a:pPr marL="609600" indent="-609600">
              <a:lnSpc>
                <a:spcPct val="80000"/>
              </a:lnSpc>
              <a:buFont typeface="Wingdings" pitchFamily="2" charset="2"/>
              <a:buAutoNum type="arabicPeriod"/>
            </a:pPr>
            <a:r>
              <a:rPr lang="en-US" sz="3600" smtClean="0">
                <a:solidFill>
                  <a:schemeClr val="bg1"/>
                </a:solidFill>
                <a:latin typeface="Times New Roman" pitchFamily="18" charset="0"/>
              </a:rPr>
              <a:t>Mitigation = reduce GHG emissions</a:t>
            </a:r>
          </a:p>
          <a:p>
            <a:pPr marL="990600" lvl="1" indent="-533400">
              <a:lnSpc>
                <a:spcPct val="80000"/>
              </a:lnSpc>
              <a:buFont typeface="Wingdings" pitchFamily="2" charset="2"/>
              <a:buAutoNum type="arabicPeriod"/>
            </a:pPr>
            <a:r>
              <a:rPr lang="en-US" sz="3200" smtClean="0">
                <a:solidFill>
                  <a:schemeClr val="bg1"/>
                </a:solidFill>
                <a:latin typeface="Times New Roman" pitchFamily="18" charset="0"/>
              </a:rPr>
              <a:t>Reduce energy usage and Reduce, Reuse, Recycle</a:t>
            </a:r>
          </a:p>
          <a:p>
            <a:pPr marL="1371600" lvl="2" indent="-457200">
              <a:lnSpc>
                <a:spcPct val="80000"/>
              </a:lnSpc>
              <a:buFont typeface="Wingdings" pitchFamily="2" charset="2"/>
              <a:buAutoNum type="arabicPeriod"/>
            </a:pPr>
            <a:r>
              <a:rPr lang="en-US" sz="2800" smtClean="0">
                <a:solidFill>
                  <a:schemeClr val="bg1"/>
                </a:solidFill>
                <a:latin typeface="Times New Roman" pitchFamily="18" charset="0"/>
              </a:rPr>
              <a:t>As individuals, at home</a:t>
            </a:r>
          </a:p>
          <a:p>
            <a:pPr marL="1371600" lvl="2" indent="-457200">
              <a:lnSpc>
                <a:spcPct val="80000"/>
              </a:lnSpc>
              <a:buFont typeface="Wingdings" pitchFamily="2" charset="2"/>
              <a:buAutoNum type="arabicPeriod"/>
            </a:pPr>
            <a:r>
              <a:rPr lang="en-US" sz="2800" smtClean="0">
                <a:solidFill>
                  <a:schemeClr val="bg1"/>
                </a:solidFill>
                <a:latin typeface="Times New Roman" pitchFamily="18" charset="0"/>
              </a:rPr>
              <a:t>As organizations, at work</a:t>
            </a:r>
          </a:p>
          <a:p>
            <a:pPr marL="1371600" lvl="2" indent="-457200">
              <a:lnSpc>
                <a:spcPct val="80000"/>
              </a:lnSpc>
              <a:buFont typeface="Wingdings" pitchFamily="2" charset="2"/>
              <a:buAutoNum type="arabicPeriod"/>
            </a:pPr>
            <a:endParaRPr lang="en-US" sz="2800" smtClean="0">
              <a:solidFill>
                <a:schemeClr val="bg1"/>
              </a:solidFill>
              <a:latin typeface="Times New Roman" pitchFamily="18" charset="0"/>
            </a:endParaRPr>
          </a:p>
          <a:p>
            <a:pPr marL="609600" indent="-609600">
              <a:lnSpc>
                <a:spcPct val="80000"/>
              </a:lnSpc>
              <a:buFont typeface="Wingdings" pitchFamily="2" charset="2"/>
              <a:buAutoNum type="arabicPeriod"/>
            </a:pPr>
            <a:r>
              <a:rPr lang="en-US" sz="3600" smtClean="0">
                <a:solidFill>
                  <a:schemeClr val="bg1"/>
                </a:solidFill>
                <a:latin typeface="Times New Roman" pitchFamily="18" charset="0"/>
              </a:rPr>
              <a:t>Adaptation = prepare for impact of climate change</a:t>
            </a:r>
          </a:p>
          <a:p>
            <a:pPr marL="990600" lvl="1" indent="-533400">
              <a:lnSpc>
                <a:spcPct val="80000"/>
              </a:lnSpc>
              <a:buFont typeface="Wingdings" pitchFamily="2" charset="2"/>
              <a:buAutoNum type="arabicPeriod"/>
            </a:pPr>
            <a:r>
              <a:rPr lang="en-US" sz="3200" smtClean="0">
                <a:solidFill>
                  <a:schemeClr val="bg1"/>
                </a:solidFill>
                <a:latin typeface="Times New Roman" pitchFamily="18" charset="0"/>
              </a:rPr>
              <a:t>Emergency preparedness</a:t>
            </a:r>
          </a:p>
          <a:p>
            <a:pPr marL="1371600" lvl="2" indent="-457200">
              <a:lnSpc>
                <a:spcPct val="80000"/>
              </a:lnSpc>
              <a:buFont typeface="Wingdings" pitchFamily="2" charset="2"/>
              <a:buAutoNum type="arabicPeriod"/>
            </a:pPr>
            <a:r>
              <a:rPr lang="en-US" sz="2800" smtClean="0">
                <a:solidFill>
                  <a:schemeClr val="bg1"/>
                </a:solidFill>
                <a:latin typeface="Times New Roman" pitchFamily="18" charset="0"/>
              </a:rPr>
              <a:t>As individuals/families</a:t>
            </a:r>
          </a:p>
          <a:p>
            <a:pPr marL="1371600" lvl="2" indent="-457200">
              <a:lnSpc>
                <a:spcPct val="80000"/>
              </a:lnSpc>
              <a:buFont typeface="Wingdings" pitchFamily="2" charset="2"/>
              <a:buAutoNum type="arabicPeriod"/>
            </a:pPr>
            <a:r>
              <a:rPr lang="en-US" sz="2800" smtClean="0">
                <a:solidFill>
                  <a:schemeClr val="bg1"/>
                </a:solidFill>
                <a:latin typeface="Times New Roman" pitchFamily="18" charset="0"/>
              </a:rPr>
              <a:t>As local health department</a:t>
            </a:r>
          </a:p>
          <a:p>
            <a:pPr marL="990600" lvl="1" indent="-533400">
              <a:lnSpc>
                <a:spcPct val="80000"/>
              </a:lnSpc>
              <a:buFont typeface="Wingdings" pitchFamily="2" charset="2"/>
              <a:buAutoNum type="arabicPeriod"/>
            </a:pPr>
            <a:endParaRPr lang="en-US" sz="3200" smtClean="0">
              <a:solidFill>
                <a:schemeClr val="bg1"/>
              </a:solidFill>
              <a:latin typeface="Times New Roman" pitchFamily="18" charset="0"/>
            </a:endParaRPr>
          </a:p>
        </p:txBody>
      </p:sp>
    </p:spTree>
  </p:cSld>
  <p:clrMapOvr>
    <a:masterClrMapping/>
  </p:clrMapOvr>
  <p:transition>
    <p:strips dir="rd"/>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3F7E9DFB-D158-4B1F-90D1-C91444264A13}" type="slidenum">
              <a:rPr lang="en-US"/>
              <a:pPr>
                <a:defRPr/>
              </a:pPr>
              <a:t>132</a:t>
            </a:fld>
            <a:r>
              <a:rPr lang="en-US"/>
              <a:t> </a:t>
            </a:r>
            <a:endParaRPr lang="en-US">
              <a:solidFill>
                <a:schemeClr val="tx1"/>
              </a:solidFill>
            </a:endParaRPr>
          </a:p>
        </p:txBody>
      </p:sp>
      <p:sp>
        <p:nvSpPr>
          <p:cNvPr id="55298" name="Rectangle 2"/>
          <p:cNvSpPr>
            <a:spLocks noGrp="1" noChangeArrowheads="1"/>
          </p:cNvSpPr>
          <p:nvPr>
            <p:ph type="title"/>
          </p:nvPr>
        </p:nvSpPr>
        <p:spPr>
          <a:xfrm>
            <a:off x="0" y="228600"/>
            <a:ext cx="9144000" cy="1143000"/>
          </a:xfrm>
        </p:spPr>
        <p:txBody>
          <a:bodyPr/>
          <a:lstStyle/>
          <a:p>
            <a:pPr algn="ctr">
              <a:defRPr/>
            </a:pPr>
            <a:r>
              <a:rPr lang="en-US" b="0" dirty="0">
                <a:latin typeface="Times New Roman" pitchFamily="18" charset="0"/>
              </a:rPr>
              <a:t>What Should We Do?</a:t>
            </a:r>
          </a:p>
        </p:txBody>
      </p:sp>
      <p:sp>
        <p:nvSpPr>
          <p:cNvPr id="111620" name="Rectangle 3"/>
          <p:cNvSpPr>
            <a:spLocks noGrp="1" noChangeArrowheads="1"/>
          </p:cNvSpPr>
          <p:nvPr>
            <p:ph type="body" idx="1"/>
          </p:nvPr>
        </p:nvSpPr>
        <p:spPr>
          <a:xfrm>
            <a:off x="228600" y="1981200"/>
            <a:ext cx="8382000" cy="4419600"/>
          </a:xfrm>
        </p:spPr>
        <p:txBody>
          <a:bodyPr/>
          <a:lstStyle/>
          <a:p>
            <a:pPr marL="742950" indent="-742950">
              <a:lnSpc>
                <a:spcPct val="80000"/>
              </a:lnSpc>
              <a:buFont typeface="+mj-lt"/>
              <a:buAutoNum type="arabicPeriod" startAt="3"/>
              <a:defRPr/>
            </a:pPr>
            <a:r>
              <a:rPr lang="en-US" sz="3600" dirty="0" smtClean="0">
                <a:solidFill>
                  <a:schemeClr val="bg1"/>
                </a:solidFill>
                <a:latin typeface="Times New Roman" pitchFamily="18" charset="0"/>
              </a:rPr>
              <a:t>Mitigation and adaptation = advocate for healthy policies</a:t>
            </a:r>
          </a:p>
          <a:p>
            <a:pPr marL="609600" indent="-609600">
              <a:lnSpc>
                <a:spcPct val="80000"/>
              </a:lnSpc>
              <a:buFont typeface="Wingdings 2" pitchFamily="18" charset="2"/>
              <a:buNone/>
              <a:defRPr/>
            </a:pPr>
            <a:endParaRPr lang="en-US" sz="3600" dirty="0" smtClean="0">
              <a:solidFill>
                <a:schemeClr val="bg1"/>
              </a:solidFill>
              <a:latin typeface="Times New Roman" pitchFamily="18" charset="0"/>
            </a:endParaRPr>
          </a:p>
          <a:p>
            <a:pPr marL="990600" lvl="1" indent="-533400">
              <a:lnSpc>
                <a:spcPct val="80000"/>
              </a:lnSpc>
              <a:buFont typeface="Wingdings" pitchFamily="2" charset="2"/>
              <a:buAutoNum type="arabicPeriod"/>
              <a:defRPr/>
            </a:pPr>
            <a:r>
              <a:rPr lang="en-US" sz="3200" dirty="0" smtClean="0">
                <a:solidFill>
                  <a:schemeClr val="bg1"/>
                </a:solidFill>
                <a:latin typeface="Times New Roman" pitchFamily="18" charset="0"/>
              </a:rPr>
              <a:t>Support legislation that reduces GHG emissions</a:t>
            </a:r>
          </a:p>
          <a:p>
            <a:pPr marL="990600" lvl="1" indent="-533400">
              <a:lnSpc>
                <a:spcPct val="80000"/>
              </a:lnSpc>
              <a:buFont typeface="Wingdings" pitchFamily="2" charset="2"/>
              <a:buAutoNum type="arabicPeriod"/>
              <a:defRPr/>
            </a:pPr>
            <a:r>
              <a:rPr lang="en-US" sz="3200" dirty="0" smtClean="0">
                <a:solidFill>
                  <a:schemeClr val="bg1"/>
                </a:solidFill>
                <a:latin typeface="Times New Roman" pitchFamily="18" charset="0"/>
              </a:rPr>
              <a:t>Support sustainable lifestyles &amp; communities</a:t>
            </a:r>
          </a:p>
          <a:p>
            <a:pPr marL="990600" lvl="1" indent="-533400">
              <a:lnSpc>
                <a:spcPct val="80000"/>
              </a:lnSpc>
              <a:buFont typeface="Wingdings" pitchFamily="2" charset="2"/>
              <a:buAutoNum type="arabicPeriod"/>
              <a:defRPr/>
            </a:pPr>
            <a:endParaRPr lang="en-US" sz="3200" dirty="0" smtClean="0">
              <a:solidFill>
                <a:schemeClr val="bg1"/>
              </a:solidFill>
              <a:latin typeface="Times New Roman" pitchFamily="18" charset="0"/>
            </a:endParaRPr>
          </a:p>
        </p:txBody>
      </p:sp>
    </p:spTree>
  </p:cSld>
  <p:clrMapOvr>
    <a:masterClrMapping/>
  </p:clrMapOvr>
  <p:transition>
    <p:strips dir="rd"/>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FB34A25E-562B-4767-9D3F-F6A218967840}" type="slidenum">
              <a:rPr lang="en-US">
                <a:solidFill>
                  <a:schemeClr val="bg1"/>
                </a:solidFill>
              </a:rPr>
              <a:pPr>
                <a:defRPr/>
              </a:pPr>
              <a:t>133</a:t>
            </a:fld>
            <a:r>
              <a:rPr lang="en-US">
                <a:solidFill>
                  <a:schemeClr val="bg1"/>
                </a:solidFill>
              </a:rPr>
              <a:t> </a:t>
            </a:r>
          </a:p>
        </p:txBody>
      </p:sp>
      <p:sp>
        <p:nvSpPr>
          <p:cNvPr id="37890" name="Rectangle 2"/>
          <p:cNvSpPr>
            <a:spLocks noGrp="1" noChangeArrowheads="1"/>
          </p:cNvSpPr>
          <p:nvPr>
            <p:ph type="title"/>
          </p:nvPr>
        </p:nvSpPr>
        <p:spPr>
          <a:xfrm>
            <a:off x="0" y="0"/>
            <a:ext cx="9144000" cy="1143000"/>
          </a:xfrm>
        </p:spPr>
        <p:txBody>
          <a:bodyPr/>
          <a:lstStyle/>
          <a:p>
            <a:pPr algn="ctr">
              <a:defRPr/>
            </a:pPr>
            <a:r>
              <a:rPr lang="en-US" b="0" dirty="0">
                <a:solidFill>
                  <a:srgbClr val="FFC000"/>
                </a:solidFill>
                <a:latin typeface="Times New Roman" pitchFamily="18" charset="0"/>
              </a:rPr>
              <a:t>Why Should Public Health Care?</a:t>
            </a:r>
          </a:p>
        </p:txBody>
      </p:sp>
      <p:sp>
        <p:nvSpPr>
          <p:cNvPr id="148484" name="Rectangle 3"/>
          <p:cNvSpPr>
            <a:spLocks noGrp="1" noChangeArrowheads="1"/>
          </p:cNvSpPr>
          <p:nvPr>
            <p:ph type="body" idx="1"/>
          </p:nvPr>
        </p:nvSpPr>
        <p:spPr>
          <a:xfrm>
            <a:off x="457200" y="1524000"/>
            <a:ext cx="8382000" cy="5257800"/>
          </a:xfrm>
        </p:spPr>
        <p:txBody>
          <a:bodyPr/>
          <a:lstStyle/>
          <a:p>
            <a:pPr>
              <a:lnSpc>
                <a:spcPct val="90000"/>
              </a:lnSpc>
            </a:pPr>
            <a:r>
              <a:rPr lang="en-US" smtClean="0">
                <a:solidFill>
                  <a:schemeClr val="bg1"/>
                </a:solidFill>
                <a:latin typeface="Times New Roman" pitchFamily="18" charset="0"/>
              </a:rPr>
              <a:t>It is our job to protect the public’s health</a:t>
            </a:r>
          </a:p>
          <a:p>
            <a:pPr lvl="1">
              <a:lnSpc>
                <a:spcPct val="90000"/>
              </a:lnSpc>
            </a:pPr>
            <a:r>
              <a:rPr lang="en-US" smtClean="0">
                <a:solidFill>
                  <a:schemeClr val="bg1"/>
                </a:solidFill>
                <a:latin typeface="Times New Roman" pitchFamily="18" charset="0"/>
              </a:rPr>
              <a:t>WHO estimates that in the year 2000, there were 150,000 excess deaths per year due to climate change</a:t>
            </a:r>
          </a:p>
          <a:p>
            <a:pPr lvl="1">
              <a:lnSpc>
                <a:spcPct val="90000"/>
              </a:lnSpc>
            </a:pPr>
            <a:r>
              <a:rPr lang="en-US" smtClean="0">
                <a:solidFill>
                  <a:schemeClr val="bg1"/>
                </a:solidFill>
                <a:latin typeface="Times New Roman" pitchFamily="18" charset="0"/>
              </a:rPr>
              <a:t>Climate change is already affecting health around the world, and its impact on health will continue to grow</a:t>
            </a:r>
          </a:p>
          <a:p>
            <a:pPr lvl="1">
              <a:lnSpc>
                <a:spcPct val="90000"/>
              </a:lnSpc>
            </a:pPr>
            <a:endParaRPr lang="en-US" smtClean="0">
              <a:solidFill>
                <a:schemeClr val="bg1"/>
              </a:solidFill>
              <a:latin typeface="Times New Roman" pitchFamily="18" charset="0"/>
            </a:endParaRPr>
          </a:p>
          <a:p>
            <a:pPr>
              <a:lnSpc>
                <a:spcPct val="90000"/>
              </a:lnSpc>
            </a:pPr>
            <a:r>
              <a:rPr lang="en-US" smtClean="0">
                <a:solidFill>
                  <a:schemeClr val="bg1"/>
                </a:solidFill>
                <a:latin typeface="Times New Roman" pitchFamily="18" charset="0"/>
              </a:rPr>
              <a:t>Fighting climate change is aligned with protecting and promoting health</a:t>
            </a:r>
          </a:p>
        </p:txBody>
      </p:sp>
    </p:spTree>
  </p:cSld>
  <p:clrMapOvr>
    <a:masterClrMapping/>
  </p:clrMapOvr>
  <p:transition>
    <p:strips dir="rd"/>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74EC2C8A-12CF-4E10-BEAA-D6914AAD30F6}" type="slidenum">
              <a:rPr lang="en-US">
                <a:solidFill>
                  <a:schemeClr val="bg1"/>
                </a:solidFill>
              </a:rPr>
              <a:pPr>
                <a:defRPr/>
              </a:pPr>
              <a:t>134</a:t>
            </a:fld>
            <a:r>
              <a:rPr lang="en-US">
                <a:solidFill>
                  <a:schemeClr val="bg1"/>
                </a:solidFill>
              </a:rPr>
              <a:t> </a:t>
            </a:r>
          </a:p>
        </p:txBody>
      </p:sp>
      <p:sp>
        <p:nvSpPr>
          <p:cNvPr id="37890" name="Rectangle 2"/>
          <p:cNvSpPr>
            <a:spLocks noGrp="1" noChangeArrowheads="1"/>
          </p:cNvSpPr>
          <p:nvPr>
            <p:ph type="title"/>
          </p:nvPr>
        </p:nvSpPr>
        <p:spPr>
          <a:xfrm>
            <a:off x="0" y="0"/>
            <a:ext cx="9144000" cy="1143000"/>
          </a:xfrm>
        </p:spPr>
        <p:txBody>
          <a:bodyPr/>
          <a:lstStyle/>
          <a:p>
            <a:pPr algn="ctr">
              <a:defRPr/>
            </a:pPr>
            <a:r>
              <a:rPr lang="en-US" b="0" dirty="0">
                <a:solidFill>
                  <a:srgbClr val="FFC000"/>
                </a:solidFill>
                <a:latin typeface="Times New Roman" pitchFamily="18" charset="0"/>
              </a:rPr>
              <a:t>Why Should Public Health Care?</a:t>
            </a:r>
          </a:p>
        </p:txBody>
      </p:sp>
      <p:sp>
        <p:nvSpPr>
          <p:cNvPr id="149508" name="Rectangle 3"/>
          <p:cNvSpPr>
            <a:spLocks noGrp="1" noChangeArrowheads="1"/>
          </p:cNvSpPr>
          <p:nvPr>
            <p:ph type="body" idx="1"/>
          </p:nvPr>
        </p:nvSpPr>
        <p:spPr>
          <a:xfrm>
            <a:off x="457200" y="1524000"/>
            <a:ext cx="8382000" cy="5257800"/>
          </a:xfrm>
        </p:spPr>
        <p:txBody>
          <a:bodyPr/>
          <a:lstStyle/>
          <a:p>
            <a:pPr lvl="1">
              <a:lnSpc>
                <a:spcPct val="90000"/>
              </a:lnSpc>
            </a:pPr>
            <a:r>
              <a:rPr lang="en-US" smtClean="0">
                <a:solidFill>
                  <a:schemeClr val="bg1"/>
                </a:solidFill>
                <a:latin typeface="Times New Roman" pitchFamily="18" charset="0"/>
              </a:rPr>
              <a:t>Many of the proposed solutions for climate change are healthy for everyone</a:t>
            </a:r>
          </a:p>
          <a:p>
            <a:pPr>
              <a:lnSpc>
                <a:spcPct val="90000"/>
              </a:lnSpc>
            </a:pPr>
            <a:r>
              <a:rPr lang="en-US" smtClean="0">
                <a:solidFill>
                  <a:schemeClr val="bg1"/>
                </a:solidFill>
                <a:latin typeface="Times New Roman" pitchFamily="18" charset="0"/>
              </a:rPr>
              <a:t>We have the appropriate skills</a:t>
            </a:r>
          </a:p>
          <a:p>
            <a:pPr lvl="1">
              <a:lnSpc>
                <a:spcPct val="90000"/>
              </a:lnSpc>
            </a:pPr>
            <a:r>
              <a:rPr lang="en-US" smtClean="0">
                <a:solidFill>
                  <a:schemeClr val="bg1"/>
                </a:solidFill>
                <a:latin typeface="Times New Roman" pitchFamily="18" charset="0"/>
              </a:rPr>
              <a:t>Public Health has the skills to effect behavior change, and those skills can help people adopt greener behaviors too</a:t>
            </a:r>
          </a:p>
          <a:p>
            <a:pPr lvl="1">
              <a:lnSpc>
                <a:spcPct val="90000"/>
              </a:lnSpc>
            </a:pPr>
            <a:r>
              <a:rPr lang="en-US" smtClean="0">
                <a:solidFill>
                  <a:schemeClr val="bg1"/>
                </a:solidFill>
                <a:latin typeface="Times New Roman" pitchFamily="18" charset="0"/>
              </a:rPr>
              <a:t>Public Health has policy and advocacy skills that will help encourage organizational and societal changes</a:t>
            </a:r>
          </a:p>
          <a:p>
            <a:pPr>
              <a:lnSpc>
                <a:spcPct val="90000"/>
              </a:lnSpc>
            </a:pPr>
            <a:r>
              <a:rPr lang="en-US" smtClean="0">
                <a:solidFill>
                  <a:srgbClr val="FF0000"/>
                </a:solidFill>
                <a:latin typeface="Times New Roman" pitchFamily="18" charset="0"/>
              </a:rPr>
              <a:t>We can be role models because we have lots of experiences.</a:t>
            </a:r>
          </a:p>
        </p:txBody>
      </p:sp>
    </p:spTree>
  </p:cSld>
  <p:clrMapOvr>
    <a:masterClrMapping/>
  </p:clrMapOvr>
  <p:transition>
    <p:strips dir="rd"/>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6C2EB4BA-310A-4054-B9DA-300FE5AF8A75}" type="slidenum">
              <a:rPr lang="en-US"/>
              <a:pPr>
                <a:defRPr/>
              </a:pPr>
              <a:t>135</a:t>
            </a:fld>
            <a:r>
              <a:rPr lang="en-US"/>
              <a:t> </a:t>
            </a:r>
            <a:endParaRPr lang="en-US">
              <a:solidFill>
                <a:schemeClr val="tx1"/>
              </a:solidFill>
            </a:endParaRPr>
          </a:p>
        </p:txBody>
      </p:sp>
      <p:sp>
        <p:nvSpPr>
          <p:cNvPr id="57346" name="Rectangle 2"/>
          <p:cNvSpPr>
            <a:spLocks noGrp="1" noChangeArrowheads="1"/>
          </p:cNvSpPr>
          <p:nvPr>
            <p:ph type="title"/>
          </p:nvPr>
        </p:nvSpPr>
        <p:spPr>
          <a:xfrm>
            <a:off x="457200" y="155575"/>
            <a:ext cx="8229600" cy="1252538"/>
          </a:xfrm>
        </p:spPr>
        <p:txBody>
          <a:bodyPr/>
          <a:lstStyle/>
          <a:p>
            <a:pPr>
              <a:defRPr/>
            </a:pPr>
            <a:endParaRPr lang="en-US"/>
          </a:p>
        </p:txBody>
      </p:sp>
      <p:pic>
        <p:nvPicPr>
          <p:cNvPr id="150532" name="Picture 3"/>
          <p:cNvPicPr>
            <a:picLocks noGrp="1" noChangeAspect="1" noChangeArrowheads="1"/>
          </p:cNvPicPr>
          <p:nvPr>
            <p:ph idx="1"/>
          </p:nvPr>
        </p:nvPicPr>
        <p:blipFill>
          <a:blip r:embed="rId3"/>
          <a:srcRect/>
          <a:stretch>
            <a:fillRect/>
          </a:stretch>
        </p:blipFill>
        <p:spPr>
          <a:xfrm>
            <a:off x="0" y="0"/>
            <a:ext cx="9144000" cy="6858000"/>
          </a:xfrm>
        </p:spPr>
      </p:pic>
    </p:spTree>
  </p:cSld>
  <p:clrMapOvr>
    <a:masterClrMapping/>
  </p:clrMapOvr>
  <p:transition>
    <p:strips dir="rd"/>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304800"/>
            <a:ext cx="9144000" cy="1066800"/>
          </a:xfrm>
        </p:spPr>
        <p:txBody>
          <a:bodyPr/>
          <a:lstStyle/>
          <a:p>
            <a:pPr algn="ctr">
              <a:lnSpc>
                <a:spcPct val="80000"/>
              </a:lnSpc>
              <a:defRPr/>
            </a:pPr>
            <a:r>
              <a:rPr lang="en-US" sz="4000" b="0" dirty="0">
                <a:latin typeface="Times New Roman" pitchFamily="18" charset="0"/>
              </a:rPr>
              <a:t>Key Mitigation </a:t>
            </a:r>
            <a:r>
              <a:rPr lang="en-US" sz="4000" b="0" dirty="0" smtClean="0">
                <a:latin typeface="Times New Roman" pitchFamily="18" charset="0"/>
              </a:rPr>
              <a:t>Technologies &amp; Practices</a:t>
            </a:r>
            <a:endParaRPr lang="en-US" sz="3600" b="0" dirty="0">
              <a:latin typeface="Times New Roman" pitchFamily="18" charset="0"/>
              <a:cs typeface="Arial" pitchFamily="34" charset="0"/>
            </a:endParaRPr>
          </a:p>
        </p:txBody>
      </p:sp>
      <p:sp>
        <p:nvSpPr>
          <p:cNvPr id="151555" name="Rectangle 3"/>
          <p:cNvSpPr>
            <a:spLocks noGrp="1" noChangeArrowheads="1"/>
          </p:cNvSpPr>
          <p:nvPr>
            <p:ph type="body" sz="half" idx="1"/>
          </p:nvPr>
        </p:nvSpPr>
        <p:spPr>
          <a:xfrm>
            <a:off x="457200" y="1646238"/>
            <a:ext cx="4033838" cy="4525962"/>
          </a:xfrm>
        </p:spPr>
        <p:txBody>
          <a:bodyPr/>
          <a:lstStyle/>
          <a:p>
            <a:pPr>
              <a:lnSpc>
                <a:spcPct val="90000"/>
              </a:lnSpc>
            </a:pPr>
            <a:r>
              <a:rPr lang="en-US" sz="2400" smtClean="0">
                <a:solidFill>
                  <a:srgbClr val="FF0000"/>
                </a:solidFill>
                <a:latin typeface="Times New Roman" pitchFamily="18" charset="0"/>
              </a:rPr>
              <a:t>Transport</a:t>
            </a:r>
          </a:p>
          <a:p>
            <a:pPr lvl="1">
              <a:lnSpc>
                <a:spcPct val="90000"/>
              </a:lnSpc>
            </a:pPr>
            <a:r>
              <a:rPr lang="en-US" sz="2000" smtClean="0">
                <a:solidFill>
                  <a:schemeClr val="bg1"/>
                </a:solidFill>
                <a:latin typeface="Times New Roman" pitchFamily="18" charset="0"/>
              </a:rPr>
              <a:t>Fuel efficiency</a:t>
            </a:r>
          </a:p>
          <a:p>
            <a:pPr lvl="1">
              <a:lnSpc>
                <a:spcPct val="90000"/>
              </a:lnSpc>
            </a:pPr>
            <a:r>
              <a:rPr lang="en-US" sz="2000" smtClean="0">
                <a:solidFill>
                  <a:schemeClr val="bg1"/>
                </a:solidFill>
                <a:latin typeface="Times New Roman" pitchFamily="18" charset="0"/>
              </a:rPr>
              <a:t>Hybrids</a:t>
            </a:r>
          </a:p>
          <a:p>
            <a:pPr lvl="1">
              <a:lnSpc>
                <a:spcPct val="90000"/>
              </a:lnSpc>
            </a:pPr>
            <a:r>
              <a:rPr lang="en-US" sz="2000" smtClean="0">
                <a:solidFill>
                  <a:schemeClr val="bg1"/>
                </a:solidFill>
                <a:latin typeface="Times New Roman" pitchFamily="18" charset="0"/>
              </a:rPr>
              <a:t>Road to rail</a:t>
            </a:r>
          </a:p>
          <a:p>
            <a:pPr lvl="1">
              <a:lnSpc>
                <a:spcPct val="90000"/>
              </a:lnSpc>
            </a:pPr>
            <a:r>
              <a:rPr lang="en-US" sz="2000" b="1" smtClean="0">
                <a:solidFill>
                  <a:srgbClr val="92D050"/>
                </a:solidFill>
                <a:latin typeface="Times New Roman" pitchFamily="18" charset="0"/>
              </a:rPr>
              <a:t>Public transport</a:t>
            </a:r>
          </a:p>
          <a:p>
            <a:pPr lvl="1">
              <a:lnSpc>
                <a:spcPct val="90000"/>
              </a:lnSpc>
            </a:pPr>
            <a:r>
              <a:rPr lang="en-US" sz="2000" b="1" smtClean="0">
                <a:solidFill>
                  <a:srgbClr val="92D050"/>
                </a:solidFill>
                <a:latin typeface="Times New Roman" pitchFamily="18" charset="0"/>
              </a:rPr>
              <a:t>Non-motorized transport</a:t>
            </a:r>
          </a:p>
          <a:p>
            <a:pPr lvl="1">
              <a:lnSpc>
                <a:spcPct val="90000"/>
              </a:lnSpc>
            </a:pPr>
            <a:r>
              <a:rPr lang="en-US" sz="2000" b="1" smtClean="0">
                <a:solidFill>
                  <a:srgbClr val="92D050"/>
                </a:solidFill>
                <a:latin typeface="Times New Roman" pitchFamily="18" charset="0"/>
              </a:rPr>
              <a:t>Land-use planning</a:t>
            </a:r>
          </a:p>
          <a:p>
            <a:pPr>
              <a:lnSpc>
                <a:spcPct val="90000"/>
              </a:lnSpc>
            </a:pPr>
            <a:r>
              <a:rPr lang="en-US" sz="2400" smtClean="0">
                <a:solidFill>
                  <a:srgbClr val="FF0000"/>
                </a:solidFill>
                <a:latin typeface="Times New Roman" pitchFamily="18" charset="0"/>
              </a:rPr>
              <a:t>Buildings</a:t>
            </a:r>
          </a:p>
          <a:p>
            <a:pPr lvl="1">
              <a:lnSpc>
                <a:spcPct val="90000"/>
              </a:lnSpc>
            </a:pPr>
            <a:r>
              <a:rPr lang="en-US" sz="2000" b="1" smtClean="0">
                <a:solidFill>
                  <a:srgbClr val="92D050"/>
                </a:solidFill>
                <a:latin typeface="Times New Roman" pitchFamily="18" charset="0"/>
              </a:rPr>
              <a:t>Day lighting</a:t>
            </a:r>
          </a:p>
          <a:p>
            <a:pPr lvl="1">
              <a:lnSpc>
                <a:spcPct val="90000"/>
              </a:lnSpc>
            </a:pPr>
            <a:r>
              <a:rPr lang="en-US" sz="2000" smtClean="0">
                <a:solidFill>
                  <a:schemeClr val="bg1"/>
                </a:solidFill>
                <a:latin typeface="Times New Roman" pitchFamily="18" charset="0"/>
              </a:rPr>
              <a:t>Energy efficiency</a:t>
            </a:r>
          </a:p>
          <a:p>
            <a:pPr lvl="1">
              <a:lnSpc>
                <a:spcPct val="90000"/>
              </a:lnSpc>
            </a:pPr>
            <a:r>
              <a:rPr lang="en-US" sz="2000" b="1" smtClean="0">
                <a:solidFill>
                  <a:srgbClr val="92D050"/>
                </a:solidFill>
                <a:latin typeface="Times New Roman" pitchFamily="18" charset="0"/>
              </a:rPr>
              <a:t>Improved cook stoves</a:t>
            </a:r>
          </a:p>
          <a:p>
            <a:pPr lvl="1">
              <a:lnSpc>
                <a:spcPct val="90000"/>
              </a:lnSpc>
            </a:pPr>
            <a:r>
              <a:rPr lang="en-US" sz="2000" smtClean="0">
                <a:solidFill>
                  <a:schemeClr val="bg1"/>
                </a:solidFill>
                <a:latin typeface="Times New Roman" pitchFamily="18" charset="0"/>
              </a:rPr>
              <a:t>Solar heating &amp; cooling</a:t>
            </a:r>
          </a:p>
        </p:txBody>
      </p:sp>
      <p:sp>
        <p:nvSpPr>
          <p:cNvPr id="151556" name="Rectangle 4"/>
          <p:cNvSpPr>
            <a:spLocks noGrp="1" noChangeArrowheads="1"/>
          </p:cNvSpPr>
          <p:nvPr>
            <p:ph type="body" sz="half" idx="2"/>
          </p:nvPr>
        </p:nvSpPr>
        <p:spPr>
          <a:xfrm>
            <a:off x="5110163" y="1600200"/>
            <a:ext cx="4033837" cy="4953000"/>
          </a:xfrm>
        </p:spPr>
        <p:txBody>
          <a:bodyPr/>
          <a:lstStyle/>
          <a:p>
            <a:pPr>
              <a:lnSpc>
                <a:spcPct val="90000"/>
              </a:lnSpc>
            </a:pPr>
            <a:r>
              <a:rPr lang="en-US" sz="2400" smtClean="0">
                <a:solidFill>
                  <a:srgbClr val="FF0000"/>
                </a:solidFill>
                <a:latin typeface="Times New Roman" pitchFamily="18" charset="0"/>
              </a:rPr>
              <a:t>Agriculture</a:t>
            </a:r>
          </a:p>
          <a:p>
            <a:pPr lvl="1">
              <a:lnSpc>
                <a:spcPct val="90000"/>
              </a:lnSpc>
            </a:pPr>
            <a:r>
              <a:rPr lang="en-US" sz="2000" smtClean="0">
                <a:solidFill>
                  <a:schemeClr val="bg1"/>
                </a:solidFill>
                <a:latin typeface="Times New Roman" pitchFamily="18" charset="0"/>
              </a:rPr>
              <a:t>Crop &amp; land management</a:t>
            </a:r>
          </a:p>
          <a:p>
            <a:pPr lvl="1">
              <a:lnSpc>
                <a:spcPct val="90000"/>
              </a:lnSpc>
            </a:pPr>
            <a:r>
              <a:rPr lang="en-US" sz="2000" b="1" smtClean="0">
                <a:solidFill>
                  <a:srgbClr val="92D050"/>
                </a:solidFill>
                <a:latin typeface="Times New Roman" pitchFamily="18" charset="0"/>
              </a:rPr>
              <a:t>Livestock &amp; manure management</a:t>
            </a:r>
          </a:p>
          <a:p>
            <a:pPr lvl="1">
              <a:lnSpc>
                <a:spcPct val="90000"/>
              </a:lnSpc>
            </a:pPr>
            <a:r>
              <a:rPr lang="en-US" sz="2000" b="1" smtClean="0">
                <a:solidFill>
                  <a:srgbClr val="92D050"/>
                </a:solidFill>
                <a:latin typeface="Times New Roman" pitchFamily="18" charset="0"/>
              </a:rPr>
              <a:t>Use of Natural fertilizer </a:t>
            </a:r>
            <a:r>
              <a:rPr lang="en-US" smtClean="0">
                <a:solidFill>
                  <a:srgbClr val="FF0000"/>
                </a:solidFill>
                <a:latin typeface="Times New Roman" pitchFamily="18" charset="0"/>
              </a:rPr>
              <a:t>Industry</a:t>
            </a:r>
          </a:p>
          <a:p>
            <a:pPr lvl="1">
              <a:lnSpc>
                <a:spcPct val="90000"/>
              </a:lnSpc>
            </a:pPr>
            <a:r>
              <a:rPr lang="en-US" sz="2000" smtClean="0">
                <a:solidFill>
                  <a:schemeClr val="bg1"/>
                </a:solidFill>
                <a:latin typeface="Times New Roman" pitchFamily="18" charset="0"/>
              </a:rPr>
              <a:t>Energy efficiency</a:t>
            </a:r>
          </a:p>
          <a:p>
            <a:pPr lvl="1">
              <a:lnSpc>
                <a:spcPct val="90000"/>
              </a:lnSpc>
            </a:pPr>
            <a:r>
              <a:rPr lang="en-US" sz="2000" smtClean="0">
                <a:solidFill>
                  <a:schemeClr val="bg1"/>
                </a:solidFill>
                <a:latin typeface="Times New Roman" pitchFamily="18" charset="0"/>
              </a:rPr>
              <a:t>Heat &amp; power recovery</a:t>
            </a:r>
          </a:p>
          <a:p>
            <a:pPr>
              <a:lnSpc>
                <a:spcPct val="90000"/>
              </a:lnSpc>
            </a:pPr>
            <a:r>
              <a:rPr lang="en-US" sz="2400" smtClean="0">
                <a:solidFill>
                  <a:srgbClr val="FF0000"/>
                </a:solidFill>
                <a:latin typeface="Times New Roman" pitchFamily="18" charset="0"/>
              </a:rPr>
              <a:t>Energy supply</a:t>
            </a:r>
          </a:p>
          <a:p>
            <a:pPr lvl="1">
              <a:lnSpc>
                <a:spcPct val="90000"/>
              </a:lnSpc>
            </a:pPr>
            <a:r>
              <a:rPr lang="en-US" sz="2000" smtClean="0">
                <a:solidFill>
                  <a:schemeClr val="bg1"/>
                </a:solidFill>
                <a:latin typeface="Times New Roman" pitchFamily="18" charset="0"/>
              </a:rPr>
              <a:t>Coal to gas</a:t>
            </a:r>
          </a:p>
          <a:p>
            <a:pPr lvl="1">
              <a:lnSpc>
                <a:spcPct val="90000"/>
              </a:lnSpc>
            </a:pPr>
            <a:r>
              <a:rPr lang="en-US" sz="2000" smtClean="0">
                <a:solidFill>
                  <a:schemeClr val="bg1"/>
                </a:solidFill>
                <a:latin typeface="Times New Roman" pitchFamily="18" charset="0"/>
              </a:rPr>
              <a:t>Nuclear power</a:t>
            </a:r>
          </a:p>
          <a:p>
            <a:pPr lvl="1">
              <a:lnSpc>
                <a:spcPct val="90000"/>
              </a:lnSpc>
            </a:pPr>
            <a:r>
              <a:rPr lang="en-US" sz="2000" smtClean="0">
                <a:solidFill>
                  <a:schemeClr val="bg1"/>
                </a:solidFill>
                <a:latin typeface="Times New Roman" pitchFamily="18" charset="0"/>
              </a:rPr>
              <a:t>Renewable energy</a:t>
            </a:r>
          </a:p>
        </p:txBody>
      </p:sp>
    </p:spTree>
  </p:cSld>
  <p:clrMapOvr>
    <a:masterClrMapping/>
  </p:clrMapOvr>
  <p:transition>
    <p:strips dir="rd"/>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0" y="228600"/>
            <a:ext cx="9144000" cy="990600"/>
          </a:xfrm>
        </p:spPr>
        <p:txBody>
          <a:bodyPr>
            <a:normAutofit fontScale="90000"/>
          </a:bodyPr>
          <a:lstStyle/>
          <a:p>
            <a:pPr algn="ctr">
              <a:lnSpc>
                <a:spcPct val="80000"/>
              </a:lnSpc>
              <a:defRPr/>
            </a:pPr>
            <a:r>
              <a:rPr lang="en-US" b="0" dirty="0">
                <a:latin typeface="Times New Roman" pitchFamily="18" charset="0"/>
              </a:rPr>
              <a:t>Climate &amp; Health Co-benefits </a:t>
            </a:r>
            <a:r>
              <a:rPr lang="en-US" b="0" dirty="0" smtClean="0">
                <a:latin typeface="Times New Roman" pitchFamily="18" charset="0"/>
              </a:rPr>
              <a:t> of Decreased </a:t>
            </a:r>
            <a:r>
              <a:rPr lang="en-US" b="0" dirty="0">
                <a:latin typeface="Times New Roman" pitchFamily="18" charset="0"/>
              </a:rPr>
              <a:t>Auto Use</a:t>
            </a:r>
          </a:p>
        </p:txBody>
      </p:sp>
      <p:sp>
        <p:nvSpPr>
          <p:cNvPr id="152579" name="Rectangle 3"/>
          <p:cNvSpPr>
            <a:spLocks noGrp="1" noChangeArrowheads="1"/>
          </p:cNvSpPr>
          <p:nvPr>
            <p:ph type="body" sz="half" idx="1"/>
          </p:nvPr>
        </p:nvSpPr>
        <p:spPr>
          <a:xfrm>
            <a:off x="457200" y="1600200"/>
            <a:ext cx="4038600" cy="4724400"/>
          </a:xfrm>
        </p:spPr>
        <p:txBody>
          <a:bodyPr/>
          <a:lstStyle/>
          <a:p>
            <a:pPr>
              <a:buFontTx/>
              <a:buNone/>
            </a:pPr>
            <a:r>
              <a:rPr lang="en-US" sz="2400" b="1" smtClean="0">
                <a:solidFill>
                  <a:schemeClr val="bg1"/>
                </a:solidFill>
                <a:latin typeface="Times New Roman" pitchFamily="18" charset="0"/>
              </a:rPr>
              <a:t>Reductions</a:t>
            </a:r>
            <a:endParaRPr lang="en-US" sz="2400" smtClean="0">
              <a:solidFill>
                <a:schemeClr val="bg1"/>
              </a:solidFill>
              <a:latin typeface="Times New Roman" pitchFamily="18" charset="0"/>
            </a:endParaRPr>
          </a:p>
          <a:p>
            <a:r>
              <a:rPr lang="en-US" sz="2400" smtClean="0">
                <a:solidFill>
                  <a:schemeClr val="bg1"/>
                </a:solidFill>
                <a:latin typeface="Times New Roman" pitchFamily="18" charset="0"/>
              </a:rPr>
              <a:t>Greenhouse gas emissions   </a:t>
            </a:r>
          </a:p>
          <a:p>
            <a:r>
              <a:rPr lang="en-US" sz="2400" smtClean="0">
                <a:solidFill>
                  <a:schemeClr val="bg1"/>
                </a:solidFill>
                <a:latin typeface="Times New Roman" pitchFamily="18" charset="0"/>
              </a:rPr>
              <a:t>Air pollution</a:t>
            </a:r>
          </a:p>
          <a:p>
            <a:r>
              <a:rPr lang="en-US" sz="2400" smtClean="0">
                <a:solidFill>
                  <a:schemeClr val="bg1"/>
                </a:solidFill>
                <a:latin typeface="Times New Roman" pitchFamily="18" charset="0"/>
              </a:rPr>
              <a:t>Noise</a:t>
            </a:r>
          </a:p>
          <a:p>
            <a:r>
              <a:rPr lang="en-US" sz="2400" smtClean="0">
                <a:solidFill>
                  <a:schemeClr val="bg1"/>
                </a:solidFill>
                <a:latin typeface="Times New Roman" pitchFamily="18" charset="0"/>
              </a:rPr>
              <a:t>Infrastructure costs</a:t>
            </a:r>
          </a:p>
          <a:p>
            <a:r>
              <a:rPr lang="en-US" sz="2400" smtClean="0">
                <a:solidFill>
                  <a:schemeClr val="bg1"/>
                </a:solidFill>
                <a:latin typeface="Times New Roman" pitchFamily="18" charset="0"/>
              </a:rPr>
              <a:t>Community Severance</a:t>
            </a:r>
            <a:br>
              <a:rPr lang="en-US" sz="2400" smtClean="0">
                <a:solidFill>
                  <a:schemeClr val="bg1"/>
                </a:solidFill>
                <a:latin typeface="Times New Roman" pitchFamily="18" charset="0"/>
              </a:rPr>
            </a:br>
            <a:endParaRPr lang="en-US" sz="2400" smtClean="0">
              <a:solidFill>
                <a:schemeClr val="bg1"/>
              </a:solidFill>
              <a:latin typeface="Times New Roman" pitchFamily="18" charset="0"/>
            </a:endParaRPr>
          </a:p>
          <a:p>
            <a:pPr>
              <a:buFontTx/>
              <a:buNone/>
            </a:pPr>
            <a:r>
              <a:rPr lang="en-US" sz="2400" b="1" smtClean="0">
                <a:solidFill>
                  <a:schemeClr val="bg1"/>
                </a:solidFill>
                <a:latin typeface="Times New Roman" pitchFamily="18" charset="0"/>
              </a:rPr>
              <a:t>Increases</a:t>
            </a:r>
            <a:endParaRPr lang="en-US" sz="2400" smtClean="0">
              <a:solidFill>
                <a:schemeClr val="bg1"/>
              </a:solidFill>
              <a:latin typeface="Times New Roman" pitchFamily="18" charset="0"/>
            </a:endParaRPr>
          </a:p>
          <a:p>
            <a:r>
              <a:rPr lang="en-US" sz="2400" smtClean="0">
                <a:solidFill>
                  <a:schemeClr val="bg1"/>
                </a:solidFill>
                <a:latin typeface="Times New Roman" pitchFamily="18" charset="0"/>
              </a:rPr>
              <a:t>Physical Activity</a:t>
            </a:r>
          </a:p>
          <a:p>
            <a:r>
              <a:rPr lang="en-US" sz="2400" smtClean="0">
                <a:solidFill>
                  <a:schemeClr val="bg1"/>
                </a:solidFill>
                <a:latin typeface="Times New Roman" pitchFamily="18" charset="0"/>
              </a:rPr>
              <a:t>Social Capital</a:t>
            </a:r>
          </a:p>
        </p:txBody>
      </p:sp>
      <p:sp>
        <p:nvSpPr>
          <p:cNvPr id="152580" name="Rectangle 4"/>
          <p:cNvSpPr>
            <a:spLocks noGrp="1" noChangeArrowheads="1"/>
          </p:cNvSpPr>
          <p:nvPr>
            <p:ph type="body" sz="half" idx="2"/>
          </p:nvPr>
        </p:nvSpPr>
        <p:spPr>
          <a:xfrm>
            <a:off x="5334000" y="1524000"/>
            <a:ext cx="3810000" cy="4267200"/>
          </a:xfrm>
        </p:spPr>
        <p:txBody>
          <a:bodyPr/>
          <a:lstStyle/>
          <a:p>
            <a:pPr>
              <a:buFontTx/>
              <a:buNone/>
            </a:pPr>
            <a:r>
              <a:rPr lang="en-US" sz="2400" b="1" smtClean="0">
                <a:solidFill>
                  <a:schemeClr val="bg1"/>
                </a:solidFill>
                <a:latin typeface="Times New Roman" pitchFamily="18" charset="0"/>
              </a:rPr>
              <a:t>Reductions</a:t>
            </a:r>
            <a:endParaRPr lang="en-US" sz="2400" smtClean="0">
              <a:solidFill>
                <a:schemeClr val="bg1"/>
              </a:solidFill>
              <a:latin typeface="Times New Roman" pitchFamily="18" charset="0"/>
            </a:endParaRPr>
          </a:p>
          <a:p>
            <a:r>
              <a:rPr lang="en-US" sz="2400" b="1" smtClean="0">
                <a:solidFill>
                  <a:srgbClr val="FF0000"/>
                </a:solidFill>
                <a:latin typeface="Times New Roman" pitchFamily="18" charset="0"/>
              </a:rPr>
              <a:t>Respiratory disease </a:t>
            </a:r>
          </a:p>
          <a:p>
            <a:r>
              <a:rPr lang="en-US" sz="2400" b="1" smtClean="0">
                <a:solidFill>
                  <a:srgbClr val="FF0000"/>
                </a:solidFill>
                <a:latin typeface="Times New Roman" pitchFamily="18" charset="0"/>
              </a:rPr>
              <a:t>Traffic injuries</a:t>
            </a:r>
          </a:p>
          <a:p>
            <a:r>
              <a:rPr lang="en-US" sz="2400" b="1" smtClean="0">
                <a:solidFill>
                  <a:srgbClr val="FF0000"/>
                </a:solidFill>
                <a:latin typeface="Times New Roman" pitchFamily="18" charset="0"/>
              </a:rPr>
              <a:t>Heart disease</a:t>
            </a:r>
          </a:p>
          <a:p>
            <a:r>
              <a:rPr lang="en-US" sz="2400" b="1" smtClean="0">
                <a:solidFill>
                  <a:srgbClr val="FF0000"/>
                </a:solidFill>
                <a:latin typeface="Times New Roman" pitchFamily="18" charset="0"/>
              </a:rPr>
              <a:t>Depression     </a:t>
            </a:r>
          </a:p>
          <a:p>
            <a:r>
              <a:rPr lang="en-US" sz="2400" b="1" smtClean="0">
                <a:solidFill>
                  <a:srgbClr val="FF0000"/>
                </a:solidFill>
                <a:latin typeface="Times New Roman" pitchFamily="18" charset="0"/>
              </a:rPr>
              <a:t>Osteoporosis</a:t>
            </a:r>
          </a:p>
          <a:p>
            <a:r>
              <a:rPr lang="en-US" sz="2400" b="1" smtClean="0">
                <a:solidFill>
                  <a:srgbClr val="FF0000"/>
                </a:solidFill>
                <a:latin typeface="Times New Roman" pitchFamily="18" charset="0"/>
              </a:rPr>
              <a:t>Diabetes</a:t>
            </a:r>
          </a:p>
          <a:p>
            <a:r>
              <a:rPr lang="en-US" sz="2400" b="1" smtClean="0">
                <a:solidFill>
                  <a:srgbClr val="FF0000"/>
                </a:solidFill>
                <a:latin typeface="Times New Roman" pitchFamily="18" charset="0"/>
              </a:rPr>
              <a:t>Cancer</a:t>
            </a:r>
          </a:p>
          <a:p>
            <a:r>
              <a:rPr lang="en-US" sz="2400" b="1" smtClean="0">
                <a:solidFill>
                  <a:srgbClr val="FF0000"/>
                </a:solidFill>
                <a:latin typeface="Times New Roman" pitchFamily="18" charset="0"/>
              </a:rPr>
              <a:t>Stress </a:t>
            </a:r>
          </a:p>
        </p:txBody>
      </p:sp>
      <p:cxnSp>
        <p:nvCxnSpPr>
          <p:cNvPr id="8" name="Straight Connector 7"/>
          <p:cNvCxnSpPr/>
          <p:nvPr/>
        </p:nvCxnSpPr>
        <p:spPr>
          <a:xfrm rot="16200000" flipH="1">
            <a:off x="2590800" y="3886200"/>
            <a:ext cx="4343400" cy="76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trips dir="rd"/>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p:txBody>
          <a:bodyPr/>
          <a:lstStyle/>
          <a:p>
            <a:pPr algn="ctr" eaLnBrk="1" hangingPunct="1">
              <a:defRPr/>
            </a:pPr>
            <a:r>
              <a:rPr lang="en-GB" sz="4400" b="0" dirty="0" smtClean="0">
                <a:solidFill>
                  <a:srgbClr val="FFFF00"/>
                </a:solidFill>
              </a:rPr>
              <a:t>Lifestyle change</a:t>
            </a:r>
          </a:p>
        </p:txBody>
      </p:sp>
      <p:sp>
        <p:nvSpPr>
          <p:cNvPr id="153603" name="Rectangle 3"/>
          <p:cNvSpPr>
            <a:spLocks noGrp="1" noChangeArrowheads="1"/>
          </p:cNvSpPr>
          <p:nvPr>
            <p:ph type="body" sz="half" idx="1"/>
          </p:nvPr>
        </p:nvSpPr>
        <p:spPr>
          <a:xfrm>
            <a:off x="457200" y="1600200"/>
            <a:ext cx="7924800" cy="4525963"/>
          </a:xfrm>
        </p:spPr>
        <p:txBody>
          <a:bodyPr/>
          <a:lstStyle/>
          <a:p>
            <a:pPr eaLnBrk="1" hangingPunct="1">
              <a:lnSpc>
                <a:spcPct val="80000"/>
              </a:lnSpc>
              <a:spcAft>
                <a:spcPct val="70000"/>
              </a:spcAft>
              <a:buFont typeface="Wingdings" pitchFamily="2" charset="2"/>
              <a:buNone/>
            </a:pPr>
            <a:r>
              <a:rPr lang="en-GB" smtClean="0">
                <a:solidFill>
                  <a:schemeClr val="bg1"/>
                </a:solidFill>
              </a:rPr>
              <a:t>Reductions in:</a:t>
            </a:r>
          </a:p>
          <a:p>
            <a:pPr eaLnBrk="1" hangingPunct="1">
              <a:lnSpc>
                <a:spcPct val="80000"/>
              </a:lnSpc>
              <a:spcAft>
                <a:spcPct val="70000"/>
              </a:spcAft>
            </a:pPr>
            <a:r>
              <a:rPr lang="en-GB" smtClean="0">
                <a:solidFill>
                  <a:schemeClr val="bg1"/>
                </a:solidFill>
              </a:rPr>
              <a:t>Inactivity (~1.9 million deaths per year worldwide)</a:t>
            </a:r>
          </a:p>
          <a:p>
            <a:pPr eaLnBrk="1" hangingPunct="1">
              <a:lnSpc>
                <a:spcPct val="80000"/>
              </a:lnSpc>
              <a:spcAft>
                <a:spcPct val="70000"/>
              </a:spcAft>
            </a:pPr>
            <a:r>
              <a:rPr lang="en-GB" smtClean="0">
                <a:solidFill>
                  <a:schemeClr val="bg1"/>
                </a:solidFill>
              </a:rPr>
              <a:t>Injuries (~1.2 million deaths per year)</a:t>
            </a:r>
          </a:p>
          <a:p>
            <a:pPr eaLnBrk="1" hangingPunct="1">
              <a:lnSpc>
                <a:spcPct val="80000"/>
              </a:lnSpc>
              <a:spcAft>
                <a:spcPct val="70000"/>
              </a:spcAft>
            </a:pPr>
            <a:r>
              <a:rPr lang="en-GB" smtClean="0">
                <a:solidFill>
                  <a:schemeClr val="bg1"/>
                </a:solidFill>
              </a:rPr>
              <a:t>Animal product intake in high consumption countries (Coronary Heart Disease deaths etc) </a:t>
            </a:r>
          </a:p>
          <a:p>
            <a:pPr eaLnBrk="1" hangingPunct="1">
              <a:lnSpc>
                <a:spcPct val="80000"/>
              </a:lnSpc>
              <a:spcAft>
                <a:spcPct val="70000"/>
              </a:spcAft>
            </a:pPr>
            <a:endParaRPr lang="en-GB" smtClean="0">
              <a:solidFill>
                <a:schemeClr val="bg1"/>
              </a:solidFill>
            </a:endParaRPr>
          </a:p>
          <a:p>
            <a:pPr eaLnBrk="1" hangingPunct="1">
              <a:lnSpc>
                <a:spcPct val="80000"/>
              </a:lnSpc>
              <a:buFont typeface="Wingdings" pitchFamily="2" charset="2"/>
              <a:buNone/>
            </a:pPr>
            <a:endParaRPr lang="en-GB" smtClean="0">
              <a:solidFill>
                <a:schemeClr val="bg1"/>
              </a:solidFill>
            </a:endParaRPr>
          </a:p>
        </p:txBody>
      </p:sp>
    </p:spTree>
  </p:cSld>
  <p:clrMapOvr>
    <a:masterClrMapping/>
  </p:clrMapOvr>
  <p:transition>
    <p:strips dir="rd"/>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rrowheads="1"/>
          </p:cNvSpPr>
          <p:nvPr>
            <p:ph type="title"/>
          </p:nvPr>
        </p:nvSpPr>
        <p:spPr/>
        <p:txBody>
          <a:bodyPr>
            <a:normAutofit fontScale="90000"/>
          </a:bodyPr>
          <a:lstStyle/>
          <a:p>
            <a:pPr algn="ctr" eaLnBrk="1" hangingPunct="1">
              <a:defRPr/>
            </a:pPr>
            <a:r>
              <a:rPr lang="en-GB" sz="3600" dirty="0" smtClean="0">
                <a:solidFill>
                  <a:srgbClr val="FFFF00"/>
                </a:solidFill>
              </a:rPr>
              <a:t>The health co-benefits of climate change mitigation policies</a:t>
            </a:r>
          </a:p>
        </p:txBody>
      </p:sp>
      <p:sp>
        <p:nvSpPr>
          <p:cNvPr id="154627" name="Rectangle 3"/>
          <p:cNvSpPr>
            <a:spLocks noGrp="1" noChangeArrowheads="1"/>
          </p:cNvSpPr>
          <p:nvPr>
            <p:ph type="body" sz="half" idx="1"/>
          </p:nvPr>
        </p:nvSpPr>
        <p:spPr>
          <a:xfrm>
            <a:off x="457200" y="1600200"/>
            <a:ext cx="8077200" cy="4525963"/>
          </a:xfrm>
        </p:spPr>
        <p:txBody>
          <a:bodyPr/>
          <a:lstStyle/>
          <a:p>
            <a:pPr eaLnBrk="1" hangingPunct="1">
              <a:lnSpc>
                <a:spcPct val="90000"/>
              </a:lnSpc>
            </a:pPr>
            <a:r>
              <a:rPr lang="en-GB" smtClean="0">
                <a:solidFill>
                  <a:schemeClr val="bg1"/>
                </a:solidFill>
              </a:rPr>
              <a:t>Technologies to reduce GHG emissions and outdoor air pollution  </a:t>
            </a:r>
            <a:r>
              <a:rPr lang="en-GB" smtClean="0">
                <a:solidFill>
                  <a:srgbClr val="FF0000"/>
                </a:solidFill>
              </a:rPr>
              <a:t>(~0.8 million deaths </a:t>
            </a:r>
            <a:r>
              <a:rPr lang="en-GB" smtClean="0">
                <a:solidFill>
                  <a:schemeClr val="bg1"/>
                </a:solidFill>
              </a:rPr>
              <a:t>p.a. in urban areas)</a:t>
            </a:r>
          </a:p>
          <a:p>
            <a:pPr eaLnBrk="1" hangingPunct="1">
              <a:lnSpc>
                <a:spcPct val="90000"/>
              </a:lnSpc>
            </a:pPr>
            <a:endParaRPr lang="en-GB" smtClean="0">
              <a:solidFill>
                <a:schemeClr val="bg1"/>
              </a:solidFill>
            </a:endParaRPr>
          </a:p>
          <a:p>
            <a:pPr eaLnBrk="1" hangingPunct="1">
              <a:lnSpc>
                <a:spcPct val="90000"/>
              </a:lnSpc>
            </a:pPr>
            <a:r>
              <a:rPr lang="en-GB" smtClean="0">
                <a:solidFill>
                  <a:schemeClr val="bg1"/>
                </a:solidFill>
              </a:rPr>
              <a:t>Improved energy efficient cookstoves or clean fuels ( </a:t>
            </a:r>
            <a:r>
              <a:rPr lang="en-GB" smtClean="0">
                <a:solidFill>
                  <a:srgbClr val="FF0000"/>
                </a:solidFill>
              </a:rPr>
              <a:t>1.6 million deaths </a:t>
            </a:r>
            <a:r>
              <a:rPr lang="en-GB" smtClean="0">
                <a:solidFill>
                  <a:schemeClr val="bg1"/>
                </a:solidFill>
              </a:rPr>
              <a:t>p.a. from indoor air pollution) </a:t>
            </a:r>
          </a:p>
        </p:txBody>
      </p:sp>
    </p:spTree>
  </p:cSld>
  <p:clrMapOvr>
    <a:masterClrMapping/>
  </p:clrMapOvr>
  <p:transition>
    <p:strips dir="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defRPr/>
            </a:pPr>
            <a:r>
              <a:rPr lang="en-US" sz="3600" dirty="0" smtClean="0"/>
              <a:t>CLIMATE CHANGE IS HAPPENING NOW.</a:t>
            </a:r>
            <a:endParaRPr lang="en-US" sz="3600" dirty="0"/>
          </a:p>
        </p:txBody>
      </p:sp>
      <p:sp>
        <p:nvSpPr>
          <p:cNvPr id="36867" name="Content Placeholder 2"/>
          <p:cNvSpPr>
            <a:spLocks noGrp="1"/>
          </p:cNvSpPr>
          <p:nvPr>
            <p:ph idx="1"/>
          </p:nvPr>
        </p:nvSpPr>
        <p:spPr/>
        <p:txBody>
          <a:bodyPr/>
          <a:lstStyle/>
          <a:p>
            <a:r>
              <a:rPr lang="en-US" sz="2800" smtClean="0">
                <a:solidFill>
                  <a:schemeClr val="bg1"/>
                </a:solidFill>
              </a:rPr>
              <a:t>HUMAN ACTIVITIES ARE NOW THOUGHT TO BE THE MAIN CAUSE OF THE CHANGING CLIMATE</a:t>
            </a:r>
          </a:p>
          <a:p>
            <a:endParaRPr lang="en-US" sz="2800" smtClean="0">
              <a:solidFill>
                <a:schemeClr val="bg1"/>
              </a:solidFill>
            </a:endParaRPr>
          </a:p>
          <a:p>
            <a:r>
              <a:rPr lang="en-US" sz="2800" smtClean="0">
                <a:solidFill>
                  <a:schemeClr val="bg1"/>
                </a:solidFill>
              </a:rPr>
              <a:t>CONTINUED WARMING COULD LEAD TO ABRUPT OR IRREVERSIBLE IMPACTS.</a:t>
            </a:r>
          </a:p>
          <a:p>
            <a:endParaRPr lang="en-US" sz="2800" smtClean="0">
              <a:solidFill>
                <a:schemeClr val="bg1"/>
              </a:solidFill>
            </a:endParaRPr>
          </a:p>
          <a:p>
            <a:r>
              <a:rPr lang="en-US" sz="2800" smtClean="0">
                <a:solidFill>
                  <a:schemeClr val="bg1"/>
                </a:solidFill>
              </a:rPr>
              <a:t>HUMAN-INDUCED CLIMATE CHANGE WILL CONTINUE FOR AT LEAST THE NEXT FEW DECADES.</a:t>
            </a:r>
          </a:p>
        </p:txBody>
      </p:sp>
    </p:spTree>
  </p:cSld>
  <p:clrMapOvr>
    <a:masterClrMapping/>
  </p:clrMapOvr>
  <p:transition>
    <p:strips dir="rd"/>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5"/>
          <p:cNvSpPr>
            <a:spLocks noGrp="1"/>
          </p:cNvSpPr>
          <p:nvPr>
            <p:ph type="dt" sz="quarter" idx="10"/>
          </p:nvPr>
        </p:nvSpPr>
        <p:spPr/>
        <p:txBody>
          <a:bodyPr/>
          <a:lstStyle/>
          <a:p>
            <a:pPr>
              <a:defRPr/>
            </a:pPr>
            <a:fld id="{47199B1D-85C2-4301-B170-B0A38934CB8F}" type="slidenum">
              <a:rPr lang="en-US"/>
              <a:pPr>
                <a:defRPr/>
              </a:pPr>
              <a:t>140</a:t>
            </a:fld>
            <a:r>
              <a:rPr lang="en-US"/>
              <a:t> </a:t>
            </a:r>
            <a:endParaRPr lang="en-US">
              <a:solidFill>
                <a:schemeClr val="tx1"/>
              </a:solidFill>
            </a:endParaRPr>
          </a:p>
        </p:txBody>
      </p:sp>
      <p:sp>
        <p:nvSpPr>
          <p:cNvPr id="70658" name="Rectangle 2"/>
          <p:cNvSpPr>
            <a:spLocks noGrp="1" noChangeArrowheads="1"/>
          </p:cNvSpPr>
          <p:nvPr>
            <p:ph type="title"/>
          </p:nvPr>
        </p:nvSpPr>
        <p:spPr>
          <a:xfrm>
            <a:off x="0" y="228600"/>
            <a:ext cx="9144000" cy="1143000"/>
          </a:xfrm>
        </p:spPr>
        <p:txBody>
          <a:bodyPr/>
          <a:lstStyle/>
          <a:p>
            <a:pPr algn="ctr">
              <a:lnSpc>
                <a:spcPct val="80000"/>
              </a:lnSpc>
              <a:defRPr/>
            </a:pPr>
            <a:r>
              <a:rPr lang="en-US" sz="3600" b="0" dirty="0">
                <a:latin typeface="Times New Roman" pitchFamily="18" charset="0"/>
              </a:rPr>
              <a:t>Mitigation: </a:t>
            </a:r>
            <a:r>
              <a:rPr lang="en-US" sz="3600" b="0" dirty="0" smtClean="0">
                <a:latin typeface="Times New Roman" pitchFamily="18" charset="0"/>
              </a:rPr>
              <a:t>At Homes</a:t>
            </a:r>
            <a:r>
              <a:rPr lang="en-US" sz="3600" b="0" dirty="0">
                <a:latin typeface="Times New Roman" pitchFamily="18" charset="0"/>
              </a:rPr>
              <a:t/>
            </a:r>
            <a:br>
              <a:rPr lang="en-US" sz="3600" b="0" dirty="0">
                <a:latin typeface="Times New Roman" pitchFamily="18" charset="0"/>
              </a:rPr>
            </a:br>
            <a:r>
              <a:rPr lang="en-US" sz="3600" b="0" dirty="0">
                <a:latin typeface="Times New Roman" pitchFamily="18" charset="0"/>
              </a:rPr>
              <a:t>&amp; </a:t>
            </a:r>
            <a:r>
              <a:rPr lang="en-US" sz="3600" b="0" dirty="0" smtClean="0">
                <a:latin typeface="Times New Roman" pitchFamily="18" charset="0"/>
              </a:rPr>
              <a:t>Workplaces</a:t>
            </a:r>
            <a:endParaRPr lang="en-US" sz="3600" b="0" dirty="0">
              <a:latin typeface="Times New Roman" pitchFamily="18" charset="0"/>
            </a:endParaRPr>
          </a:p>
        </p:txBody>
      </p:sp>
      <p:sp>
        <p:nvSpPr>
          <p:cNvPr id="155652" name="Rectangle 3"/>
          <p:cNvSpPr>
            <a:spLocks noGrp="1" noChangeArrowheads="1"/>
          </p:cNvSpPr>
          <p:nvPr>
            <p:ph type="body" sz="half" idx="1"/>
          </p:nvPr>
        </p:nvSpPr>
        <p:spPr>
          <a:xfrm>
            <a:off x="0" y="1447800"/>
            <a:ext cx="8915400" cy="4648200"/>
          </a:xfrm>
        </p:spPr>
        <p:txBody>
          <a:bodyPr/>
          <a:lstStyle/>
          <a:p>
            <a:pPr>
              <a:lnSpc>
                <a:spcPct val="80000"/>
              </a:lnSpc>
              <a:buClr>
                <a:schemeClr val="tx1"/>
              </a:buClr>
              <a:buFont typeface="Wingdings" pitchFamily="2" charset="2"/>
              <a:buChar char="v"/>
            </a:pPr>
            <a:r>
              <a:rPr lang="en-US" sz="2400" smtClean="0">
                <a:solidFill>
                  <a:srgbClr val="FF0000"/>
                </a:solidFill>
                <a:latin typeface="Times New Roman" pitchFamily="18" charset="0"/>
              </a:rPr>
              <a:t>Establish recycling programs in the workplace and home</a:t>
            </a:r>
          </a:p>
          <a:p>
            <a:pPr lvl="1">
              <a:lnSpc>
                <a:spcPct val="80000"/>
              </a:lnSpc>
              <a:buClr>
                <a:schemeClr val="tx1"/>
              </a:buClr>
              <a:buFont typeface="Wingdings" pitchFamily="2" charset="2"/>
              <a:buChar char="v"/>
            </a:pPr>
            <a:r>
              <a:rPr lang="en-US" sz="2000" smtClean="0">
                <a:solidFill>
                  <a:schemeClr val="bg1"/>
                </a:solidFill>
                <a:latin typeface="Times New Roman" pitchFamily="18" charset="0"/>
              </a:rPr>
              <a:t>Recycling half of your household waste = hundreds of lbs. of CO</a:t>
            </a:r>
            <a:r>
              <a:rPr lang="en-US" sz="2000" baseline="-25000" smtClean="0">
                <a:solidFill>
                  <a:schemeClr val="bg1"/>
                </a:solidFill>
                <a:latin typeface="Times New Roman" pitchFamily="18" charset="0"/>
              </a:rPr>
              <a:t>2</a:t>
            </a:r>
            <a:r>
              <a:rPr lang="en-US" sz="2000" smtClean="0">
                <a:solidFill>
                  <a:schemeClr val="bg1"/>
                </a:solidFill>
                <a:latin typeface="Times New Roman" pitchFamily="18" charset="0"/>
              </a:rPr>
              <a:t> saved per year</a:t>
            </a:r>
          </a:p>
          <a:p>
            <a:pPr lvl="1">
              <a:lnSpc>
                <a:spcPct val="80000"/>
              </a:lnSpc>
              <a:buClr>
                <a:schemeClr val="tx1"/>
              </a:buClr>
              <a:buFont typeface="Wingdings" pitchFamily="2" charset="2"/>
              <a:buChar char="v"/>
            </a:pPr>
            <a:endParaRPr lang="en-US" sz="2000" smtClean="0">
              <a:solidFill>
                <a:schemeClr val="bg1"/>
              </a:solidFill>
              <a:latin typeface="Times New Roman" pitchFamily="18" charset="0"/>
            </a:endParaRPr>
          </a:p>
          <a:p>
            <a:pPr>
              <a:lnSpc>
                <a:spcPct val="80000"/>
              </a:lnSpc>
              <a:buClr>
                <a:schemeClr val="tx1"/>
              </a:buClr>
              <a:buFont typeface="Wingdings" pitchFamily="2" charset="2"/>
              <a:buChar char="v"/>
            </a:pPr>
            <a:endParaRPr lang="en-US" sz="1600" smtClean="0">
              <a:solidFill>
                <a:schemeClr val="bg1"/>
              </a:solidFill>
              <a:latin typeface="Times New Roman" pitchFamily="18" charset="0"/>
            </a:endParaRPr>
          </a:p>
          <a:p>
            <a:pPr>
              <a:lnSpc>
                <a:spcPct val="80000"/>
              </a:lnSpc>
              <a:buClr>
                <a:schemeClr val="tx1"/>
              </a:buClr>
              <a:buFont typeface="Wingdings" pitchFamily="2" charset="2"/>
              <a:buChar char="v"/>
            </a:pPr>
            <a:r>
              <a:rPr lang="en-US" sz="2400" smtClean="0">
                <a:solidFill>
                  <a:srgbClr val="FF0000"/>
                </a:solidFill>
                <a:latin typeface="Times New Roman" pitchFamily="18" charset="0"/>
              </a:rPr>
              <a:t>Promote energy efficiency in the home and workplace</a:t>
            </a:r>
          </a:p>
          <a:p>
            <a:pPr lvl="1">
              <a:lnSpc>
                <a:spcPct val="80000"/>
              </a:lnSpc>
              <a:buClr>
                <a:schemeClr val="tx1"/>
              </a:buClr>
              <a:buFont typeface="Wingdings" pitchFamily="2" charset="2"/>
              <a:buChar char="v"/>
            </a:pPr>
            <a:r>
              <a:rPr lang="en-US" sz="2000" smtClean="0">
                <a:solidFill>
                  <a:schemeClr val="bg1"/>
                </a:solidFill>
                <a:latin typeface="Times New Roman" pitchFamily="18" charset="0"/>
              </a:rPr>
              <a:t>Changing regular light bulbs to compact fluorescent bulb throughout your house = hundreds of lbs of CO</a:t>
            </a:r>
            <a:r>
              <a:rPr lang="en-US" sz="2000" baseline="-25000" smtClean="0">
                <a:solidFill>
                  <a:schemeClr val="bg1"/>
                </a:solidFill>
                <a:latin typeface="Times New Roman" pitchFamily="18" charset="0"/>
              </a:rPr>
              <a:t>2</a:t>
            </a:r>
            <a:r>
              <a:rPr lang="en-US" sz="2000" smtClean="0">
                <a:solidFill>
                  <a:schemeClr val="bg1"/>
                </a:solidFill>
                <a:latin typeface="Times New Roman" pitchFamily="18" charset="0"/>
              </a:rPr>
              <a:t>/yr</a:t>
            </a:r>
          </a:p>
          <a:p>
            <a:pPr lvl="1">
              <a:lnSpc>
                <a:spcPct val="80000"/>
              </a:lnSpc>
              <a:buClr>
                <a:schemeClr val="tx1"/>
              </a:buClr>
              <a:buFont typeface="Wingdings" pitchFamily="2" charset="2"/>
              <a:buChar char="v"/>
            </a:pPr>
            <a:endParaRPr lang="en-US" sz="1400" smtClean="0">
              <a:solidFill>
                <a:schemeClr val="bg1"/>
              </a:solidFill>
              <a:latin typeface="Times New Roman" pitchFamily="18" charset="0"/>
            </a:endParaRPr>
          </a:p>
          <a:p>
            <a:pPr lvl="1">
              <a:lnSpc>
                <a:spcPct val="80000"/>
              </a:lnSpc>
              <a:buClr>
                <a:schemeClr val="tx1"/>
              </a:buClr>
              <a:buFont typeface="Wingdings" pitchFamily="2" charset="2"/>
              <a:buChar char="v"/>
            </a:pPr>
            <a:endParaRPr lang="en-US" sz="1400" smtClean="0">
              <a:solidFill>
                <a:schemeClr val="bg1"/>
              </a:solidFill>
              <a:latin typeface="Times New Roman" pitchFamily="18" charset="0"/>
            </a:endParaRPr>
          </a:p>
          <a:p>
            <a:pPr>
              <a:lnSpc>
                <a:spcPct val="80000"/>
              </a:lnSpc>
              <a:buClr>
                <a:schemeClr val="tx1"/>
              </a:buClr>
              <a:buFont typeface="Wingdings" pitchFamily="2" charset="2"/>
              <a:buChar char="v"/>
            </a:pPr>
            <a:r>
              <a:rPr lang="en-US" sz="2400" smtClean="0">
                <a:solidFill>
                  <a:srgbClr val="FF0000"/>
                </a:solidFill>
                <a:latin typeface="Times New Roman" pitchFamily="18" charset="0"/>
              </a:rPr>
              <a:t>Make “small energy” use changes on a broad scale</a:t>
            </a:r>
          </a:p>
          <a:p>
            <a:pPr lvl="1">
              <a:lnSpc>
                <a:spcPct val="80000"/>
              </a:lnSpc>
              <a:buClr>
                <a:schemeClr val="tx1"/>
              </a:buClr>
              <a:buFont typeface="Wingdings" pitchFamily="2" charset="2"/>
              <a:buChar char="v"/>
            </a:pPr>
            <a:r>
              <a:rPr lang="en-US" sz="2000" smtClean="0">
                <a:solidFill>
                  <a:schemeClr val="bg1"/>
                </a:solidFill>
                <a:latin typeface="Times New Roman" pitchFamily="18" charset="0"/>
              </a:rPr>
              <a:t>E.g. replacing all light bulbs with energy efficient light bulbs in all County buildings</a:t>
            </a:r>
          </a:p>
          <a:p>
            <a:pPr lvl="1">
              <a:lnSpc>
                <a:spcPct val="80000"/>
              </a:lnSpc>
              <a:buClr>
                <a:schemeClr val="tx1"/>
              </a:buClr>
              <a:buFont typeface="Wingdings" pitchFamily="2" charset="2"/>
              <a:buChar char="v"/>
            </a:pPr>
            <a:endParaRPr lang="en-US" sz="2000" smtClean="0">
              <a:solidFill>
                <a:schemeClr val="bg1"/>
              </a:solidFill>
              <a:latin typeface="Times New Roman" pitchFamily="18" charset="0"/>
            </a:endParaRPr>
          </a:p>
          <a:p>
            <a:pPr>
              <a:lnSpc>
                <a:spcPct val="80000"/>
              </a:lnSpc>
              <a:buClr>
                <a:schemeClr val="tx1"/>
              </a:buClr>
              <a:buFont typeface="Wingdings" pitchFamily="2" charset="2"/>
              <a:buChar char="v"/>
            </a:pPr>
            <a:endParaRPr lang="en-US" sz="1600" smtClean="0">
              <a:solidFill>
                <a:schemeClr val="bg1"/>
              </a:solidFill>
              <a:latin typeface="Times New Roman" pitchFamily="18" charset="0"/>
            </a:endParaRPr>
          </a:p>
          <a:p>
            <a:pPr>
              <a:lnSpc>
                <a:spcPct val="80000"/>
              </a:lnSpc>
              <a:buClr>
                <a:schemeClr val="tx1"/>
              </a:buClr>
              <a:buFont typeface="Wingdings" pitchFamily="2" charset="2"/>
              <a:buChar char="v"/>
            </a:pPr>
            <a:r>
              <a:rPr lang="en-US" sz="2400" smtClean="0">
                <a:solidFill>
                  <a:srgbClr val="FF0000"/>
                </a:solidFill>
                <a:latin typeface="Times New Roman" pitchFamily="18" charset="0"/>
              </a:rPr>
              <a:t>Encourage renewable energy power sources (solar energy and wind energy) and responsible use of energy</a:t>
            </a:r>
          </a:p>
          <a:p>
            <a:pPr lvl="1">
              <a:lnSpc>
                <a:spcPct val="80000"/>
              </a:lnSpc>
              <a:buClr>
                <a:schemeClr val="tx1"/>
              </a:buClr>
              <a:buFont typeface="Wingdings" pitchFamily="2" charset="2"/>
              <a:buChar char="v"/>
            </a:pPr>
            <a:r>
              <a:rPr lang="en-US" sz="2000" smtClean="0">
                <a:solidFill>
                  <a:schemeClr val="bg1"/>
                </a:solidFill>
                <a:latin typeface="Times New Roman" pitchFamily="18" charset="0"/>
              </a:rPr>
              <a:t>Turning off your TV, computer, and other electronics = thousands of lbs. of CO</a:t>
            </a:r>
            <a:r>
              <a:rPr lang="en-US" sz="2000" baseline="-25000" smtClean="0">
                <a:solidFill>
                  <a:schemeClr val="bg1"/>
                </a:solidFill>
                <a:latin typeface="Times New Roman" pitchFamily="18" charset="0"/>
              </a:rPr>
              <a:t>2</a:t>
            </a:r>
            <a:r>
              <a:rPr lang="en-US" sz="2000" smtClean="0">
                <a:solidFill>
                  <a:schemeClr val="bg1"/>
                </a:solidFill>
                <a:latin typeface="Times New Roman" pitchFamily="18" charset="0"/>
              </a:rPr>
              <a:t> saved per year</a:t>
            </a:r>
            <a:endParaRPr lang="en-US" sz="2000" baseline="-25000" smtClean="0">
              <a:solidFill>
                <a:schemeClr val="bg1"/>
              </a:solidFill>
              <a:latin typeface="Times New Roman" pitchFamily="18" charset="0"/>
            </a:endParaRPr>
          </a:p>
        </p:txBody>
      </p:sp>
    </p:spTree>
  </p:cSld>
  <p:clrMapOvr>
    <a:masterClrMapping/>
  </p:clrMapOvr>
  <p:transition>
    <p:strips dir="rd"/>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4"/>
          <p:cNvSpPr>
            <a:spLocks noGrp="1"/>
          </p:cNvSpPr>
          <p:nvPr>
            <p:ph type="dt" sz="quarter" idx="10"/>
          </p:nvPr>
        </p:nvSpPr>
        <p:spPr/>
        <p:txBody>
          <a:bodyPr/>
          <a:lstStyle/>
          <a:p>
            <a:pPr>
              <a:defRPr/>
            </a:pPr>
            <a:fld id="{3E276437-1297-4880-AF12-14C4D884EF9D}" type="slidenum">
              <a:rPr lang="en-US"/>
              <a:pPr>
                <a:defRPr/>
              </a:pPr>
              <a:t>141</a:t>
            </a:fld>
            <a:r>
              <a:rPr lang="en-US"/>
              <a:t> </a:t>
            </a:r>
            <a:endParaRPr lang="en-US">
              <a:solidFill>
                <a:schemeClr val="tx1"/>
              </a:solidFill>
            </a:endParaRPr>
          </a:p>
        </p:txBody>
      </p:sp>
      <p:sp>
        <p:nvSpPr>
          <p:cNvPr id="71682" name="Rectangle 2"/>
          <p:cNvSpPr>
            <a:spLocks noGrp="1" noChangeArrowheads="1"/>
          </p:cNvSpPr>
          <p:nvPr>
            <p:ph type="title"/>
          </p:nvPr>
        </p:nvSpPr>
        <p:spPr>
          <a:xfrm>
            <a:off x="0" y="228600"/>
            <a:ext cx="9144000" cy="1143000"/>
          </a:xfrm>
        </p:spPr>
        <p:txBody>
          <a:bodyPr/>
          <a:lstStyle/>
          <a:p>
            <a:pPr algn="ctr">
              <a:lnSpc>
                <a:spcPct val="80000"/>
              </a:lnSpc>
              <a:defRPr/>
            </a:pPr>
            <a:r>
              <a:rPr lang="en-US" sz="3600" b="0" dirty="0">
                <a:latin typeface="Times New Roman" pitchFamily="18" charset="0"/>
              </a:rPr>
              <a:t>Mitigation: </a:t>
            </a:r>
            <a:r>
              <a:rPr lang="en-US" sz="3600" b="0" dirty="0" smtClean="0">
                <a:latin typeface="Times New Roman" pitchFamily="18" charset="0"/>
              </a:rPr>
              <a:t>At </a:t>
            </a:r>
            <a:r>
              <a:rPr lang="en-US" sz="3600" b="0" dirty="0">
                <a:latin typeface="Times New Roman" pitchFamily="18" charset="0"/>
              </a:rPr>
              <a:t>Homes</a:t>
            </a:r>
            <a:br>
              <a:rPr lang="en-US" sz="3600" b="0" dirty="0">
                <a:latin typeface="Times New Roman" pitchFamily="18" charset="0"/>
              </a:rPr>
            </a:br>
            <a:r>
              <a:rPr lang="en-US" sz="3600" b="0" dirty="0">
                <a:latin typeface="Times New Roman" pitchFamily="18" charset="0"/>
              </a:rPr>
              <a:t>&amp; </a:t>
            </a:r>
            <a:r>
              <a:rPr lang="en-US" sz="3600" b="0" dirty="0" smtClean="0">
                <a:latin typeface="Times New Roman" pitchFamily="18" charset="0"/>
              </a:rPr>
              <a:t>Workplaces</a:t>
            </a:r>
            <a:endParaRPr lang="en-US" sz="3600" b="0" dirty="0">
              <a:latin typeface="Times New Roman" pitchFamily="18" charset="0"/>
            </a:endParaRPr>
          </a:p>
        </p:txBody>
      </p:sp>
      <p:sp>
        <p:nvSpPr>
          <p:cNvPr id="156676" name="Rectangle 3"/>
          <p:cNvSpPr>
            <a:spLocks noGrp="1" noChangeArrowheads="1"/>
          </p:cNvSpPr>
          <p:nvPr>
            <p:ph type="body" sz="half" idx="1"/>
          </p:nvPr>
        </p:nvSpPr>
        <p:spPr>
          <a:xfrm>
            <a:off x="0" y="1828800"/>
            <a:ext cx="8686800" cy="2743200"/>
          </a:xfrm>
        </p:spPr>
        <p:txBody>
          <a:bodyPr/>
          <a:lstStyle/>
          <a:p>
            <a:pPr>
              <a:lnSpc>
                <a:spcPct val="80000"/>
              </a:lnSpc>
              <a:buClr>
                <a:schemeClr val="tx1"/>
              </a:buClr>
              <a:buFont typeface="Wingdings" pitchFamily="2" charset="2"/>
              <a:buChar char="v"/>
            </a:pPr>
            <a:r>
              <a:rPr lang="en-US" sz="2400" smtClean="0">
                <a:solidFill>
                  <a:srgbClr val="FF0000"/>
                </a:solidFill>
                <a:latin typeface="Times New Roman" pitchFamily="18" charset="0"/>
              </a:rPr>
              <a:t>Try to drive less and walk more!</a:t>
            </a:r>
          </a:p>
          <a:p>
            <a:pPr lvl="1">
              <a:lnSpc>
                <a:spcPct val="80000"/>
              </a:lnSpc>
              <a:buClr>
                <a:schemeClr val="tx1"/>
              </a:buClr>
              <a:buFont typeface="Wingdings" pitchFamily="2" charset="2"/>
              <a:buChar char="v"/>
            </a:pPr>
            <a:r>
              <a:rPr lang="en-US" sz="1800" smtClean="0">
                <a:solidFill>
                  <a:schemeClr val="bg1"/>
                </a:solidFill>
                <a:latin typeface="Times New Roman" pitchFamily="18" charset="0"/>
              </a:rPr>
              <a:t>You save gas money and keep our air cleaner for every mile you don’t drive</a:t>
            </a:r>
          </a:p>
          <a:p>
            <a:pPr lvl="1">
              <a:lnSpc>
                <a:spcPct val="80000"/>
              </a:lnSpc>
              <a:buClr>
                <a:schemeClr val="tx1"/>
              </a:buClr>
              <a:buFont typeface="Wingdings" pitchFamily="2" charset="2"/>
              <a:buChar char="v"/>
            </a:pPr>
            <a:r>
              <a:rPr lang="en-US" sz="1800" smtClean="0">
                <a:solidFill>
                  <a:schemeClr val="bg1"/>
                </a:solidFill>
                <a:latin typeface="Times New Roman" pitchFamily="18" charset="0"/>
              </a:rPr>
              <a:t>Most car trips taken in your neighborhood are short enough to walk or bike</a:t>
            </a:r>
          </a:p>
          <a:p>
            <a:pPr lvl="1">
              <a:lnSpc>
                <a:spcPct val="80000"/>
              </a:lnSpc>
              <a:buClr>
                <a:schemeClr val="tx1"/>
              </a:buClr>
              <a:buFont typeface="Wingdings" pitchFamily="2" charset="2"/>
              <a:buChar char="v"/>
            </a:pPr>
            <a:endParaRPr lang="en-US" sz="1800" smtClean="0">
              <a:solidFill>
                <a:schemeClr val="bg1"/>
              </a:solidFill>
              <a:latin typeface="Times New Roman" pitchFamily="18" charset="0"/>
            </a:endParaRPr>
          </a:p>
          <a:p>
            <a:pPr>
              <a:lnSpc>
                <a:spcPct val="80000"/>
              </a:lnSpc>
              <a:buClr>
                <a:schemeClr val="tx1"/>
              </a:buClr>
              <a:buFont typeface="Wingdings" pitchFamily="2" charset="2"/>
              <a:buChar char="v"/>
            </a:pPr>
            <a:r>
              <a:rPr lang="en-US" sz="2400" smtClean="0">
                <a:solidFill>
                  <a:srgbClr val="FF0000"/>
                </a:solidFill>
                <a:latin typeface="Times New Roman" pitchFamily="18" charset="0"/>
              </a:rPr>
              <a:t>Encourage carpooling to work/school</a:t>
            </a:r>
          </a:p>
          <a:p>
            <a:pPr>
              <a:lnSpc>
                <a:spcPct val="80000"/>
              </a:lnSpc>
              <a:buClr>
                <a:schemeClr val="tx1"/>
              </a:buClr>
              <a:buFont typeface="Wingdings" pitchFamily="2" charset="2"/>
              <a:buChar char="v"/>
            </a:pPr>
            <a:endParaRPr lang="en-US" sz="2400" smtClean="0">
              <a:solidFill>
                <a:srgbClr val="FF0000"/>
              </a:solidFill>
              <a:latin typeface="Times New Roman" pitchFamily="18" charset="0"/>
            </a:endParaRPr>
          </a:p>
          <a:p>
            <a:pPr>
              <a:lnSpc>
                <a:spcPct val="80000"/>
              </a:lnSpc>
              <a:buClr>
                <a:schemeClr val="tx1"/>
              </a:buClr>
              <a:buFont typeface="Wingdings" pitchFamily="2" charset="2"/>
              <a:buChar char="v"/>
            </a:pPr>
            <a:endParaRPr lang="en-US" sz="2000" smtClean="0">
              <a:solidFill>
                <a:srgbClr val="FF0000"/>
              </a:solidFill>
              <a:latin typeface="Times New Roman" pitchFamily="18" charset="0"/>
            </a:endParaRPr>
          </a:p>
          <a:p>
            <a:pPr>
              <a:lnSpc>
                <a:spcPct val="80000"/>
              </a:lnSpc>
              <a:buClr>
                <a:schemeClr val="tx1"/>
              </a:buClr>
              <a:buFont typeface="Wingdings" pitchFamily="2" charset="2"/>
              <a:buChar char="v"/>
            </a:pPr>
            <a:r>
              <a:rPr lang="en-US" sz="2400" smtClean="0">
                <a:solidFill>
                  <a:srgbClr val="FF0000"/>
                </a:solidFill>
                <a:latin typeface="Times New Roman" pitchFamily="18" charset="0"/>
              </a:rPr>
              <a:t>Encourage public transportation use</a:t>
            </a:r>
          </a:p>
        </p:txBody>
      </p:sp>
      <p:sp>
        <p:nvSpPr>
          <p:cNvPr id="156677" name="Rectangle 5"/>
          <p:cNvSpPr>
            <a:spLocks noChangeArrowheads="1"/>
          </p:cNvSpPr>
          <p:nvPr/>
        </p:nvSpPr>
        <p:spPr bwMode="auto">
          <a:xfrm>
            <a:off x="152400" y="4724400"/>
            <a:ext cx="8991600" cy="1981200"/>
          </a:xfrm>
          <a:prstGeom prst="rect">
            <a:avLst/>
          </a:prstGeom>
          <a:noFill/>
          <a:ln w="9525">
            <a:noFill/>
            <a:miter lim="800000"/>
            <a:headEnd/>
            <a:tailEnd/>
          </a:ln>
        </p:spPr>
        <p:txBody>
          <a:bodyPr/>
          <a:lstStyle/>
          <a:p>
            <a:pPr marL="342900" indent="-342900">
              <a:lnSpc>
                <a:spcPct val="80000"/>
              </a:lnSpc>
              <a:spcBef>
                <a:spcPct val="20000"/>
              </a:spcBef>
              <a:buClr>
                <a:schemeClr val="tx1"/>
              </a:buClr>
              <a:buFont typeface="Wingdings" pitchFamily="2" charset="2"/>
              <a:buChar char="v"/>
            </a:pPr>
            <a:endParaRPr lang="en-US" sz="2000">
              <a:solidFill>
                <a:schemeClr val="bg1"/>
              </a:solidFill>
              <a:latin typeface="Times New Roman" pitchFamily="18" charset="0"/>
            </a:endParaRPr>
          </a:p>
        </p:txBody>
      </p:sp>
      <p:sp>
        <p:nvSpPr>
          <p:cNvPr id="156678" name="Rectangle 6"/>
          <p:cNvSpPr>
            <a:spLocks noChangeArrowheads="1"/>
          </p:cNvSpPr>
          <p:nvPr/>
        </p:nvSpPr>
        <p:spPr bwMode="auto">
          <a:xfrm>
            <a:off x="0" y="4343400"/>
            <a:ext cx="9144000" cy="2209800"/>
          </a:xfrm>
          <a:prstGeom prst="rect">
            <a:avLst/>
          </a:prstGeom>
          <a:noFill/>
          <a:ln w="9525">
            <a:noFill/>
            <a:miter lim="800000"/>
            <a:headEnd/>
            <a:tailEnd/>
          </a:ln>
        </p:spPr>
        <p:txBody>
          <a:bodyPr/>
          <a:lstStyle/>
          <a:p>
            <a:pPr marL="342900" indent="-342900">
              <a:spcBef>
                <a:spcPct val="20000"/>
              </a:spcBef>
              <a:buClr>
                <a:schemeClr val="tx1"/>
              </a:buClr>
            </a:pPr>
            <a:r>
              <a:rPr lang="en-US" sz="2000">
                <a:solidFill>
                  <a:schemeClr val="bg1"/>
                </a:solidFill>
                <a:latin typeface="Times New Roman" pitchFamily="18" charset="0"/>
              </a:rPr>
              <a:t>    </a:t>
            </a:r>
            <a:r>
              <a:rPr lang="en-US" sz="2400">
                <a:solidFill>
                  <a:srgbClr val="FF0000"/>
                </a:solidFill>
                <a:latin typeface="Times New Roman" pitchFamily="18" charset="0"/>
              </a:rPr>
              <a:t>Provide incentives for employees to purchase fuel-efficient vehicles (e.g. electric, hybrid, CNG vehicles)</a:t>
            </a:r>
            <a:endParaRPr lang="en-US" sz="2000">
              <a:solidFill>
                <a:srgbClr val="FF0000"/>
              </a:solidFill>
              <a:latin typeface="Times New Roman" pitchFamily="18" charset="0"/>
            </a:endParaRPr>
          </a:p>
        </p:txBody>
      </p:sp>
    </p:spTree>
  </p:cSld>
  <p:clrMapOvr>
    <a:masterClrMapping/>
  </p:clrMapOvr>
  <p:transition>
    <p:strips dir="rd"/>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pic>
        <p:nvPicPr>
          <p:cNvPr id="157699" name="Content Placeholder 3" descr="wind-turbines-california-field-md.jpg"/>
          <p:cNvPicPr>
            <a:picLocks noGrp="1" noChangeAspect="1"/>
          </p:cNvPicPr>
          <p:nvPr>
            <p:ph idx="1"/>
          </p:nvPr>
        </p:nvPicPr>
        <p:blipFill>
          <a:blip r:embed="rId3"/>
          <a:srcRect/>
          <a:stretch>
            <a:fillRect/>
          </a:stretch>
        </p:blipFill>
        <p:spPr>
          <a:xfrm>
            <a:off x="0" y="0"/>
            <a:ext cx="9144000" cy="6835775"/>
          </a:xfrm>
        </p:spPr>
      </p:pic>
    </p:spTree>
  </p:cSld>
  <p:clrMapOvr>
    <a:masterClrMapping/>
  </p:clrMapOvr>
  <p:transition>
    <p:strips dir="rd"/>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pic>
        <p:nvPicPr>
          <p:cNvPr id="158723" name="Picture 2"/>
          <p:cNvPicPr>
            <a:picLocks noGrp="1" noChangeAspect="1" noChangeArrowheads="1"/>
          </p:cNvPicPr>
          <p:nvPr>
            <p:ph idx="1"/>
          </p:nvPr>
        </p:nvPicPr>
        <p:blipFill>
          <a:blip r:embed="rId3"/>
          <a:srcRect/>
          <a:stretch>
            <a:fillRect/>
          </a:stretch>
        </p:blipFill>
        <p:spPr>
          <a:xfrm>
            <a:off x="0" y="0"/>
            <a:ext cx="9144000" cy="6858000"/>
          </a:xfrm>
        </p:spPr>
      </p:pic>
    </p:spTree>
  </p:cSld>
  <p:clrMapOvr>
    <a:masterClrMapping/>
  </p:clrMapOvr>
  <p:transition>
    <p:strips dir="rd"/>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pic>
        <p:nvPicPr>
          <p:cNvPr id="159747" name="Picture 2"/>
          <p:cNvPicPr>
            <a:picLocks noGrp="1" noChangeAspect="1" noChangeArrowheads="1"/>
          </p:cNvPicPr>
          <p:nvPr>
            <p:ph idx="1"/>
          </p:nvPr>
        </p:nvPicPr>
        <p:blipFill>
          <a:blip r:embed="rId3"/>
          <a:srcRect/>
          <a:stretch>
            <a:fillRect/>
          </a:stretch>
        </p:blipFill>
        <p:spPr>
          <a:xfrm>
            <a:off x="0" y="0"/>
            <a:ext cx="9144000" cy="6858000"/>
          </a:xfrm>
        </p:spPr>
      </p:pic>
    </p:spTree>
  </p:cSld>
  <p:clrMapOvr>
    <a:masterClrMapping/>
  </p:clrMapOvr>
  <p:transition>
    <p:strips dir="rd"/>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pic>
        <p:nvPicPr>
          <p:cNvPr id="160771" name="Content Placeholder 3" descr="efog_bikes_PG1010126_copy.jpg"/>
          <p:cNvPicPr>
            <a:picLocks noGrp="1" noChangeAspect="1"/>
          </p:cNvPicPr>
          <p:nvPr>
            <p:ph idx="1"/>
          </p:nvPr>
        </p:nvPicPr>
        <p:blipFill>
          <a:blip r:embed="rId3"/>
          <a:srcRect/>
          <a:stretch>
            <a:fillRect/>
          </a:stretch>
        </p:blipFill>
        <p:spPr>
          <a:xfrm>
            <a:off x="0" y="0"/>
            <a:ext cx="9144000" cy="6864350"/>
          </a:xfrm>
        </p:spPr>
      </p:pic>
    </p:spTree>
  </p:cSld>
  <p:clrMapOvr>
    <a:masterClrMapping/>
  </p:clrMapOvr>
  <p:transition>
    <p:strips dir="rd"/>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pic>
        <p:nvPicPr>
          <p:cNvPr id="161795" name="Picture 4"/>
          <p:cNvPicPr>
            <a:picLocks noGrp="1" noChangeAspect="1" noChangeArrowheads="1"/>
          </p:cNvPicPr>
          <p:nvPr>
            <p:ph idx="1"/>
          </p:nvPr>
        </p:nvPicPr>
        <p:blipFill>
          <a:blip r:embed="rId3"/>
          <a:srcRect/>
          <a:stretch>
            <a:fillRect/>
          </a:stretch>
        </p:blipFill>
        <p:spPr>
          <a:xfrm>
            <a:off x="0" y="0"/>
            <a:ext cx="9144000" cy="6869113"/>
          </a:xfrm>
        </p:spPr>
      </p:pic>
    </p:spTree>
  </p:cSld>
  <p:clrMapOvr>
    <a:masterClrMapping/>
  </p:clrMapOvr>
  <p:transition>
    <p:strips dir="rd"/>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pic>
        <p:nvPicPr>
          <p:cNvPr id="162819" name="Content Placeholder 3" descr="side-group-walk.jpg"/>
          <p:cNvPicPr>
            <a:picLocks noGrp="1" noChangeAspect="1"/>
          </p:cNvPicPr>
          <p:nvPr>
            <p:ph idx="1"/>
          </p:nvPr>
        </p:nvPicPr>
        <p:blipFill>
          <a:blip r:embed="rId3"/>
          <a:srcRect/>
          <a:stretch>
            <a:fillRect/>
          </a:stretch>
        </p:blipFill>
        <p:spPr>
          <a:xfrm>
            <a:off x="0" y="0"/>
            <a:ext cx="9144000" cy="6858000"/>
          </a:xfrm>
        </p:spPr>
      </p:pic>
    </p:spTree>
  </p:cSld>
  <p:clrMapOvr>
    <a:masterClrMapping/>
  </p:clrMapOvr>
  <p:transition>
    <p:strips dir="rd"/>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pic>
        <p:nvPicPr>
          <p:cNvPr id="163843" name="Content Placeholder 3" descr="dhaka2.jpg"/>
          <p:cNvPicPr>
            <a:picLocks noGrp="1" noChangeAspect="1"/>
          </p:cNvPicPr>
          <p:nvPr>
            <p:ph idx="1"/>
          </p:nvPr>
        </p:nvPicPr>
        <p:blipFill>
          <a:blip r:embed="rId3"/>
          <a:srcRect/>
          <a:stretch>
            <a:fillRect/>
          </a:stretch>
        </p:blipFill>
        <p:spPr>
          <a:xfrm>
            <a:off x="0" y="0"/>
            <a:ext cx="9144000" cy="6858000"/>
          </a:xfrm>
        </p:spPr>
      </p:pic>
    </p:spTree>
  </p:cSld>
  <p:clrMapOvr>
    <a:masterClrMapping/>
  </p:clrMapOvr>
  <p:transition>
    <p:strips dir="rd"/>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3200" dirty="0" smtClean="0">
                <a:solidFill>
                  <a:srgbClr val="FFC000"/>
                </a:solidFill>
              </a:rPr>
              <a:t>             </a:t>
            </a:r>
            <a:r>
              <a:rPr lang="en-US" sz="4400" dirty="0" smtClean="0">
                <a:solidFill>
                  <a:srgbClr val="FFC000"/>
                </a:solidFill>
              </a:rPr>
              <a:t>Household Energy Emission</a:t>
            </a:r>
            <a:endParaRPr lang="en-US" sz="3200" dirty="0">
              <a:solidFill>
                <a:srgbClr val="FFC000"/>
              </a:solidFill>
            </a:endParaRPr>
          </a:p>
        </p:txBody>
      </p:sp>
      <p:sp>
        <p:nvSpPr>
          <p:cNvPr id="164867" name="Content Placeholder 2"/>
          <p:cNvSpPr>
            <a:spLocks noGrp="1"/>
          </p:cNvSpPr>
          <p:nvPr>
            <p:ph idx="1"/>
          </p:nvPr>
        </p:nvSpPr>
        <p:spPr>
          <a:xfrm>
            <a:off x="457200" y="1774825"/>
            <a:ext cx="8458200" cy="4625975"/>
          </a:xfrm>
        </p:spPr>
        <p:txBody>
          <a:bodyPr/>
          <a:lstStyle/>
          <a:p>
            <a:pPr marL="631825" indent="-514350">
              <a:buFont typeface="Wingdings 2" pitchFamily="18" charset="2"/>
              <a:buNone/>
            </a:pPr>
            <a:r>
              <a:rPr lang="en-US" sz="2800" smtClean="0">
                <a:solidFill>
                  <a:schemeClr val="bg1"/>
                </a:solidFill>
              </a:rPr>
              <a:t>New stove technologies have the potential to bring emission of products of incomplete combustion from biomass stoves down nearly to those of clean fuels, such as Liquefied Petroleum Gas ( LPG)</a:t>
            </a:r>
          </a:p>
          <a:p>
            <a:pPr marL="631825" indent="-514350">
              <a:buFont typeface="Wingdings 2" pitchFamily="18" charset="2"/>
              <a:buNone/>
            </a:pPr>
            <a:endParaRPr lang="en-US" sz="2800" smtClean="0">
              <a:solidFill>
                <a:schemeClr val="bg1"/>
              </a:solidFill>
            </a:endParaRPr>
          </a:p>
          <a:p>
            <a:pPr marL="631825" indent="-514350">
              <a:buFont typeface="Wingdings 2" pitchFamily="18" charset="2"/>
              <a:buNone/>
            </a:pPr>
            <a:endParaRPr lang="en-US" sz="2800" smtClean="0">
              <a:solidFill>
                <a:schemeClr val="bg1"/>
              </a:solidFill>
            </a:endParaRPr>
          </a:p>
          <a:p>
            <a:pPr marL="631825" indent="-514350">
              <a:buFont typeface="Wingdings 2" pitchFamily="18" charset="2"/>
              <a:buNone/>
            </a:pPr>
            <a:endParaRPr lang="en-US" sz="2800" smtClean="0">
              <a:solidFill>
                <a:schemeClr val="bg1"/>
              </a:solidFill>
            </a:endParaRPr>
          </a:p>
          <a:p>
            <a:pPr marL="631825" indent="-514350">
              <a:buFont typeface="Wingdings 2" pitchFamily="18" charset="2"/>
              <a:buNone/>
            </a:pPr>
            <a:r>
              <a:rPr lang="en-US" sz="2800" smtClean="0">
                <a:solidFill>
                  <a:schemeClr val="bg1"/>
                </a:solidFill>
              </a:rPr>
              <a:t>                              </a:t>
            </a:r>
            <a:endParaRPr lang="en-US" sz="2400" smtClean="0">
              <a:solidFill>
                <a:schemeClr val="bg1"/>
              </a:solidFill>
            </a:endParaRPr>
          </a:p>
          <a:p>
            <a:pPr marL="631825" indent="-514350">
              <a:buFont typeface="Wingdings 2" pitchFamily="18" charset="2"/>
              <a:buNone/>
            </a:pPr>
            <a:r>
              <a:rPr lang="en-US" sz="2400" smtClean="0">
                <a:solidFill>
                  <a:schemeClr val="bg1"/>
                </a:solidFill>
              </a:rPr>
              <a:t>                                               Paul wilkilson et al,  Lancet   Nov 2009</a:t>
            </a:r>
          </a:p>
          <a:p>
            <a:pPr marL="631825" indent="-514350">
              <a:buFont typeface="Wingdings 2" pitchFamily="18" charset="2"/>
              <a:buNone/>
            </a:pPr>
            <a:endParaRPr lang="en-US" sz="2800" smtClean="0">
              <a:solidFill>
                <a:schemeClr val="bg1"/>
              </a:solidFill>
            </a:endParaRPr>
          </a:p>
          <a:p>
            <a:pPr marL="631825" indent="-514350">
              <a:buFont typeface="Corbel" pitchFamily="34" charset="0"/>
              <a:buAutoNum type="arabicPeriod" startAt="6"/>
            </a:pPr>
            <a:endParaRPr lang="en-US" sz="2800" smtClean="0">
              <a:solidFill>
                <a:schemeClr val="bg1"/>
              </a:solidFill>
            </a:endParaRPr>
          </a:p>
        </p:txBody>
      </p:sp>
    </p:spTree>
  </p:cSld>
  <p:clrMapOvr>
    <a:masterClrMapping/>
  </p:clrMapOvr>
  <p:transition>
    <p:strips dir="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noAutofit/>
          </a:bodyPr>
          <a:lstStyle/>
          <a:p>
            <a:pPr algn="ctr">
              <a:defRPr/>
            </a:pPr>
            <a:r>
              <a:rPr lang="en-US" sz="3200" b="0" cap="all" dirty="0" smtClean="0"/>
              <a:t>Climate Change is Happening Now</a:t>
            </a:r>
            <a:endParaRPr lang="en-US" sz="3200" cap="all" dirty="0"/>
          </a:p>
        </p:txBody>
      </p:sp>
      <p:sp>
        <p:nvSpPr>
          <p:cNvPr id="46083" name="Content Placeholder 2"/>
          <p:cNvSpPr>
            <a:spLocks noGrp="1"/>
          </p:cNvSpPr>
          <p:nvPr>
            <p:ph idx="1"/>
          </p:nvPr>
        </p:nvSpPr>
        <p:spPr/>
        <p:txBody>
          <a:bodyPr>
            <a:normAutofit fontScale="77500" lnSpcReduction="20000"/>
          </a:bodyPr>
          <a:lstStyle/>
          <a:p>
            <a:pPr>
              <a:defRPr/>
            </a:pPr>
            <a:r>
              <a:rPr lang="en-US" cap="all" dirty="0" smtClean="0">
                <a:solidFill>
                  <a:schemeClr val="bg1"/>
                </a:solidFill>
              </a:rPr>
              <a:t>In the last 300 years, the worlds population became 10 times.</a:t>
            </a:r>
          </a:p>
          <a:p>
            <a:pPr>
              <a:defRPr/>
            </a:pPr>
            <a:endParaRPr lang="en-US" cap="all" dirty="0" smtClean="0">
              <a:solidFill>
                <a:schemeClr val="bg1"/>
              </a:solidFill>
            </a:endParaRPr>
          </a:p>
          <a:p>
            <a:pPr>
              <a:defRPr/>
            </a:pPr>
            <a:r>
              <a:rPr lang="en-US" cap="all" dirty="0" smtClean="0">
                <a:solidFill>
                  <a:schemeClr val="bg1"/>
                </a:solidFill>
              </a:rPr>
              <a:t>Energy used in 30 years (1970-2000) became  double.</a:t>
            </a:r>
          </a:p>
          <a:p>
            <a:pPr>
              <a:defRPr/>
            </a:pPr>
            <a:endParaRPr lang="en-US" cap="all" dirty="0" smtClean="0">
              <a:solidFill>
                <a:schemeClr val="bg1"/>
              </a:solidFill>
            </a:endParaRPr>
          </a:p>
          <a:p>
            <a:pPr>
              <a:defRPr/>
            </a:pPr>
            <a:r>
              <a:rPr lang="en-US" cap="all" dirty="0" smtClean="0">
                <a:solidFill>
                  <a:schemeClr val="bg1"/>
                </a:solidFill>
              </a:rPr>
              <a:t>6 billion people of the world are using 1/3 rd of  land for grazing and crops by removing natural vegetation.</a:t>
            </a:r>
          </a:p>
          <a:p>
            <a:pPr>
              <a:defRPr/>
            </a:pPr>
            <a:endParaRPr lang="en-US" cap="all" dirty="0" smtClean="0">
              <a:solidFill>
                <a:schemeClr val="bg1"/>
              </a:solidFill>
            </a:endParaRPr>
          </a:p>
          <a:p>
            <a:pPr>
              <a:defRPr/>
            </a:pPr>
            <a:r>
              <a:rPr lang="en-US" cap="all" dirty="0" smtClean="0">
                <a:solidFill>
                  <a:schemeClr val="bg1"/>
                </a:solidFill>
              </a:rPr>
              <a:t>De-forestation of 5-6 million  hectors of land per year (0.5%) is happening. 60% OF DEFORESTATION OF THIS EARTH HAS OCCERED IN LAST 100 YEARS.</a:t>
            </a:r>
          </a:p>
        </p:txBody>
      </p:sp>
    </p:spTree>
  </p:cSld>
  <p:clrMapOvr>
    <a:masterClrMapping/>
  </p:clrMapOvr>
  <p:transition>
    <p:strips dir="rd"/>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defRPr/>
            </a:pPr>
            <a:r>
              <a:rPr lang="en-US" sz="3200" dirty="0" smtClean="0">
                <a:solidFill>
                  <a:srgbClr val="FFC000"/>
                </a:solidFill>
              </a:rPr>
              <a:t>            </a:t>
            </a:r>
            <a:r>
              <a:rPr lang="en-US" sz="4400" dirty="0" smtClean="0">
                <a:solidFill>
                  <a:srgbClr val="FFC000"/>
                </a:solidFill>
              </a:rPr>
              <a:t>Urban Land Transport</a:t>
            </a:r>
            <a:endParaRPr lang="en-US" sz="3200" dirty="0">
              <a:solidFill>
                <a:srgbClr val="FFC000"/>
              </a:solidFill>
            </a:endParaRPr>
          </a:p>
        </p:txBody>
      </p:sp>
      <p:sp>
        <p:nvSpPr>
          <p:cNvPr id="165891" name="Content Placeholder 2"/>
          <p:cNvSpPr>
            <a:spLocks noGrp="1"/>
          </p:cNvSpPr>
          <p:nvPr>
            <p:ph idx="1"/>
          </p:nvPr>
        </p:nvSpPr>
        <p:spPr>
          <a:xfrm>
            <a:off x="457200" y="1774825"/>
            <a:ext cx="8458200" cy="4625975"/>
          </a:xfrm>
        </p:spPr>
        <p:txBody>
          <a:bodyPr/>
          <a:lstStyle/>
          <a:p>
            <a:pPr marL="631825" indent="-514350">
              <a:buFont typeface="Wingdings 2" pitchFamily="18" charset="2"/>
              <a:buNone/>
            </a:pPr>
            <a:r>
              <a:rPr lang="en-US" sz="2800" smtClean="0">
                <a:solidFill>
                  <a:schemeClr val="bg1"/>
                </a:solidFill>
              </a:rPr>
              <a:t>In UK, two fifth cut in carbon emission  benefits for HEALTH , more walking, cycling,&amp; less motor vehicle by:</a:t>
            </a:r>
          </a:p>
          <a:p>
            <a:pPr marL="631825" indent="-514350">
              <a:buFont typeface="Wingdings 2" pitchFamily="18" charset="2"/>
              <a:buNone/>
            </a:pPr>
            <a:r>
              <a:rPr lang="en-US" sz="2800" smtClean="0">
                <a:solidFill>
                  <a:schemeClr val="bg1"/>
                </a:solidFill>
              </a:rPr>
              <a:t>        </a:t>
            </a:r>
            <a:r>
              <a:rPr lang="en-US" sz="2800" smtClean="0">
                <a:solidFill>
                  <a:srgbClr val="FF0000"/>
                </a:solidFill>
              </a:rPr>
              <a:t>Reduction of </a:t>
            </a:r>
          </a:p>
          <a:p>
            <a:pPr marL="631825" indent="-514350">
              <a:buFont typeface="Wingdings 2" pitchFamily="18" charset="2"/>
              <a:buNone/>
            </a:pPr>
            <a:r>
              <a:rPr lang="en-US" sz="2800" smtClean="0">
                <a:solidFill>
                  <a:srgbClr val="FF0000"/>
                </a:solidFill>
              </a:rPr>
              <a:t>                                  CAD, Stroke  (10-20 % )</a:t>
            </a:r>
          </a:p>
          <a:p>
            <a:pPr marL="631825" indent="-514350">
              <a:buFont typeface="Wingdings 2" pitchFamily="18" charset="2"/>
              <a:buNone/>
            </a:pPr>
            <a:r>
              <a:rPr lang="en-US" sz="2800" smtClean="0">
                <a:solidFill>
                  <a:srgbClr val="FF0000"/>
                </a:solidFill>
              </a:rPr>
              <a:t>                                  Breast Cancer</a:t>
            </a:r>
            <a:r>
              <a:rPr lang="en-US" sz="2400" smtClean="0">
                <a:solidFill>
                  <a:srgbClr val="FF0000"/>
                </a:solidFill>
              </a:rPr>
              <a:t>  (12 -13 %)                                  </a:t>
            </a:r>
          </a:p>
          <a:p>
            <a:pPr marL="631825" indent="-514350">
              <a:buFont typeface="Wingdings 2" pitchFamily="18" charset="2"/>
              <a:buNone/>
            </a:pPr>
            <a:r>
              <a:rPr lang="en-US" sz="2400" smtClean="0">
                <a:solidFill>
                  <a:schemeClr val="bg1"/>
                </a:solidFill>
              </a:rPr>
              <a:t>                                         </a:t>
            </a:r>
            <a:r>
              <a:rPr lang="en-US" sz="2800" smtClean="0">
                <a:solidFill>
                  <a:srgbClr val="FF0000"/>
                </a:solidFill>
              </a:rPr>
              <a:t>Dementia( 08%) ,</a:t>
            </a:r>
          </a:p>
          <a:p>
            <a:pPr marL="631825" indent="-514350">
              <a:buFont typeface="Wingdings 2" pitchFamily="18" charset="2"/>
              <a:buNone/>
            </a:pPr>
            <a:r>
              <a:rPr lang="en-US" sz="2800" smtClean="0">
                <a:solidFill>
                  <a:srgbClr val="FF0000"/>
                </a:solidFill>
              </a:rPr>
              <a:t>                                   Depression (05% )                  </a:t>
            </a:r>
            <a:r>
              <a:rPr lang="en-US" sz="2400" smtClean="0">
                <a:solidFill>
                  <a:schemeClr val="bg1"/>
                </a:solidFill>
              </a:rPr>
              <a:t> </a:t>
            </a:r>
          </a:p>
          <a:p>
            <a:pPr marL="631825" indent="-514350">
              <a:buFont typeface="Wingdings 2" pitchFamily="18" charset="2"/>
              <a:buNone/>
            </a:pPr>
            <a:endParaRPr lang="en-US" sz="2400" smtClean="0">
              <a:solidFill>
                <a:schemeClr val="bg1"/>
              </a:solidFill>
            </a:endParaRPr>
          </a:p>
          <a:p>
            <a:pPr marL="631825" indent="-514350">
              <a:buFont typeface="Wingdings 2" pitchFamily="18" charset="2"/>
              <a:buNone/>
            </a:pPr>
            <a:endParaRPr lang="en-US" sz="2400" smtClean="0">
              <a:solidFill>
                <a:schemeClr val="bg1"/>
              </a:solidFill>
            </a:endParaRPr>
          </a:p>
          <a:p>
            <a:pPr marL="631825" indent="-514350">
              <a:buFont typeface="Wingdings 2" pitchFamily="18" charset="2"/>
              <a:buNone/>
            </a:pPr>
            <a:r>
              <a:rPr lang="en-US" sz="2400" smtClean="0">
                <a:solidFill>
                  <a:schemeClr val="bg1"/>
                </a:solidFill>
              </a:rPr>
              <a:t>                                                                                         Lancet   Nov 2009</a:t>
            </a:r>
          </a:p>
          <a:p>
            <a:pPr marL="631825" indent="-514350">
              <a:buFont typeface="Wingdings 2" pitchFamily="18" charset="2"/>
              <a:buNone/>
            </a:pPr>
            <a:endParaRPr lang="en-US" sz="2800" smtClean="0">
              <a:solidFill>
                <a:schemeClr val="bg1"/>
              </a:solidFill>
            </a:endParaRPr>
          </a:p>
          <a:p>
            <a:pPr marL="631825" indent="-514350">
              <a:buFont typeface="Corbel" pitchFamily="34" charset="0"/>
              <a:buAutoNum type="arabicPeriod" startAt="6"/>
            </a:pPr>
            <a:endParaRPr lang="en-US" sz="2800" smtClean="0">
              <a:solidFill>
                <a:schemeClr val="bg1"/>
              </a:solidFill>
            </a:endParaRPr>
          </a:p>
        </p:txBody>
      </p:sp>
    </p:spTree>
  </p:cSld>
  <p:clrMapOvr>
    <a:masterClrMapping/>
  </p:clrMapOvr>
  <p:transition>
    <p:strips dir="rd"/>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3200" dirty="0" smtClean="0">
                <a:solidFill>
                  <a:srgbClr val="FFC000"/>
                </a:solidFill>
              </a:rPr>
              <a:t>              </a:t>
            </a:r>
            <a:r>
              <a:rPr lang="en-US" sz="4800" dirty="0" smtClean="0">
                <a:solidFill>
                  <a:srgbClr val="FFC000"/>
                </a:solidFill>
              </a:rPr>
              <a:t>Agriculture and Food</a:t>
            </a:r>
            <a:endParaRPr lang="en-US" sz="3200" dirty="0">
              <a:solidFill>
                <a:srgbClr val="FFC000"/>
              </a:solidFill>
            </a:endParaRPr>
          </a:p>
        </p:txBody>
      </p:sp>
      <p:sp>
        <p:nvSpPr>
          <p:cNvPr id="166915" name="Content Placeholder 2"/>
          <p:cNvSpPr>
            <a:spLocks noGrp="1"/>
          </p:cNvSpPr>
          <p:nvPr>
            <p:ph idx="1"/>
          </p:nvPr>
        </p:nvSpPr>
        <p:spPr>
          <a:xfrm>
            <a:off x="457200" y="1774825"/>
            <a:ext cx="8458200" cy="4625975"/>
          </a:xfrm>
        </p:spPr>
        <p:txBody>
          <a:bodyPr/>
          <a:lstStyle/>
          <a:p>
            <a:pPr marL="631825" indent="-514350">
              <a:buFont typeface="Wingdings 2" pitchFamily="18" charset="2"/>
              <a:buNone/>
            </a:pPr>
            <a:r>
              <a:rPr lang="en-US" smtClean="0">
                <a:solidFill>
                  <a:schemeClr val="bg1"/>
                </a:solidFill>
              </a:rPr>
              <a:t>Agriculture and Food production account for 10-12% of GHG emissions</a:t>
            </a:r>
          </a:p>
          <a:p>
            <a:pPr marL="631825" indent="-514350">
              <a:buFont typeface="Wingdings 2" pitchFamily="18" charset="2"/>
              <a:buNone/>
            </a:pPr>
            <a:endParaRPr lang="en-US" smtClean="0">
              <a:solidFill>
                <a:schemeClr val="bg1"/>
              </a:solidFill>
            </a:endParaRPr>
          </a:p>
          <a:p>
            <a:pPr marL="631825" indent="-514350">
              <a:buFont typeface="Wingdings 2" pitchFamily="18" charset="2"/>
              <a:buNone/>
            </a:pPr>
            <a:r>
              <a:rPr lang="en-US" smtClean="0">
                <a:solidFill>
                  <a:schemeClr val="bg1"/>
                </a:solidFill>
              </a:rPr>
              <a:t>Four fifth of these emission from Livestock farm.</a:t>
            </a:r>
          </a:p>
          <a:p>
            <a:pPr marL="631825" indent="-514350">
              <a:buFont typeface="Wingdings 2" pitchFamily="18" charset="2"/>
              <a:buNone/>
            </a:pPr>
            <a:r>
              <a:rPr lang="en-US" smtClean="0">
                <a:solidFill>
                  <a:schemeClr val="bg1"/>
                </a:solidFill>
              </a:rPr>
              <a:t>Health benefits: 30% reduction of consumption of animal fat reduce 15% heart attack, obesity and diet related cancer.</a:t>
            </a:r>
          </a:p>
          <a:p>
            <a:pPr marL="631825" indent="-514350">
              <a:buFont typeface="Wingdings 2" pitchFamily="18" charset="2"/>
              <a:buNone/>
            </a:pPr>
            <a:endParaRPr lang="en-US" smtClean="0">
              <a:solidFill>
                <a:schemeClr val="bg1"/>
              </a:solidFill>
            </a:endParaRPr>
          </a:p>
          <a:p>
            <a:pPr marL="631825" indent="-514350">
              <a:buFont typeface="Wingdings 2" pitchFamily="18" charset="2"/>
              <a:buNone/>
            </a:pPr>
            <a:r>
              <a:rPr lang="en-US" sz="2400" smtClean="0">
                <a:solidFill>
                  <a:schemeClr val="bg1"/>
                </a:solidFill>
              </a:rPr>
              <a:t>                                                              Sharon Friel et al , Lancet Nov 2009</a:t>
            </a:r>
          </a:p>
        </p:txBody>
      </p:sp>
    </p:spTree>
  </p:cSld>
  <p:clrMapOvr>
    <a:masterClrMapping/>
  </p:clrMapOvr>
  <p:transition>
    <p:strips dir="rd"/>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3200" dirty="0" smtClean="0">
                <a:solidFill>
                  <a:srgbClr val="FFC000"/>
                </a:solidFill>
              </a:rPr>
              <a:t>Top ten actions for national and local policy-makers</a:t>
            </a:r>
            <a:endParaRPr lang="en-US" sz="3200" dirty="0">
              <a:solidFill>
                <a:srgbClr val="FFC000"/>
              </a:solidFill>
            </a:endParaRPr>
          </a:p>
        </p:txBody>
      </p:sp>
      <p:sp>
        <p:nvSpPr>
          <p:cNvPr id="167939" name="Content Placeholder 2"/>
          <p:cNvSpPr>
            <a:spLocks noGrp="1"/>
          </p:cNvSpPr>
          <p:nvPr>
            <p:ph idx="1"/>
          </p:nvPr>
        </p:nvSpPr>
        <p:spPr>
          <a:xfrm>
            <a:off x="457200" y="1774825"/>
            <a:ext cx="8458200" cy="4625975"/>
          </a:xfrm>
        </p:spPr>
        <p:txBody>
          <a:bodyPr/>
          <a:lstStyle/>
          <a:p>
            <a:pPr marL="631825" indent="-514350">
              <a:buFont typeface="Corbel" pitchFamily="34" charset="0"/>
              <a:buAutoNum type="arabicPeriod"/>
            </a:pPr>
            <a:r>
              <a:rPr lang="en-US" smtClean="0">
                <a:solidFill>
                  <a:schemeClr val="bg1"/>
                </a:solidFill>
              </a:rPr>
              <a:t>Advocate for strong and equitable climate change agreements.</a:t>
            </a:r>
          </a:p>
          <a:p>
            <a:pPr marL="631825" indent="-514350">
              <a:buFont typeface="Corbel" pitchFamily="34" charset="0"/>
              <a:buAutoNum type="arabicPeriod"/>
            </a:pPr>
            <a:r>
              <a:rPr lang="en-US" smtClean="0">
                <a:solidFill>
                  <a:schemeClr val="bg1"/>
                </a:solidFill>
              </a:rPr>
              <a:t>Promote the need for «health-oriented» agreements. </a:t>
            </a:r>
          </a:p>
          <a:p>
            <a:pPr marL="631825" indent="-514350">
              <a:buFont typeface="Corbel" pitchFamily="34" charset="0"/>
              <a:buAutoNum type="arabicPeriod"/>
            </a:pPr>
            <a:r>
              <a:rPr lang="en-US" smtClean="0">
                <a:solidFill>
                  <a:schemeClr val="bg1"/>
                </a:solidFill>
              </a:rPr>
              <a:t>Establish multisectoral processes to oversee climate change and health policy development.</a:t>
            </a:r>
          </a:p>
          <a:p>
            <a:pPr marL="631825" indent="-514350">
              <a:buFont typeface="Corbel" pitchFamily="34" charset="0"/>
              <a:buAutoNum type="arabicPeriod"/>
            </a:pPr>
            <a:r>
              <a:rPr lang="en-US" smtClean="0">
                <a:solidFill>
                  <a:schemeClr val="bg1"/>
                </a:solidFill>
              </a:rPr>
              <a:t> Protect the most vulnerable.</a:t>
            </a:r>
          </a:p>
          <a:p>
            <a:pPr marL="631825" indent="-514350">
              <a:buFont typeface="Corbel" pitchFamily="34" charset="0"/>
              <a:buAutoNum type="arabicPeriod"/>
            </a:pPr>
            <a:r>
              <a:rPr lang="en-US" smtClean="0">
                <a:solidFill>
                  <a:schemeClr val="bg1"/>
                </a:solidFill>
              </a:rPr>
              <a:t>Strengthen health system adaptive capacity.</a:t>
            </a:r>
          </a:p>
        </p:txBody>
      </p:sp>
    </p:spTree>
  </p:cSld>
  <p:clrMapOvr>
    <a:masterClrMapping/>
  </p:clrMapOvr>
  <p:transition>
    <p:strips dir="rd"/>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3200" dirty="0" smtClean="0">
                <a:solidFill>
                  <a:srgbClr val="FFC000"/>
                </a:solidFill>
              </a:rPr>
              <a:t>Top ten actions for national and local policy-makers</a:t>
            </a:r>
            <a:endParaRPr lang="en-US" sz="3200" dirty="0">
              <a:solidFill>
                <a:srgbClr val="FFC000"/>
              </a:solidFill>
            </a:endParaRPr>
          </a:p>
        </p:txBody>
      </p:sp>
      <p:sp>
        <p:nvSpPr>
          <p:cNvPr id="168963" name="Content Placeholder 2"/>
          <p:cNvSpPr>
            <a:spLocks noGrp="1"/>
          </p:cNvSpPr>
          <p:nvPr>
            <p:ph idx="1"/>
          </p:nvPr>
        </p:nvSpPr>
        <p:spPr>
          <a:xfrm>
            <a:off x="457200" y="1774825"/>
            <a:ext cx="8458200" cy="4625975"/>
          </a:xfrm>
        </p:spPr>
        <p:txBody>
          <a:bodyPr/>
          <a:lstStyle/>
          <a:p>
            <a:pPr marL="631825" indent="-514350">
              <a:buFont typeface="Corbel" pitchFamily="34" charset="0"/>
              <a:buAutoNum type="arabicPeriod" startAt="6"/>
            </a:pPr>
            <a:r>
              <a:rPr lang="en-US" sz="2800" smtClean="0">
                <a:solidFill>
                  <a:schemeClr val="bg1"/>
                </a:solidFill>
              </a:rPr>
              <a:t>Take into account health co</a:t>
            </a:r>
            <a:r>
              <a:rPr lang="en-US" sz="2800" b="1" smtClean="0">
                <a:solidFill>
                  <a:schemeClr val="bg1"/>
                </a:solidFill>
              </a:rPr>
              <a:t>-</a:t>
            </a:r>
            <a:r>
              <a:rPr lang="en-US" sz="2800" smtClean="0">
                <a:solidFill>
                  <a:schemeClr val="bg1"/>
                </a:solidFill>
              </a:rPr>
              <a:t>benefits when considering different greenhouse gas mitigation options.</a:t>
            </a:r>
          </a:p>
          <a:p>
            <a:pPr marL="631825" indent="-514350">
              <a:buFont typeface="Corbel" pitchFamily="34" charset="0"/>
              <a:buAutoNum type="arabicPeriod" startAt="6"/>
            </a:pPr>
            <a:r>
              <a:rPr lang="en-US" sz="2800" smtClean="0">
                <a:solidFill>
                  <a:schemeClr val="bg1"/>
                </a:solidFill>
              </a:rPr>
              <a:t>Increase funding for interdisciplinary research on climate change mitigation technologies and strategies across a range of sectors. </a:t>
            </a:r>
          </a:p>
          <a:p>
            <a:pPr marL="631825" indent="-514350">
              <a:buFont typeface="Corbel" pitchFamily="34" charset="0"/>
              <a:buAutoNum type="arabicPeriod" startAt="6"/>
            </a:pPr>
            <a:r>
              <a:rPr lang="en-US" sz="2800" smtClean="0">
                <a:solidFill>
                  <a:schemeClr val="bg1"/>
                </a:solidFill>
              </a:rPr>
              <a:t>Measure public awareness and attitudes </a:t>
            </a:r>
          </a:p>
          <a:p>
            <a:pPr marL="631825" indent="-514350">
              <a:buFont typeface="Corbel" pitchFamily="34" charset="0"/>
              <a:buAutoNum type="arabicPeriod" startAt="6"/>
            </a:pPr>
            <a:r>
              <a:rPr lang="en-US" sz="2800" smtClean="0">
                <a:solidFill>
                  <a:schemeClr val="bg1"/>
                </a:solidFill>
              </a:rPr>
              <a:t>Measure and address the ‘carbon footprint’ of your public institutions.</a:t>
            </a:r>
          </a:p>
          <a:p>
            <a:pPr marL="631825" indent="-514350">
              <a:buFont typeface="Corbel" pitchFamily="34" charset="0"/>
              <a:buAutoNum type="arabicPeriod" startAt="6"/>
            </a:pPr>
            <a:r>
              <a:rPr lang="en-US" sz="2800" smtClean="0">
                <a:solidFill>
                  <a:schemeClr val="bg1"/>
                </a:solidFill>
              </a:rPr>
              <a:t>Incentivize your workforce and all stakeholders </a:t>
            </a:r>
          </a:p>
          <a:p>
            <a:pPr marL="631825" indent="-514350">
              <a:buFont typeface="Corbel" pitchFamily="34" charset="0"/>
              <a:buAutoNum type="arabicPeriod" startAt="6"/>
            </a:pPr>
            <a:endParaRPr lang="en-US" sz="2800" smtClean="0">
              <a:solidFill>
                <a:schemeClr val="bg1"/>
              </a:solidFill>
            </a:endParaRPr>
          </a:p>
        </p:txBody>
      </p:sp>
    </p:spTree>
  </p:cSld>
  <p:clrMapOvr>
    <a:masterClrMapping/>
  </p:clrMapOvr>
  <p:transition>
    <p:strips dir="rd"/>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 Box 2"/>
          <p:cNvSpPr txBox="1">
            <a:spLocks noChangeArrowheads="1"/>
          </p:cNvSpPr>
          <p:nvPr/>
        </p:nvSpPr>
        <p:spPr bwMode="auto">
          <a:xfrm>
            <a:off x="863600" y="5192713"/>
            <a:ext cx="7416800" cy="579437"/>
          </a:xfrm>
          <a:prstGeom prst="rect">
            <a:avLst/>
          </a:prstGeom>
          <a:noFill/>
          <a:ln w="9525">
            <a:noFill/>
            <a:miter lim="800000"/>
            <a:headEnd/>
            <a:tailEnd/>
          </a:ln>
        </p:spPr>
        <p:txBody>
          <a:bodyPr lIns="91424" tIns="45712" rIns="91424" bIns="45712">
            <a:spAutoFit/>
          </a:bodyPr>
          <a:lstStyle/>
          <a:p>
            <a:pPr defTabSz="912813">
              <a:spcBef>
                <a:spcPct val="50000"/>
              </a:spcBef>
            </a:pPr>
            <a:endParaRPr lang="fr-FR" sz="3200">
              <a:solidFill>
                <a:schemeClr val="bg1"/>
              </a:solidFill>
              <a:latin typeface="Garamond" pitchFamily="18" charset="0"/>
            </a:endParaRPr>
          </a:p>
        </p:txBody>
      </p:sp>
      <p:sp>
        <p:nvSpPr>
          <p:cNvPr id="169987" name="Text Box 5"/>
          <p:cNvSpPr txBox="1">
            <a:spLocks noChangeArrowheads="1"/>
          </p:cNvSpPr>
          <p:nvPr/>
        </p:nvSpPr>
        <p:spPr bwMode="auto">
          <a:xfrm>
            <a:off x="0" y="350838"/>
            <a:ext cx="9144000" cy="708025"/>
          </a:xfrm>
          <a:prstGeom prst="rect">
            <a:avLst/>
          </a:prstGeom>
          <a:noFill/>
          <a:ln w="9525">
            <a:noFill/>
            <a:miter lim="800000"/>
            <a:headEnd/>
            <a:tailEnd/>
          </a:ln>
        </p:spPr>
        <p:txBody>
          <a:bodyPr lIns="91408" tIns="45704" rIns="91408" bIns="45704">
            <a:spAutoFit/>
          </a:bodyPr>
          <a:lstStyle/>
          <a:p>
            <a:pPr algn="ctr" defTabSz="912813"/>
            <a:r>
              <a:rPr lang="en-GB" sz="4000" b="1">
                <a:solidFill>
                  <a:srgbClr val="FFC000"/>
                </a:solidFill>
                <a:ea typeface="SimSun" pitchFamily="2" charset="-122"/>
              </a:rPr>
              <a:t>What do we still need?</a:t>
            </a:r>
            <a:endParaRPr lang="en-US" sz="4000" b="1">
              <a:solidFill>
                <a:srgbClr val="FFC000"/>
              </a:solidFill>
              <a:ea typeface="SimSun" pitchFamily="2" charset="-122"/>
            </a:endParaRPr>
          </a:p>
        </p:txBody>
      </p:sp>
      <p:sp>
        <p:nvSpPr>
          <p:cNvPr id="169988" name="Rectangle 6"/>
          <p:cNvSpPr>
            <a:spLocks noChangeArrowheads="1"/>
          </p:cNvSpPr>
          <p:nvPr/>
        </p:nvSpPr>
        <p:spPr bwMode="auto">
          <a:xfrm>
            <a:off x="0" y="1600200"/>
            <a:ext cx="8991600" cy="5257800"/>
          </a:xfrm>
          <a:prstGeom prst="rect">
            <a:avLst/>
          </a:prstGeom>
          <a:noFill/>
          <a:ln w="9525">
            <a:noFill/>
            <a:miter lim="800000"/>
            <a:headEnd/>
            <a:tailEnd/>
          </a:ln>
        </p:spPr>
        <p:txBody>
          <a:bodyPr lIns="0" tIns="0" rIns="0" bIns="0"/>
          <a:lstStyle/>
          <a:p>
            <a:pPr marL="341313" indent="-341313" defTabSz="912813">
              <a:spcBef>
                <a:spcPct val="80000"/>
              </a:spcBef>
              <a:buClr>
                <a:srgbClr val="1E7FB8"/>
              </a:buClr>
              <a:buFont typeface="Wingdings" pitchFamily="2" charset="2"/>
              <a:buChar char="l"/>
            </a:pPr>
            <a:r>
              <a:rPr lang="en-GB" sz="3200">
                <a:solidFill>
                  <a:schemeClr val="bg1"/>
                </a:solidFill>
              </a:rPr>
              <a:t>Health to be recognized as the </a:t>
            </a:r>
            <a:r>
              <a:rPr lang="en-GB" sz="3200">
                <a:solidFill>
                  <a:srgbClr val="FF0000"/>
                </a:solidFill>
              </a:rPr>
              <a:t>"bottom line" </a:t>
            </a:r>
            <a:r>
              <a:rPr lang="en-GB" sz="3200">
                <a:solidFill>
                  <a:schemeClr val="bg1"/>
                </a:solidFill>
              </a:rPr>
              <a:t>of the response to climate change</a:t>
            </a:r>
          </a:p>
          <a:p>
            <a:pPr marL="341313" indent="-341313" defTabSz="912813">
              <a:spcBef>
                <a:spcPct val="80000"/>
              </a:spcBef>
              <a:buClr>
                <a:srgbClr val="1E7FB8"/>
              </a:buClr>
              <a:buFont typeface="Wingdings" pitchFamily="2" charset="2"/>
              <a:buChar char="l"/>
            </a:pPr>
            <a:r>
              <a:rPr lang="en-GB" sz="3200">
                <a:solidFill>
                  <a:schemeClr val="bg1"/>
                </a:solidFill>
              </a:rPr>
              <a:t>Identification of the health sector as a priority for adaptation support from global to local level</a:t>
            </a:r>
          </a:p>
          <a:p>
            <a:pPr marL="341313" indent="-341313" defTabSz="912813">
              <a:spcBef>
                <a:spcPct val="80000"/>
              </a:spcBef>
              <a:buClr>
                <a:srgbClr val="1E7FB8"/>
              </a:buClr>
              <a:buFont typeface="Wingdings" pitchFamily="2" charset="2"/>
              <a:buChar char="l"/>
            </a:pPr>
            <a:r>
              <a:rPr lang="en-GB" sz="3200">
                <a:solidFill>
                  <a:schemeClr val="bg1"/>
                </a:solidFill>
              </a:rPr>
              <a:t>Protection and promotion of health as a central criteria for supporting mitigation policies</a:t>
            </a:r>
            <a:endParaRPr lang="en-GB" altLang="zh-CN" sz="3200">
              <a:solidFill>
                <a:schemeClr val="bg1"/>
              </a:solidFill>
              <a:ea typeface="SimSun" pitchFamily="2" charset="-122"/>
            </a:endParaRPr>
          </a:p>
        </p:txBody>
      </p:sp>
    </p:spTree>
  </p:cSld>
  <p:clrMapOvr>
    <a:masterClrMapping/>
  </p:clrMapOvr>
  <p:transition>
    <p:strips dir="rd"/>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8DC1A18E-1CE4-4C0E-A0E0-267DB542E494}" type="slidenum">
              <a:rPr lang="en-US"/>
              <a:pPr>
                <a:defRPr/>
              </a:pPr>
              <a:t>155</a:t>
            </a:fld>
            <a:r>
              <a:rPr lang="en-US"/>
              <a:t> </a:t>
            </a:r>
            <a:endParaRPr lang="en-US">
              <a:solidFill>
                <a:schemeClr val="tx1"/>
              </a:solidFill>
            </a:endParaRPr>
          </a:p>
        </p:txBody>
      </p:sp>
      <p:sp>
        <p:nvSpPr>
          <p:cNvPr id="73730" name="Rectangle 2"/>
          <p:cNvSpPr>
            <a:spLocks noGrp="1" noChangeArrowheads="1"/>
          </p:cNvSpPr>
          <p:nvPr>
            <p:ph type="title"/>
          </p:nvPr>
        </p:nvSpPr>
        <p:spPr>
          <a:xfrm>
            <a:off x="0" y="228600"/>
            <a:ext cx="9144000" cy="990600"/>
          </a:xfrm>
        </p:spPr>
        <p:txBody>
          <a:bodyPr/>
          <a:lstStyle/>
          <a:p>
            <a:pPr algn="ctr">
              <a:defRPr/>
            </a:pPr>
            <a:r>
              <a:rPr lang="en-US" b="0" dirty="0">
                <a:latin typeface="Times New Roman" pitchFamily="18" charset="0"/>
              </a:rPr>
              <a:t>Adaptation: Emergency Preparedness</a:t>
            </a:r>
          </a:p>
        </p:txBody>
      </p:sp>
      <p:sp>
        <p:nvSpPr>
          <p:cNvPr id="171012" name="Rectangle 3"/>
          <p:cNvSpPr>
            <a:spLocks noGrp="1" noChangeArrowheads="1"/>
          </p:cNvSpPr>
          <p:nvPr>
            <p:ph type="body" idx="1"/>
          </p:nvPr>
        </p:nvSpPr>
        <p:spPr/>
        <p:txBody>
          <a:bodyPr/>
          <a:lstStyle/>
          <a:p>
            <a:pPr>
              <a:lnSpc>
                <a:spcPct val="90000"/>
              </a:lnSpc>
              <a:buFont typeface="Wingdings" pitchFamily="2" charset="2"/>
              <a:buChar char="v"/>
            </a:pPr>
            <a:r>
              <a:rPr lang="en-US" smtClean="0">
                <a:solidFill>
                  <a:schemeClr val="bg1"/>
                </a:solidFill>
                <a:latin typeface="Times New Roman" pitchFamily="18" charset="0"/>
              </a:rPr>
              <a:t>We need to prepare now for the inevitable effects of climate change, such as heat waves and wildfires</a:t>
            </a:r>
          </a:p>
          <a:p>
            <a:pPr lvl="1">
              <a:lnSpc>
                <a:spcPct val="90000"/>
              </a:lnSpc>
              <a:buFont typeface="Wingdings" pitchFamily="2" charset="2"/>
              <a:buChar char="v"/>
            </a:pPr>
            <a:r>
              <a:rPr lang="en-US" smtClean="0">
                <a:solidFill>
                  <a:schemeClr val="bg1"/>
                </a:solidFill>
                <a:latin typeface="Times New Roman" pitchFamily="18" charset="0"/>
              </a:rPr>
              <a:t>Good news: preparing for one type of emergency prepares us for all types of emergencies</a:t>
            </a:r>
          </a:p>
          <a:p>
            <a:pPr lvl="1">
              <a:lnSpc>
                <a:spcPct val="90000"/>
              </a:lnSpc>
              <a:buFont typeface="Wingdings" pitchFamily="2" charset="2"/>
              <a:buChar char="v"/>
            </a:pPr>
            <a:r>
              <a:rPr lang="en-US" smtClean="0">
                <a:solidFill>
                  <a:schemeClr val="bg1"/>
                </a:solidFill>
                <a:latin typeface="Times New Roman" pitchFamily="18" charset="0"/>
              </a:rPr>
              <a:t>Preparation minimizes impact of disasters and fear/anxiety</a:t>
            </a:r>
          </a:p>
          <a:p>
            <a:pPr>
              <a:lnSpc>
                <a:spcPct val="90000"/>
              </a:lnSpc>
              <a:buFont typeface="Wingdings" pitchFamily="2" charset="2"/>
              <a:buChar char="v"/>
            </a:pPr>
            <a:r>
              <a:rPr lang="en-US" smtClean="0">
                <a:solidFill>
                  <a:schemeClr val="bg1"/>
                </a:solidFill>
                <a:latin typeface="Times New Roman" pitchFamily="18" charset="0"/>
              </a:rPr>
              <a:t>We need to prepare ourselves as individuals and as health agencies</a:t>
            </a:r>
          </a:p>
        </p:txBody>
      </p:sp>
    </p:spTree>
  </p:cSld>
  <p:clrMapOvr>
    <a:masterClrMapping/>
  </p:clrMapOvr>
  <p:transition>
    <p:strips dir="rd"/>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smtClean="0"/>
              <a:t>Overview</a:t>
            </a:r>
            <a:endParaRPr lang="en-US" dirty="0"/>
          </a:p>
        </p:txBody>
      </p:sp>
      <p:sp>
        <p:nvSpPr>
          <p:cNvPr id="3" name="Content Placeholder 2"/>
          <p:cNvSpPr>
            <a:spLocks noGrp="1"/>
          </p:cNvSpPr>
          <p:nvPr>
            <p:ph idx="1"/>
          </p:nvPr>
        </p:nvSpPr>
        <p:spPr>
          <a:xfrm>
            <a:off x="685800" y="1752600"/>
            <a:ext cx="8229600" cy="4625975"/>
          </a:xfrm>
        </p:spPr>
        <p:txBody>
          <a:bodyPr numCol="2">
            <a:normAutofit fontScale="85000" lnSpcReduction="20000"/>
          </a:bodyPr>
          <a:lstStyle/>
          <a:p>
            <a:pPr>
              <a:defRPr/>
            </a:pPr>
            <a:r>
              <a:rPr lang="en-US" dirty="0" smtClean="0">
                <a:solidFill>
                  <a:schemeClr val="bg1"/>
                </a:solidFill>
              </a:rPr>
              <a:t>Introduction</a:t>
            </a:r>
          </a:p>
          <a:p>
            <a:pPr lvl="1">
              <a:defRPr/>
            </a:pPr>
            <a:r>
              <a:rPr lang="en-US" dirty="0" smtClean="0">
                <a:solidFill>
                  <a:srgbClr val="FF0000"/>
                </a:solidFill>
              </a:rPr>
              <a:t>Definition of climate change</a:t>
            </a:r>
          </a:p>
          <a:p>
            <a:pPr>
              <a:defRPr/>
            </a:pPr>
            <a:r>
              <a:rPr lang="en-US" dirty="0" smtClean="0">
                <a:solidFill>
                  <a:schemeClr val="bg1"/>
                </a:solidFill>
              </a:rPr>
              <a:t>What is happening and who is at risk?</a:t>
            </a:r>
          </a:p>
          <a:p>
            <a:pPr>
              <a:defRPr/>
            </a:pPr>
            <a:r>
              <a:rPr lang="en-US" dirty="0" smtClean="0">
                <a:solidFill>
                  <a:schemeClr val="bg1"/>
                </a:solidFill>
              </a:rPr>
              <a:t>Human Impacts on Climate</a:t>
            </a:r>
          </a:p>
          <a:p>
            <a:pPr lvl="1">
              <a:defRPr/>
            </a:pPr>
            <a:r>
              <a:rPr lang="en-US" dirty="0" smtClean="0">
                <a:solidFill>
                  <a:srgbClr val="FF0000"/>
                </a:solidFill>
              </a:rPr>
              <a:t>Green House Gasses</a:t>
            </a:r>
          </a:p>
          <a:p>
            <a:pPr lvl="1">
              <a:defRPr/>
            </a:pPr>
            <a:r>
              <a:rPr lang="en-US" dirty="0" smtClean="0">
                <a:solidFill>
                  <a:srgbClr val="FF0000"/>
                </a:solidFill>
              </a:rPr>
              <a:t>Water pollutions</a:t>
            </a:r>
          </a:p>
          <a:p>
            <a:pPr lvl="1">
              <a:defRPr/>
            </a:pPr>
            <a:r>
              <a:rPr lang="en-US" dirty="0" smtClean="0">
                <a:solidFill>
                  <a:srgbClr val="FF0000"/>
                </a:solidFill>
              </a:rPr>
              <a:t>Food and Agriculture</a:t>
            </a:r>
            <a:endParaRPr lang="en-US" dirty="0" smtClean="0">
              <a:solidFill>
                <a:schemeClr val="bg1"/>
              </a:solidFill>
            </a:endParaRPr>
          </a:p>
          <a:p>
            <a:pPr lvl="1">
              <a:defRPr/>
            </a:pPr>
            <a:r>
              <a:rPr lang="en-US" dirty="0" smtClean="0">
                <a:solidFill>
                  <a:srgbClr val="FF0000"/>
                </a:solidFill>
              </a:rPr>
              <a:t>Air pollutions</a:t>
            </a:r>
          </a:p>
          <a:p>
            <a:pPr lvl="1">
              <a:defRPr/>
            </a:pPr>
            <a:r>
              <a:rPr lang="en-US" dirty="0" smtClean="0">
                <a:solidFill>
                  <a:srgbClr val="FF0000"/>
                </a:solidFill>
              </a:rPr>
              <a:t>Waste disposals</a:t>
            </a:r>
          </a:p>
          <a:p>
            <a:pPr lvl="1">
              <a:defRPr/>
            </a:pPr>
            <a:r>
              <a:rPr lang="en-US" dirty="0" smtClean="0">
                <a:solidFill>
                  <a:srgbClr val="FF0000"/>
                </a:solidFill>
              </a:rPr>
              <a:t>Infrastructural </a:t>
            </a:r>
          </a:p>
          <a:p>
            <a:pPr>
              <a:defRPr/>
            </a:pPr>
            <a:r>
              <a:rPr lang="en-US" dirty="0" smtClean="0">
                <a:solidFill>
                  <a:schemeClr val="bg1"/>
                </a:solidFill>
              </a:rPr>
              <a:t>Climatic Impact on Human Health</a:t>
            </a:r>
          </a:p>
          <a:p>
            <a:pPr lvl="1">
              <a:defRPr/>
            </a:pPr>
            <a:r>
              <a:rPr lang="en-US" dirty="0" smtClean="0">
                <a:solidFill>
                  <a:schemeClr val="bg1"/>
                </a:solidFill>
              </a:rPr>
              <a:t>Bio-diversity</a:t>
            </a:r>
          </a:p>
          <a:p>
            <a:pPr lvl="2">
              <a:defRPr/>
            </a:pPr>
            <a:r>
              <a:rPr lang="en-US" sz="2800" dirty="0" smtClean="0">
                <a:solidFill>
                  <a:srgbClr val="FF0000"/>
                </a:solidFill>
              </a:rPr>
              <a:t>Water and land </a:t>
            </a:r>
          </a:p>
          <a:p>
            <a:pPr lvl="2">
              <a:defRPr/>
            </a:pPr>
            <a:r>
              <a:rPr lang="en-US" sz="2800" dirty="0" smtClean="0">
                <a:solidFill>
                  <a:srgbClr val="FF0000"/>
                </a:solidFill>
              </a:rPr>
              <a:t>Air</a:t>
            </a:r>
          </a:p>
          <a:p>
            <a:pPr lvl="2">
              <a:defRPr/>
            </a:pPr>
            <a:r>
              <a:rPr lang="en-US" sz="2800" dirty="0" smtClean="0">
                <a:solidFill>
                  <a:srgbClr val="FF0000"/>
                </a:solidFill>
              </a:rPr>
              <a:t>Vector</a:t>
            </a:r>
          </a:p>
          <a:p>
            <a:pPr>
              <a:defRPr/>
            </a:pPr>
            <a:r>
              <a:rPr lang="en-US" dirty="0" smtClean="0">
                <a:solidFill>
                  <a:schemeClr val="bg1"/>
                </a:solidFill>
              </a:rPr>
              <a:t>Plan of Management</a:t>
            </a:r>
          </a:p>
          <a:p>
            <a:pPr lvl="1">
              <a:defRPr/>
            </a:pPr>
            <a:r>
              <a:rPr lang="en-US" dirty="0" smtClean="0">
                <a:solidFill>
                  <a:srgbClr val="FF0000"/>
                </a:solidFill>
              </a:rPr>
              <a:t>Mitigation</a:t>
            </a:r>
          </a:p>
          <a:p>
            <a:pPr lvl="1">
              <a:defRPr/>
            </a:pPr>
            <a:r>
              <a:rPr lang="en-US" dirty="0" smtClean="0">
                <a:solidFill>
                  <a:srgbClr val="FF0000"/>
                </a:solidFill>
              </a:rPr>
              <a:t>Adaptation</a:t>
            </a:r>
          </a:p>
          <a:p>
            <a:pPr>
              <a:defRPr/>
            </a:pPr>
            <a:r>
              <a:rPr lang="en-US" dirty="0" smtClean="0">
                <a:solidFill>
                  <a:schemeClr val="bg1"/>
                </a:solidFill>
              </a:rPr>
              <a:t>Conclusion</a:t>
            </a:r>
            <a:endParaRPr lang="en-US" dirty="0">
              <a:solidFill>
                <a:schemeClr val="bg1"/>
              </a:solidFill>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p:cBhvr override="childStyle">
                                        <p:cTn id="6" dur="500" fill="hold"/>
                                        <p:tgtEl>
                                          <p:spTgt spid="3">
                                            <p:txEl>
                                              <p:pRg st="0" end="0"/>
                                            </p:txEl>
                                          </p:spTgt>
                                        </p:tgtEl>
                                        <p:attrNameLst>
                                          <p:attrName>style.color</p:attrName>
                                        </p:attrNameLst>
                                      </p:cBhvr>
                                      <p:to>
                                        <a:srgbClr val="000000"/>
                                      </p:to>
                                    </p:animClr>
                                  </p:childTnLst>
                                </p:cTn>
                              </p:par>
                              <p:par>
                                <p:cTn id="7" presetID="3" presetClass="emph" presetSubtype="2" fill="hold" nodeType="withEffect">
                                  <p:stCondLst>
                                    <p:cond delay="0"/>
                                  </p:stCondLst>
                                  <p:childTnLst>
                                    <p:animClr clrSpc="rgb">
                                      <p:cBhvr override="childStyle">
                                        <p:cTn id="8" dur="500" fill="hold"/>
                                        <p:tgtEl>
                                          <p:spTgt spid="3">
                                            <p:txEl>
                                              <p:pRg st="1" end="1"/>
                                            </p:txEl>
                                          </p:spTgt>
                                        </p:tgtEl>
                                        <p:attrNameLst>
                                          <p:attrName>style.color</p:attrName>
                                        </p:attrNameLst>
                                      </p:cBhvr>
                                      <p:to>
                                        <a:srgbClr val="000000"/>
                                      </p:to>
                                    </p:animClr>
                                  </p:childTnLst>
                                </p:cTn>
                              </p:par>
                              <p:par>
                                <p:cTn id="9" presetID="3" presetClass="emph" presetSubtype="2" fill="hold" nodeType="withEffect">
                                  <p:stCondLst>
                                    <p:cond delay="0"/>
                                  </p:stCondLst>
                                  <p:childTnLst>
                                    <p:animClr clrSpc="rgb">
                                      <p:cBhvr override="childStyle">
                                        <p:cTn id="10" dur="500" fill="hold"/>
                                        <p:tgtEl>
                                          <p:spTgt spid="3">
                                            <p:txEl>
                                              <p:pRg st="2" end="2"/>
                                            </p:txEl>
                                          </p:spTgt>
                                        </p:tgtEl>
                                        <p:attrNameLst>
                                          <p:attrName>style.color</p:attrName>
                                        </p:attrNameLst>
                                      </p:cBhvr>
                                      <p:to>
                                        <a:srgbClr val="000000"/>
                                      </p:to>
                                    </p:animClr>
                                  </p:childTnLst>
                                </p:cTn>
                              </p:par>
                              <p:par>
                                <p:cTn id="11" presetID="3" presetClass="emph" presetSubtype="2" fill="hold" nodeType="withEffect">
                                  <p:stCondLst>
                                    <p:cond delay="0"/>
                                  </p:stCondLst>
                                  <p:childTnLst>
                                    <p:animClr clrSpc="rgb">
                                      <p:cBhvr override="childStyle">
                                        <p:cTn id="12" dur="500" fill="hold"/>
                                        <p:tgtEl>
                                          <p:spTgt spid="3">
                                            <p:txEl>
                                              <p:pRg st="3" end="3"/>
                                            </p:txEl>
                                          </p:spTgt>
                                        </p:tgtEl>
                                        <p:attrNameLst>
                                          <p:attrName>style.color</p:attrName>
                                        </p:attrNameLst>
                                      </p:cBhvr>
                                      <p:to>
                                        <a:srgbClr val="000000"/>
                                      </p:to>
                                    </p:animClr>
                                  </p:childTnLst>
                                </p:cTn>
                              </p:par>
                              <p:par>
                                <p:cTn id="13" presetID="3" presetClass="emph" presetSubtype="2" fill="hold" nodeType="withEffect">
                                  <p:stCondLst>
                                    <p:cond delay="0"/>
                                  </p:stCondLst>
                                  <p:childTnLst>
                                    <p:animClr clrSpc="rgb">
                                      <p:cBhvr override="childStyle">
                                        <p:cTn id="14" dur="500" fill="hold"/>
                                        <p:tgtEl>
                                          <p:spTgt spid="3">
                                            <p:txEl>
                                              <p:pRg st="4" end="4"/>
                                            </p:txEl>
                                          </p:spTgt>
                                        </p:tgtEl>
                                        <p:attrNameLst>
                                          <p:attrName>style.color</p:attrName>
                                        </p:attrNameLst>
                                      </p:cBhvr>
                                      <p:to>
                                        <a:srgbClr val="000000"/>
                                      </p:to>
                                    </p:animClr>
                                  </p:childTnLst>
                                </p:cTn>
                              </p:par>
                              <p:par>
                                <p:cTn id="15" presetID="3" presetClass="emph" presetSubtype="2" fill="hold" nodeType="withEffect">
                                  <p:stCondLst>
                                    <p:cond delay="0"/>
                                  </p:stCondLst>
                                  <p:childTnLst>
                                    <p:animClr clrSpc="rgb">
                                      <p:cBhvr override="childStyle">
                                        <p:cTn id="16" dur="500" fill="hold"/>
                                        <p:tgtEl>
                                          <p:spTgt spid="3">
                                            <p:txEl>
                                              <p:pRg st="5" end="5"/>
                                            </p:txEl>
                                          </p:spTgt>
                                        </p:tgtEl>
                                        <p:attrNameLst>
                                          <p:attrName>style.color</p:attrName>
                                        </p:attrNameLst>
                                      </p:cBhvr>
                                      <p:to>
                                        <a:srgbClr val="000000"/>
                                      </p:to>
                                    </p:animClr>
                                  </p:childTnLst>
                                </p:cTn>
                              </p:par>
                              <p:par>
                                <p:cTn id="17" presetID="3" presetClass="emph" presetSubtype="2" fill="hold" nodeType="withEffect">
                                  <p:stCondLst>
                                    <p:cond delay="0"/>
                                  </p:stCondLst>
                                  <p:childTnLst>
                                    <p:animClr clrSpc="rgb">
                                      <p:cBhvr override="childStyle">
                                        <p:cTn id="18" dur="500" fill="hold"/>
                                        <p:tgtEl>
                                          <p:spTgt spid="3">
                                            <p:txEl>
                                              <p:pRg st="6" end="6"/>
                                            </p:txEl>
                                          </p:spTgt>
                                        </p:tgtEl>
                                        <p:attrNameLst>
                                          <p:attrName>style.color</p:attrName>
                                        </p:attrNameLst>
                                      </p:cBhvr>
                                      <p:to>
                                        <a:srgbClr val="000000"/>
                                      </p:to>
                                    </p:animClr>
                                  </p:childTnLst>
                                </p:cTn>
                              </p:par>
                              <p:par>
                                <p:cTn id="19" presetID="3" presetClass="emph" presetSubtype="2" fill="hold" nodeType="withEffect">
                                  <p:stCondLst>
                                    <p:cond delay="0"/>
                                  </p:stCondLst>
                                  <p:childTnLst>
                                    <p:animClr clrSpc="rgb">
                                      <p:cBhvr override="childStyle">
                                        <p:cTn id="20" dur="500" fill="hold"/>
                                        <p:tgtEl>
                                          <p:spTgt spid="3">
                                            <p:txEl>
                                              <p:pRg st="7" end="7"/>
                                            </p:txEl>
                                          </p:spTgt>
                                        </p:tgtEl>
                                        <p:attrNameLst>
                                          <p:attrName>style.color</p:attrName>
                                        </p:attrNameLst>
                                      </p:cBhvr>
                                      <p:to>
                                        <a:srgbClr val="000000"/>
                                      </p:to>
                                    </p:animClr>
                                  </p:childTnLst>
                                </p:cTn>
                              </p:par>
                              <p:par>
                                <p:cTn id="21" presetID="3" presetClass="emph" presetSubtype="2" fill="hold" nodeType="withEffect">
                                  <p:stCondLst>
                                    <p:cond delay="0"/>
                                  </p:stCondLst>
                                  <p:childTnLst>
                                    <p:animClr clrSpc="rgb">
                                      <p:cBhvr override="childStyle">
                                        <p:cTn id="22" dur="500" fill="hold"/>
                                        <p:tgtEl>
                                          <p:spTgt spid="3">
                                            <p:txEl>
                                              <p:pRg st="8" end="8"/>
                                            </p:txEl>
                                          </p:spTgt>
                                        </p:tgtEl>
                                        <p:attrNameLst>
                                          <p:attrName>style.color</p:attrName>
                                        </p:attrNameLst>
                                      </p:cBhvr>
                                      <p:to>
                                        <a:srgbClr val="000000"/>
                                      </p:to>
                                    </p:animClr>
                                  </p:childTnLst>
                                </p:cTn>
                              </p:par>
                              <p:par>
                                <p:cTn id="23" presetID="3" presetClass="emph" presetSubtype="2" fill="hold" nodeType="withEffect">
                                  <p:stCondLst>
                                    <p:cond delay="0"/>
                                  </p:stCondLst>
                                  <p:childTnLst>
                                    <p:animClr clrSpc="rgb">
                                      <p:cBhvr override="childStyle">
                                        <p:cTn id="24" dur="500" fill="hold"/>
                                        <p:tgtEl>
                                          <p:spTgt spid="3">
                                            <p:txEl>
                                              <p:pRg st="9" end="9"/>
                                            </p:txEl>
                                          </p:spTgt>
                                        </p:tgtEl>
                                        <p:attrNameLst>
                                          <p:attrName>style.color</p:attrName>
                                        </p:attrNameLst>
                                      </p:cBhvr>
                                      <p:to>
                                        <a:srgbClr val="000000"/>
                                      </p:to>
                                    </p:animClr>
                                  </p:childTnLst>
                                </p:cTn>
                              </p:par>
                              <p:par>
                                <p:cTn id="25" presetID="3" presetClass="emph" presetSubtype="2" fill="hold" nodeType="withEffect">
                                  <p:stCondLst>
                                    <p:cond delay="0"/>
                                  </p:stCondLst>
                                  <p:childTnLst>
                                    <p:animClr clrSpc="rgb">
                                      <p:cBhvr override="childStyle">
                                        <p:cTn id="26" dur="500" fill="hold"/>
                                        <p:tgtEl>
                                          <p:spTgt spid="3">
                                            <p:txEl>
                                              <p:pRg st="10" end="10"/>
                                            </p:txEl>
                                          </p:spTgt>
                                        </p:tgtEl>
                                        <p:attrNameLst>
                                          <p:attrName>style.color</p:attrName>
                                        </p:attrNameLst>
                                      </p:cBhvr>
                                      <p:to>
                                        <a:srgbClr val="000000"/>
                                      </p:to>
                                    </p:animClr>
                                  </p:childTnLst>
                                </p:cTn>
                              </p:par>
                              <p:par>
                                <p:cTn id="27" presetID="3" presetClass="emph" presetSubtype="2" fill="hold" nodeType="withEffect">
                                  <p:stCondLst>
                                    <p:cond delay="0"/>
                                  </p:stCondLst>
                                  <p:childTnLst>
                                    <p:animClr clrSpc="rgb">
                                      <p:cBhvr override="childStyle">
                                        <p:cTn id="28" dur="500" fill="hold"/>
                                        <p:tgtEl>
                                          <p:spTgt spid="3">
                                            <p:txEl>
                                              <p:pRg st="11" end="11"/>
                                            </p:txEl>
                                          </p:spTgt>
                                        </p:tgtEl>
                                        <p:attrNameLst>
                                          <p:attrName>style.color</p:attrName>
                                        </p:attrNameLst>
                                      </p:cBhvr>
                                      <p:to>
                                        <a:srgbClr val="000000"/>
                                      </p:to>
                                    </p:animClr>
                                  </p:childTnLst>
                                </p:cTn>
                              </p:par>
                              <p:par>
                                <p:cTn id="29" presetID="3" presetClass="emph" presetSubtype="2" fill="hold" nodeType="withEffect">
                                  <p:stCondLst>
                                    <p:cond delay="0"/>
                                  </p:stCondLst>
                                  <p:childTnLst>
                                    <p:animClr clrSpc="rgb">
                                      <p:cBhvr override="childStyle">
                                        <p:cTn id="30" dur="500" fill="hold"/>
                                        <p:tgtEl>
                                          <p:spTgt spid="3">
                                            <p:txEl>
                                              <p:pRg st="12" end="12"/>
                                            </p:txEl>
                                          </p:spTgt>
                                        </p:tgtEl>
                                        <p:attrNameLst>
                                          <p:attrName>style.color</p:attrName>
                                        </p:attrNameLst>
                                      </p:cBhvr>
                                      <p:to>
                                        <a:srgbClr val="000000"/>
                                      </p:to>
                                    </p:animClr>
                                  </p:childTnLst>
                                </p:cTn>
                              </p:par>
                              <p:par>
                                <p:cTn id="31" presetID="3" presetClass="emph" presetSubtype="2" fill="hold" nodeType="withEffect">
                                  <p:stCondLst>
                                    <p:cond delay="0"/>
                                  </p:stCondLst>
                                  <p:childTnLst>
                                    <p:animClr clrSpc="rgb">
                                      <p:cBhvr override="childStyle">
                                        <p:cTn id="32" dur="500" fill="hold"/>
                                        <p:tgtEl>
                                          <p:spTgt spid="3">
                                            <p:txEl>
                                              <p:pRg st="13" end="13"/>
                                            </p:txEl>
                                          </p:spTgt>
                                        </p:tgtEl>
                                        <p:attrNameLst>
                                          <p:attrName>style.color</p:attrName>
                                        </p:attrNameLst>
                                      </p:cBhvr>
                                      <p:to>
                                        <a:srgbClr val="000000"/>
                                      </p:to>
                                    </p:animClr>
                                  </p:childTnLst>
                                </p:cTn>
                              </p:par>
                              <p:par>
                                <p:cTn id="33" presetID="3" presetClass="emph" presetSubtype="2" fill="hold" nodeType="withEffect">
                                  <p:stCondLst>
                                    <p:cond delay="0"/>
                                  </p:stCondLst>
                                  <p:childTnLst>
                                    <p:animClr clrSpc="rgb">
                                      <p:cBhvr override="childStyle">
                                        <p:cTn id="34" dur="500" fill="hold"/>
                                        <p:tgtEl>
                                          <p:spTgt spid="3">
                                            <p:txEl>
                                              <p:pRg st="14" end="14"/>
                                            </p:txEl>
                                          </p:spTgt>
                                        </p:tgtEl>
                                        <p:attrNameLst>
                                          <p:attrName>style.color</p:attrName>
                                        </p:attrNameLst>
                                      </p:cBhvr>
                                      <p:to>
                                        <a:srgbClr val="000000"/>
                                      </p:to>
                                    </p:animClr>
                                  </p:childTnLst>
                                </p:cTn>
                              </p:par>
                              <p:par>
                                <p:cTn id="35" presetID="3" presetClass="emph" presetSubtype="2" fill="hold" nodeType="withEffect">
                                  <p:stCondLst>
                                    <p:cond delay="0"/>
                                  </p:stCondLst>
                                  <p:childTnLst>
                                    <p:animClr clrSpc="rgb">
                                      <p:cBhvr override="childStyle">
                                        <p:cTn id="36" dur="500" fill="hold"/>
                                        <p:tgtEl>
                                          <p:spTgt spid="3">
                                            <p:txEl>
                                              <p:pRg st="15" end="15"/>
                                            </p:txEl>
                                          </p:spTgt>
                                        </p:tgtEl>
                                        <p:attrNameLst>
                                          <p:attrName>style.color</p:attrName>
                                        </p:attrNameLst>
                                      </p:cBhvr>
                                      <p:to>
                                        <a:srgbClr val="000000"/>
                                      </p:to>
                                    </p:animClr>
                                  </p:childTnLst>
                                </p:cTn>
                              </p:par>
                              <p:par>
                                <p:cTn id="37" presetID="3" presetClass="emph" presetSubtype="2" fill="hold" nodeType="withEffect">
                                  <p:stCondLst>
                                    <p:cond delay="0"/>
                                  </p:stCondLst>
                                  <p:childTnLst>
                                    <p:animClr clrSpc="rgb">
                                      <p:cBhvr override="childStyle">
                                        <p:cTn id="38" dur="500" fill="hold"/>
                                        <p:tgtEl>
                                          <p:spTgt spid="3">
                                            <p:txEl>
                                              <p:pRg st="16" end="16"/>
                                            </p:txEl>
                                          </p:spTgt>
                                        </p:tgtEl>
                                        <p:attrNameLst>
                                          <p:attrName>style.color</p:attrName>
                                        </p:attrNameLst>
                                      </p:cBhvr>
                                      <p:to>
                                        <a:srgbClr val="000000"/>
                                      </p:to>
                                    </p:animClr>
                                  </p:childTnLst>
                                </p:cTn>
                              </p:par>
                              <p:par>
                                <p:cTn id="39" presetID="3" presetClass="emph" presetSubtype="2" fill="hold" nodeType="withEffect">
                                  <p:stCondLst>
                                    <p:cond delay="0"/>
                                  </p:stCondLst>
                                  <p:childTnLst>
                                    <p:animClr clrSpc="rgb">
                                      <p:cBhvr override="childStyle">
                                        <p:cTn id="40" dur="500" fill="hold"/>
                                        <p:tgtEl>
                                          <p:spTgt spid="3">
                                            <p:txEl>
                                              <p:pRg st="17" end="17"/>
                                            </p:txEl>
                                          </p:spTgt>
                                        </p:tgtEl>
                                        <p:attrNameLst>
                                          <p:attrName>style.color</p:attrName>
                                        </p:attrNameLst>
                                      </p:cBhvr>
                                      <p:to>
                                        <a:srgbClr val="0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4"/>
          <p:cNvSpPr>
            <a:spLocks noChangeArrowheads="1"/>
          </p:cNvSpPr>
          <p:nvPr/>
        </p:nvSpPr>
        <p:spPr bwMode="auto">
          <a:xfrm>
            <a:off x="400050" y="2795588"/>
            <a:ext cx="8426450" cy="1384300"/>
          </a:xfrm>
          <a:prstGeom prst="rect">
            <a:avLst/>
          </a:prstGeom>
          <a:noFill/>
          <a:ln w="76200">
            <a:noFill/>
            <a:miter lim="800000"/>
            <a:headEnd/>
            <a:tailEnd/>
          </a:ln>
        </p:spPr>
        <p:txBody>
          <a:bodyPr wrap="none" anchor="ctr">
            <a:spAutoFit/>
          </a:bodyPr>
          <a:lstStyle/>
          <a:p>
            <a:pPr algn="ctr"/>
            <a:r>
              <a:rPr lang="en-GB" sz="2800" b="1">
                <a:solidFill>
                  <a:schemeClr val="bg1"/>
                </a:solidFill>
              </a:rPr>
              <a:t>Climate change will damage your health</a:t>
            </a:r>
          </a:p>
          <a:p>
            <a:pPr algn="ctr"/>
            <a:r>
              <a:rPr lang="en-GB" sz="2800">
                <a:solidFill>
                  <a:schemeClr val="bg1"/>
                </a:solidFill>
              </a:rPr>
              <a:t>World's doctors unite in challenge to politicians over</a:t>
            </a:r>
          </a:p>
          <a:p>
            <a:pPr algn="ctr"/>
            <a:r>
              <a:rPr lang="en-GB" sz="2800">
                <a:solidFill>
                  <a:schemeClr val="bg1"/>
                </a:solidFill>
              </a:rPr>
              <a:t> 'biggest health threat of this century'</a:t>
            </a:r>
          </a:p>
        </p:txBody>
      </p:sp>
      <p:pic>
        <p:nvPicPr>
          <p:cNvPr id="173059" name="Picture 6" descr="The Independent"/>
          <p:cNvPicPr>
            <a:picLocks noChangeAspect="1" noChangeArrowheads="1"/>
          </p:cNvPicPr>
          <p:nvPr/>
        </p:nvPicPr>
        <p:blipFill>
          <a:blip r:embed="rId3"/>
          <a:srcRect/>
          <a:stretch>
            <a:fillRect/>
          </a:stretch>
        </p:blipFill>
        <p:spPr bwMode="auto">
          <a:xfrm>
            <a:off x="0" y="0"/>
            <a:ext cx="3968750" cy="1146175"/>
          </a:xfrm>
          <a:prstGeom prst="rect">
            <a:avLst/>
          </a:prstGeom>
          <a:noFill/>
          <a:ln w="9525">
            <a:noFill/>
            <a:miter lim="800000"/>
            <a:headEnd/>
            <a:tailEnd/>
          </a:ln>
        </p:spPr>
      </p:pic>
      <p:sp>
        <p:nvSpPr>
          <p:cNvPr id="173060" name="Rectangle 7"/>
          <p:cNvSpPr>
            <a:spLocks noChangeArrowheads="1"/>
          </p:cNvSpPr>
          <p:nvPr/>
        </p:nvSpPr>
        <p:spPr bwMode="auto">
          <a:xfrm>
            <a:off x="4800600" y="381000"/>
            <a:ext cx="3600450" cy="369888"/>
          </a:xfrm>
          <a:prstGeom prst="rect">
            <a:avLst/>
          </a:prstGeom>
          <a:noFill/>
          <a:ln w="76200">
            <a:noFill/>
            <a:miter lim="800000"/>
            <a:headEnd/>
            <a:tailEnd/>
          </a:ln>
        </p:spPr>
        <p:txBody>
          <a:bodyPr wrap="none" anchor="ctr">
            <a:spAutoFit/>
          </a:bodyPr>
          <a:lstStyle/>
          <a:p>
            <a:r>
              <a:rPr lang="en-GB">
                <a:solidFill>
                  <a:schemeClr val="bg1"/>
                </a:solidFill>
              </a:rPr>
              <a:t>Wednesday, 16 September 2009 </a:t>
            </a:r>
          </a:p>
        </p:txBody>
      </p:sp>
    </p:spTree>
  </p:cSld>
  <p:clrMapOvr>
    <a:masterClrMapping/>
  </p:clrMapOvr>
  <p:transition>
    <p:strips dir="rd"/>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4000" dirty="0" smtClean="0">
                <a:solidFill>
                  <a:srgbClr val="FFC000"/>
                </a:solidFill>
              </a:rPr>
              <a:t>Policy Implications and call to action</a:t>
            </a:r>
            <a:endParaRPr lang="en-US" sz="4000" dirty="0">
              <a:solidFill>
                <a:srgbClr val="FFC000"/>
              </a:solidFill>
            </a:endParaRPr>
          </a:p>
        </p:txBody>
      </p:sp>
      <p:sp>
        <p:nvSpPr>
          <p:cNvPr id="174083" name="Content Placeholder 2"/>
          <p:cNvSpPr>
            <a:spLocks noGrp="1"/>
          </p:cNvSpPr>
          <p:nvPr>
            <p:ph idx="1"/>
          </p:nvPr>
        </p:nvSpPr>
        <p:spPr>
          <a:xfrm>
            <a:off x="457200" y="1600200"/>
            <a:ext cx="8458200" cy="4625975"/>
          </a:xfrm>
        </p:spPr>
        <p:txBody>
          <a:bodyPr/>
          <a:lstStyle/>
          <a:p>
            <a:pPr marL="631825" indent="-514350">
              <a:buFont typeface="Wingdings 2" pitchFamily="18" charset="2"/>
              <a:buNone/>
            </a:pPr>
            <a:r>
              <a:rPr lang="en-US" smtClean="0">
                <a:solidFill>
                  <a:schemeClr val="bg1"/>
                </a:solidFill>
              </a:rPr>
              <a:t>To achieve MDGs &amp; reduction in health inequities  </a:t>
            </a:r>
          </a:p>
          <a:p>
            <a:pPr marL="631825" indent="-514350">
              <a:buFont typeface="Wingdings 2" pitchFamily="18" charset="2"/>
              <a:buNone/>
            </a:pPr>
            <a:r>
              <a:rPr lang="en-US" smtClean="0">
                <a:solidFill>
                  <a:schemeClr val="bg1"/>
                </a:solidFill>
              </a:rPr>
              <a:t>in COP 15 , Dec 2009 </a:t>
            </a:r>
            <a:r>
              <a:rPr lang="en-US" smtClean="0">
                <a:solidFill>
                  <a:srgbClr val="FF0000"/>
                </a:solidFill>
              </a:rPr>
              <a:t>health gain mitigation policies have received little attention.</a:t>
            </a:r>
          </a:p>
          <a:p>
            <a:pPr marL="631825" indent="-514350">
              <a:buFont typeface="Wingdings 2" pitchFamily="18" charset="2"/>
              <a:buNone/>
            </a:pPr>
            <a:endParaRPr lang="en-US" smtClean="0">
              <a:solidFill>
                <a:schemeClr val="bg1"/>
              </a:solidFill>
            </a:endParaRPr>
          </a:p>
          <a:p>
            <a:pPr marL="631825" indent="-514350">
              <a:buFont typeface="Wingdings 2" pitchFamily="18" charset="2"/>
              <a:buNone/>
            </a:pPr>
            <a:r>
              <a:rPr lang="en-US" sz="3100" smtClean="0">
                <a:solidFill>
                  <a:schemeClr val="bg1"/>
                </a:solidFill>
              </a:rPr>
              <a:t>So health professionals are called to reach beyond conventional professional boundaries to collaborate with policy makers and scientist concern with the study, development and implementation of policies and technologies to mitigate climate change</a:t>
            </a:r>
          </a:p>
        </p:txBody>
      </p:sp>
    </p:spTree>
  </p:cSld>
  <p:clrMapOvr>
    <a:masterClrMapping/>
  </p:clrMapOvr>
  <p:transition>
    <p:strips dir="rd"/>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smtClean="0"/>
              <a:t>Take home message</a:t>
            </a:r>
            <a:endParaRPr lang="en-US" dirty="0"/>
          </a:p>
        </p:txBody>
      </p:sp>
      <p:sp>
        <p:nvSpPr>
          <p:cNvPr id="3" name="Content Placeholder 2"/>
          <p:cNvSpPr>
            <a:spLocks noGrp="1"/>
          </p:cNvSpPr>
          <p:nvPr>
            <p:ph idx="1"/>
          </p:nvPr>
        </p:nvSpPr>
        <p:spPr/>
        <p:txBody>
          <a:bodyPr/>
          <a:lstStyle/>
          <a:p>
            <a:r>
              <a:rPr lang="en-US" smtClean="0">
                <a:solidFill>
                  <a:schemeClr val="bg1"/>
                </a:solidFill>
              </a:rPr>
              <a:t>The climate change is not just a health related issue, it is a global issue which includes every sectors of our life to be involved.</a:t>
            </a:r>
          </a:p>
          <a:p>
            <a:r>
              <a:rPr lang="en-US" smtClean="0">
                <a:solidFill>
                  <a:schemeClr val="bg1"/>
                </a:solidFill>
              </a:rPr>
              <a:t>We don’t have any other options but only one world to live in.</a:t>
            </a:r>
          </a:p>
          <a:p>
            <a:r>
              <a:rPr lang="en-US" smtClean="0">
                <a:solidFill>
                  <a:schemeClr val="bg1"/>
                </a:solidFill>
              </a:rPr>
              <a:t>To save the world it is necessary to act right now.</a:t>
            </a:r>
          </a:p>
          <a:p>
            <a:r>
              <a:rPr lang="en-US" smtClean="0">
                <a:solidFill>
                  <a:schemeClr val="bg1"/>
                </a:solidFill>
              </a:rPr>
              <a:t>And to act, it is necessary to know, and to be aware of.</a:t>
            </a:r>
          </a:p>
          <a:p>
            <a:endParaRPr lang="en-US" smtClean="0">
              <a:solidFill>
                <a:schemeClr val="bg1"/>
              </a:solidFill>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smtClean="0"/>
              <a:t>WHO IS AT RISK?</a:t>
            </a:r>
            <a:endParaRPr lang="en-US" dirty="0"/>
          </a:p>
        </p:txBody>
      </p:sp>
      <p:sp>
        <p:nvSpPr>
          <p:cNvPr id="41987" name="Content Placeholder 2"/>
          <p:cNvSpPr>
            <a:spLocks noGrp="1"/>
          </p:cNvSpPr>
          <p:nvPr>
            <p:ph idx="1"/>
          </p:nvPr>
        </p:nvSpPr>
        <p:spPr/>
        <p:txBody>
          <a:bodyPr/>
          <a:lstStyle/>
          <a:p>
            <a:pPr lvl="1">
              <a:defRPr/>
            </a:pPr>
            <a:r>
              <a:rPr lang="en-US" sz="2400" b="1" i="1" u="sng" dirty="0" smtClean="0">
                <a:solidFill>
                  <a:schemeClr val="accent6">
                    <a:lumMod val="40000"/>
                    <a:lumOff val="60000"/>
                  </a:schemeClr>
                </a:solidFill>
              </a:rPr>
              <a:t>SMALL ISLANDS </a:t>
            </a:r>
          </a:p>
          <a:p>
            <a:pPr lvl="1">
              <a:defRPr/>
            </a:pPr>
            <a:r>
              <a:rPr lang="en-US" sz="2400" b="1" i="1" u="sng" dirty="0" smtClean="0">
                <a:solidFill>
                  <a:schemeClr val="accent6">
                    <a:lumMod val="40000"/>
                    <a:lumOff val="60000"/>
                  </a:schemeClr>
                </a:solidFill>
              </a:rPr>
              <a:t>DEVELOPING STATES </a:t>
            </a:r>
          </a:p>
          <a:p>
            <a:pPr lvl="1">
              <a:defRPr/>
            </a:pPr>
            <a:r>
              <a:rPr lang="en-US" sz="2400" b="1" i="1" u="sng" dirty="0" smtClean="0">
                <a:solidFill>
                  <a:schemeClr val="accent6">
                    <a:lumMod val="40000"/>
                    <a:lumOff val="60000"/>
                  </a:schemeClr>
                </a:solidFill>
              </a:rPr>
              <a:t>LOW-LYING REGIONS </a:t>
            </a:r>
          </a:p>
          <a:p>
            <a:pPr algn="r">
              <a:buFont typeface="Wingdings 2" pitchFamily="18" charset="2"/>
              <a:buNone/>
              <a:defRPr/>
            </a:pPr>
            <a:r>
              <a:rPr lang="en-US" sz="2800" dirty="0" smtClean="0">
                <a:solidFill>
                  <a:schemeClr val="bg1"/>
                </a:solidFill>
              </a:rPr>
              <a:t>THESE ARE IN THE FRONT LINE.</a:t>
            </a:r>
          </a:p>
          <a:p>
            <a:pPr>
              <a:defRPr/>
            </a:pPr>
            <a:endParaRPr lang="en-US" sz="2800" dirty="0" smtClean="0">
              <a:solidFill>
                <a:schemeClr val="bg1"/>
              </a:solidFill>
            </a:endParaRPr>
          </a:p>
          <a:p>
            <a:pPr>
              <a:defRPr/>
            </a:pPr>
            <a:r>
              <a:rPr lang="en-US" sz="2800" b="1" u="sng" dirty="0" smtClean="0">
                <a:solidFill>
                  <a:schemeClr val="bg1"/>
                </a:solidFill>
              </a:rPr>
              <a:t>URBAN POPULATIONS</a:t>
            </a:r>
            <a:r>
              <a:rPr lang="en-US" sz="2800" dirty="0" smtClean="0">
                <a:solidFill>
                  <a:schemeClr val="bg1"/>
                </a:solidFill>
              </a:rPr>
              <a:t>, PARTICULARLY THOSE OF TROPICAL MEGA CITIES,</a:t>
            </a:r>
            <a:r>
              <a:rPr lang="en-US" sz="2800" dirty="0" smtClean="0">
                <a:solidFill>
                  <a:schemeClr val="accent3">
                    <a:lumMod val="50000"/>
                  </a:schemeClr>
                </a:solidFill>
              </a:rPr>
              <a:t>13 OF 20 </a:t>
            </a:r>
            <a:r>
              <a:rPr lang="en-US" sz="2800" dirty="0" smtClean="0">
                <a:solidFill>
                  <a:schemeClr val="bg1"/>
                </a:solidFill>
              </a:rPr>
              <a:t>ARE AT COSTAL BELT, EXPOSED TO A COMBINATION OF HEALTH RISKS SUCH AS </a:t>
            </a:r>
            <a:r>
              <a:rPr lang="en-US" sz="2800" dirty="0" smtClean="0">
                <a:solidFill>
                  <a:srgbClr val="FF0000"/>
                </a:solidFill>
              </a:rPr>
              <a:t>HEATWAVES,  FLOODS,  INFECTIOUS DISEASES </a:t>
            </a:r>
            <a:r>
              <a:rPr lang="en-US" sz="2800" dirty="0" smtClean="0">
                <a:solidFill>
                  <a:schemeClr val="bg1"/>
                </a:solidFill>
              </a:rPr>
              <a:t>AND</a:t>
            </a:r>
            <a:r>
              <a:rPr lang="en-US" sz="2800" dirty="0" smtClean="0">
                <a:solidFill>
                  <a:srgbClr val="FF0000"/>
                </a:solidFill>
              </a:rPr>
              <a:t>  AIR POLLUTION.</a:t>
            </a:r>
          </a:p>
        </p:txBody>
      </p:sp>
    </p:spTree>
  </p:cSld>
  <p:clrMapOvr>
    <a:masterClrMapping/>
  </p:clrMapOvr>
  <p:transition>
    <p:strips dir="rd"/>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ugandan child"/>
          <p:cNvPicPr>
            <a:picLocks noChangeAspect="1" noChangeArrowheads="1"/>
          </p:cNvPicPr>
          <p:nvPr/>
        </p:nvPicPr>
        <p:blipFill>
          <a:blip r:embed="rId3"/>
          <a:srcRect/>
          <a:stretch>
            <a:fillRect/>
          </a:stretch>
        </p:blipFill>
        <p:spPr bwMode="auto">
          <a:xfrm>
            <a:off x="-381000" y="0"/>
            <a:ext cx="10210800" cy="7050088"/>
          </a:xfrm>
          <a:prstGeom prst="rect">
            <a:avLst/>
          </a:prstGeom>
          <a:noFill/>
          <a:ln w="9525">
            <a:noFill/>
            <a:miter lim="800000"/>
            <a:headEnd/>
            <a:tailEnd/>
          </a:ln>
        </p:spPr>
      </p:pic>
      <p:sp>
        <p:nvSpPr>
          <p:cNvPr id="176131" name="Rectangle 3"/>
          <p:cNvSpPr>
            <a:spLocks noChangeArrowheads="1"/>
          </p:cNvSpPr>
          <p:nvPr/>
        </p:nvSpPr>
        <p:spPr bwMode="auto">
          <a:xfrm>
            <a:off x="0" y="381000"/>
            <a:ext cx="9045575" cy="1938338"/>
          </a:xfrm>
          <a:prstGeom prst="rect">
            <a:avLst/>
          </a:prstGeom>
          <a:noFill/>
          <a:ln w="9525">
            <a:noFill/>
            <a:miter lim="800000"/>
            <a:headEnd/>
            <a:tailEnd/>
          </a:ln>
        </p:spPr>
        <p:txBody>
          <a:bodyPr wrap="none">
            <a:spAutoFit/>
          </a:bodyPr>
          <a:lstStyle/>
          <a:p>
            <a:pPr algn="ctr"/>
            <a:r>
              <a:rPr lang="en-US" sz="4000">
                <a:solidFill>
                  <a:schemeClr val="bg1"/>
                </a:solidFill>
              </a:rPr>
              <a:t>Knowing is not enough; we must apply.</a:t>
            </a:r>
            <a:br>
              <a:rPr lang="en-US" sz="4000">
                <a:solidFill>
                  <a:schemeClr val="bg1"/>
                </a:solidFill>
              </a:rPr>
            </a:br>
            <a:r>
              <a:rPr lang="en-US" sz="4000">
                <a:solidFill>
                  <a:schemeClr val="bg1"/>
                </a:solidFill>
              </a:rPr>
              <a:t>Willing is not enough; we must do.</a:t>
            </a:r>
            <a:br>
              <a:rPr lang="en-US" sz="4000">
                <a:solidFill>
                  <a:schemeClr val="bg1"/>
                </a:solidFill>
              </a:rPr>
            </a:br>
            <a:r>
              <a:rPr lang="en-US" sz="4000">
                <a:solidFill>
                  <a:schemeClr val="bg1"/>
                </a:solidFill>
              </a:rPr>
              <a:t>(Goethe)</a:t>
            </a:r>
          </a:p>
        </p:txBody>
      </p:sp>
      <p:sp>
        <p:nvSpPr>
          <p:cNvPr id="176132" name="Rectangle 3"/>
          <p:cNvSpPr>
            <a:spLocks noChangeArrowheads="1"/>
          </p:cNvSpPr>
          <p:nvPr/>
        </p:nvSpPr>
        <p:spPr bwMode="auto">
          <a:xfrm>
            <a:off x="304800" y="3200400"/>
            <a:ext cx="8839200" cy="2308225"/>
          </a:xfrm>
          <a:prstGeom prst="rect">
            <a:avLst/>
          </a:prstGeom>
          <a:noFill/>
          <a:ln w="9525">
            <a:noFill/>
            <a:miter lim="800000"/>
            <a:headEnd/>
            <a:tailEnd/>
          </a:ln>
        </p:spPr>
        <p:txBody>
          <a:bodyPr>
            <a:spAutoFit/>
          </a:bodyPr>
          <a:lstStyle/>
          <a:p>
            <a:pPr algn="ctr"/>
            <a:r>
              <a:rPr lang="bn-BD" sz="4800">
                <a:solidFill>
                  <a:schemeClr val="bg1"/>
                </a:solidFill>
              </a:rPr>
              <a:t>জানাই যথেষ্ঠ নয়, প্রয়োগ প্রয়োজন</a:t>
            </a:r>
          </a:p>
          <a:p>
            <a:pPr algn="ctr"/>
            <a:r>
              <a:rPr lang="bn-BD" sz="4800">
                <a:solidFill>
                  <a:schemeClr val="bg1"/>
                </a:solidFill>
              </a:rPr>
              <a:t>তেমনই শুধু ইচ্ছায় সব হয় না, </a:t>
            </a:r>
          </a:p>
          <a:p>
            <a:pPr algn="ctr"/>
            <a:r>
              <a:rPr lang="bn-BD" sz="4800">
                <a:solidFill>
                  <a:schemeClr val="bg1"/>
                </a:solidFill>
              </a:rPr>
              <a:t>আমাদের তা করা জরুরী।</a:t>
            </a:r>
            <a:endParaRPr lang="en-US" sz="4800">
              <a:solidFill>
                <a:schemeClr val="bg1"/>
              </a:solidFill>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176131"/>
                                        </p:tgtEl>
                                        <p:attrNameLst>
                                          <p:attrName>style.visibility</p:attrName>
                                        </p:attrNameLst>
                                      </p:cBhvr>
                                      <p:to>
                                        <p:strVal val="visible"/>
                                      </p:to>
                                    </p:set>
                                    <p:anim calcmode="lin" valueType="num">
                                      <p:cBhvr>
                                        <p:cTn id="7" dur="500" fill="hold"/>
                                        <p:tgtEl>
                                          <p:spTgt spid="176131"/>
                                        </p:tgtEl>
                                        <p:attrNameLst>
                                          <p:attrName>ppt_w</p:attrName>
                                        </p:attrNameLst>
                                      </p:cBhvr>
                                      <p:tavLst>
                                        <p:tav tm="0">
                                          <p:val>
                                            <p:strVal val="2/3*#ppt_w"/>
                                          </p:val>
                                        </p:tav>
                                        <p:tav tm="100000">
                                          <p:val>
                                            <p:strVal val="#ppt_w"/>
                                          </p:val>
                                        </p:tav>
                                      </p:tavLst>
                                    </p:anim>
                                    <p:anim calcmode="lin" valueType="num">
                                      <p:cBhvr>
                                        <p:cTn id="8" dur="500" fill="hold"/>
                                        <p:tgtEl>
                                          <p:spTgt spid="17613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1" grpId="0"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pic>
        <p:nvPicPr>
          <p:cNvPr id="177155" name="Content Placeholder 3" descr="010709-3.jpg"/>
          <p:cNvPicPr>
            <a:picLocks noGrp="1" noChangeAspect="1"/>
          </p:cNvPicPr>
          <p:nvPr>
            <p:ph idx="1"/>
          </p:nvPr>
        </p:nvPicPr>
        <p:blipFill>
          <a:blip r:embed="rId3"/>
          <a:srcRect/>
          <a:stretch>
            <a:fillRect/>
          </a:stretch>
        </p:blipFill>
        <p:spPr>
          <a:xfrm>
            <a:off x="0" y="0"/>
            <a:ext cx="9144000" cy="6838950"/>
          </a:xfrm>
        </p:spPr>
      </p:pic>
      <p:sp>
        <p:nvSpPr>
          <p:cNvPr id="5" name="Rounded Rectangle 4"/>
          <p:cNvSpPr/>
          <p:nvPr/>
        </p:nvSpPr>
        <p:spPr>
          <a:xfrm>
            <a:off x="304800" y="152400"/>
            <a:ext cx="8458200" cy="1219200"/>
          </a:xfrm>
          <a:prstGeom prst="roundRect">
            <a:avLst/>
          </a:prstGeom>
          <a:noFill/>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4000" dirty="0"/>
              <a:t>Let’s save the only world we have </a:t>
            </a: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afterEffect">
                                  <p:stCondLst>
                                    <p:cond delay="0"/>
                                  </p:stCondLst>
                                  <p:childTnLst>
                                    <p:animClr clrSpc="rgb" dir="cw">
                                      <p:cBhvr override="childStyle">
                                        <p:cTn id="6" dur="3000" fill="hold"/>
                                        <p:tgtEl>
                                          <p:spTgt spid="5">
                                            <p:txEl>
                                              <p:pRg st="0" end="0"/>
                                            </p:txEl>
                                          </p:spTgt>
                                        </p:tgtEl>
                                        <p:attrNameLst>
                                          <p:attrName>style.color</p:attrName>
                                        </p:attrNameLst>
                                      </p:cBhvr>
                                      <p:to>
                                        <a:srgbClr val="117D1E"/>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Acknowledgement: </a:t>
            </a:r>
            <a:endParaRPr lang="en-US" dirty="0"/>
          </a:p>
        </p:txBody>
      </p:sp>
      <p:sp>
        <p:nvSpPr>
          <p:cNvPr id="178179" name="Content Placeholder 2"/>
          <p:cNvSpPr>
            <a:spLocks noGrp="1"/>
          </p:cNvSpPr>
          <p:nvPr>
            <p:ph idx="1"/>
          </p:nvPr>
        </p:nvSpPr>
        <p:spPr>
          <a:xfrm>
            <a:off x="609600" y="1752600"/>
            <a:ext cx="8305800" cy="4854575"/>
          </a:xfrm>
        </p:spPr>
        <p:txBody>
          <a:bodyPr/>
          <a:lstStyle/>
          <a:p>
            <a:r>
              <a:rPr lang="en-US" smtClean="0">
                <a:solidFill>
                  <a:schemeClr val="bg1"/>
                </a:solidFill>
              </a:rPr>
              <a:t>Dr. Quazi Tamjidul Islam. </a:t>
            </a:r>
            <a:r>
              <a:rPr lang="en-US" sz="2400" smtClean="0">
                <a:solidFill>
                  <a:schemeClr val="bg1"/>
                </a:solidFill>
              </a:rPr>
              <a:t>(BIRDEM)</a:t>
            </a:r>
            <a:endParaRPr lang="en-US" smtClean="0">
              <a:solidFill>
                <a:schemeClr val="bg1"/>
              </a:solidFill>
            </a:endParaRPr>
          </a:p>
          <a:p>
            <a:r>
              <a:rPr lang="en-US" smtClean="0">
                <a:solidFill>
                  <a:schemeClr val="bg1"/>
                </a:solidFill>
              </a:rPr>
              <a:t>Dr Nasreen Khan</a:t>
            </a:r>
            <a:r>
              <a:rPr lang="en-US" sz="2400" smtClean="0">
                <a:solidFill>
                  <a:schemeClr val="bg1"/>
                </a:solidFill>
              </a:rPr>
              <a:t>, Medical officer, MIS- DGHS</a:t>
            </a:r>
            <a:endParaRPr lang="en-US" smtClean="0">
              <a:solidFill>
                <a:schemeClr val="bg1"/>
              </a:solidFill>
            </a:endParaRPr>
          </a:p>
          <a:p>
            <a:r>
              <a:rPr lang="en-US" smtClean="0">
                <a:solidFill>
                  <a:schemeClr val="bg1"/>
                </a:solidFill>
              </a:rPr>
              <a:t>Dr Md Mushfiqur Rahman</a:t>
            </a:r>
          </a:p>
          <a:p>
            <a:pPr>
              <a:buFont typeface="Wingdings 2" pitchFamily="18" charset="2"/>
              <a:buNone/>
            </a:pPr>
            <a:r>
              <a:rPr lang="en-US" sz="2400" smtClean="0">
                <a:solidFill>
                  <a:schemeClr val="bg1"/>
                </a:solidFill>
              </a:rPr>
              <a:t>      National Consultant (Epidemiologist) WHO </a:t>
            </a:r>
            <a:endParaRPr lang="en-US" smtClean="0">
              <a:solidFill>
                <a:schemeClr val="bg1"/>
              </a:solidFill>
            </a:endParaRPr>
          </a:p>
          <a:p>
            <a:r>
              <a:rPr lang="en-US" smtClean="0">
                <a:solidFill>
                  <a:schemeClr val="bg1"/>
                </a:solidFill>
              </a:rPr>
              <a:t>Dr. Rashidul Haque</a:t>
            </a:r>
          </a:p>
          <a:p>
            <a:pPr>
              <a:buFont typeface="Wingdings 2" pitchFamily="18" charset="2"/>
              <a:buNone/>
            </a:pPr>
            <a:r>
              <a:rPr lang="en-US" sz="2400" smtClean="0">
                <a:solidFill>
                  <a:schemeClr val="bg1"/>
                </a:solidFill>
              </a:rPr>
              <a:t>      Head of  Parasitology Laboratory ICDDR,B</a:t>
            </a:r>
          </a:p>
          <a:p>
            <a:r>
              <a:rPr lang="en-US" smtClean="0">
                <a:solidFill>
                  <a:schemeClr val="bg1"/>
                </a:solidFill>
              </a:rPr>
              <a:t>Dr. Md. Ariful Bashar. </a:t>
            </a:r>
            <a:r>
              <a:rPr lang="en-US" sz="2400" smtClean="0">
                <a:solidFill>
                  <a:schemeClr val="bg1"/>
                </a:solidFill>
              </a:rPr>
              <a:t>Post- Graduate Student. </a:t>
            </a:r>
          </a:p>
          <a:p>
            <a:r>
              <a:rPr lang="en-US" smtClean="0">
                <a:solidFill>
                  <a:schemeClr val="bg1"/>
                </a:solidFill>
              </a:rPr>
              <a:t>Prof. Ali Hossain </a:t>
            </a:r>
            <a:r>
              <a:rPr lang="en-US" sz="2400" smtClean="0">
                <a:solidFill>
                  <a:schemeClr val="bg1"/>
                </a:solidFill>
              </a:rPr>
              <a:t>NIDCH </a:t>
            </a:r>
          </a:p>
          <a:p>
            <a:r>
              <a:rPr lang="en-US" smtClean="0">
                <a:solidFill>
                  <a:schemeClr val="bg1"/>
                </a:solidFill>
              </a:rPr>
              <a:t>Dr. Ahmed Sharif  </a:t>
            </a:r>
            <a:r>
              <a:rPr lang="en-US" sz="2400" smtClean="0">
                <a:solidFill>
                  <a:schemeClr val="bg1"/>
                </a:solidFill>
              </a:rPr>
              <a:t>NIPSOM</a:t>
            </a:r>
            <a:endParaRPr lang="en-US" smtClean="0">
              <a:solidFill>
                <a:schemeClr val="bg1"/>
              </a:solidFill>
            </a:endParaRPr>
          </a:p>
          <a:p>
            <a:r>
              <a:rPr lang="en-US" smtClean="0">
                <a:solidFill>
                  <a:schemeClr val="bg1"/>
                </a:solidFill>
              </a:rPr>
              <a:t> M. Andalib</a:t>
            </a:r>
            <a:r>
              <a:rPr lang="en-US" sz="2400" smtClean="0">
                <a:solidFill>
                  <a:schemeClr val="bg1"/>
                </a:solidFill>
              </a:rPr>
              <a:t>, Serveir, Bangladesh</a:t>
            </a:r>
          </a:p>
        </p:txBody>
      </p:sp>
    </p:spTree>
  </p:cSld>
  <p:clrMapOvr>
    <a:masterClrMapping/>
  </p:clrMapOvr>
  <p:transition>
    <p:strips dir="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smtClean="0"/>
              <a:t>WHO IS AT RISK?</a:t>
            </a:r>
            <a:endParaRPr lang="en-US" dirty="0"/>
          </a:p>
        </p:txBody>
      </p:sp>
      <p:sp>
        <p:nvSpPr>
          <p:cNvPr id="39939" name="Content Placeholder 2"/>
          <p:cNvSpPr>
            <a:spLocks noGrp="1"/>
          </p:cNvSpPr>
          <p:nvPr>
            <p:ph idx="1"/>
          </p:nvPr>
        </p:nvSpPr>
        <p:spPr/>
        <p:txBody>
          <a:bodyPr/>
          <a:lstStyle/>
          <a:p>
            <a:r>
              <a:rPr lang="en-US" sz="2800" b="1" u="sng" smtClean="0">
                <a:solidFill>
                  <a:schemeClr val="bg1"/>
                </a:solidFill>
              </a:rPr>
              <a:t>MOUNTAIN POPULATIONS </a:t>
            </a:r>
            <a:r>
              <a:rPr lang="en-US" sz="2800" smtClean="0">
                <a:solidFill>
                  <a:schemeClr val="bg1"/>
                </a:solidFill>
              </a:rPr>
              <a:t>ARE AT INCREASED RISK OF </a:t>
            </a:r>
            <a:r>
              <a:rPr lang="en-US" sz="2800" smtClean="0">
                <a:solidFill>
                  <a:srgbClr val="FF0000"/>
                </a:solidFill>
              </a:rPr>
              <a:t>WATER INSECURITY</a:t>
            </a:r>
            <a:r>
              <a:rPr lang="en-US" sz="2800" smtClean="0">
                <a:solidFill>
                  <a:schemeClr val="bg1"/>
                </a:solidFill>
              </a:rPr>
              <a:t>, </a:t>
            </a:r>
            <a:r>
              <a:rPr lang="en-US" sz="2800" smtClean="0">
                <a:solidFill>
                  <a:srgbClr val="FF0000"/>
                </a:solidFill>
              </a:rPr>
              <a:t>FLOODS</a:t>
            </a:r>
            <a:r>
              <a:rPr lang="en-US" sz="2800" smtClean="0">
                <a:solidFill>
                  <a:schemeClr val="bg1"/>
                </a:solidFill>
              </a:rPr>
              <a:t> </a:t>
            </a:r>
            <a:r>
              <a:rPr lang="en-US" sz="2800" smtClean="0">
                <a:solidFill>
                  <a:srgbClr val="FF0000"/>
                </a:solidFill>
              </a:rPr>
              <a:t>LANDSLIDES</a:t>
            </a:r>
            <a:r>
              <a:rPr lang="en-US" sz="2800" smtClean="0">
                <a:solidFill>
                  <a:schemeClr val="bg1"/>
                </a:solidFill>
              </a:rPr>
              <a:t>, AND </a:t>
            </a:r>
            <a:r>
              <a:rPr lang="en-US" sz="2800" smtClean="0">
                <a:solidFill>
                  <a:srgbClr val="FF0000"/>
                </a:solidFill>
              </a:rPr>
              <a:t>INFECTIOUS DISEASES</a:t>
            </a:r>
            <a:r>
              <a:rPr lang="en-US" sz="2800" smtClean="0">
                <a:solidFill>
                  <a:schemeClr val="bg1"/>
                </a:solidFill>
              </a:rPr>
              <a:t>.</a:t>
            </a:r>
          </a:p>
          <a:p>
            <a:endParaRPr lang="en-US" sz="2800" smtClean="0">
              <a:solidFill>
                <a:schemeClr val="bg1"/>
              </a:solidFill>
            </a:endParaRPr>
          </a:p>
          <a:p>
            <a:r>
              <a:rPr lang="en-US" sz="2800" smtClean="0">
                <a:solidFill>
                  <a:schemeClr val="bg1"/>
                </a:solidFill>
              </a:rPr>
              <a:t>IN </a:t>
            </a:r>
            <a:r>
              <a:rPr lang="en-US" sz="2800" b="1" u="sng" smtClean="0">
                <a:solidFill>
                  <a:schemeClr val="bg1"/>
                </a:solidFill>
              </a:rPr>
              <a:t>POLAR REGIONS</a:t>
            </a:r>
            <a:r>
              <a:rPr lang="en-US" sz="2800" smtClean="0">
                <a:solidFill>
                  <a:schemeClr val="bg1"/>
                </a:solidFill>
              </a:rPr>
              <a:t>, INDIGENOUS PEOPLE MAY BE PARTICULARLY AFFECTED BY </a:t>
            </a:r>
            <a:r>
              <a:rPr lang="en-US" sz="2800" smtClean="0">
                <a:solidFill>
                  <a:srgbClr val="FF0000"/>
                </a:solidFill>
              </a:rPr>
              <a:t>CHANGES IN TEMPERATURE</a:t>
            </a:r>
            <a:r>
              <a:rPr lang="en-US" sz="2800" smtClean="0">
                <a:solidFill>
                  <a:schemeClr val="bg1"/>
                </a:solidFill>
              </a:rPr>
              <a:t>, </a:t>
            </a:r>
            <a:r>
              <a:rPr lang="en-US" sz="2800" smtClean="0">
                <a:solidFill>
                  <a:srgbClr val="FF0000"/>
                </a:solidFill>
              </a:rPr>
              <a:t>FOOD SOURCES </a:t>
            </a:r>
            <a:r>
              <a:rPr lang="en-US" sz="2800" smtClean="0">
                <a:solidFill>
                  <a:schemeClr val="bg1"/>
                </a:solidFill>
              </a:rPr>
              <a:t>AND </a:t>
            </a:r>
            <a:r>
              <a:rPr lang="en-US" sz="2800" smtClean="0">
                <a:solidFill>
                  <a:srgbClr val="FF0000"/>
                </a:solidFill>
              </a:rPr>
              <a:t>LIVELIHOODS.</a:t>
            </a:r>
          </a:p>
        </p:txBody>
      </p:sp>
    </p:spTree>
  </p:cSld>
  <p:clrMapOvr>
    <a:masterClrMapping/>
  </p:clrMapOvr>
  <p:transition>
    <p:strips dir="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57200" y="277813"/>
            <a:ext cx="8229600" cy="865187"/>
          </a:xfrm>
        </p:spPr>
        <p:txBody>
          <a:bodyPr/>
          <a:lstStyle/>
          <a:p>
            <a:pPr algn="ctr" eaLnBrk="1" hangingPunct="1">
              <a:defRPr/>
            </a:pPr>
            <a:r>
              <a:rPr lang="en-US" sz="3600" dirty="0" smtClean="0"/>
              <a:t>Climate change over the ages</a:t>
            </a:r>
          </a:p>
        </p:txBody>
      </p:sp>
      <p:sp>
        <p:nvSpPr>
          <p:cNvPr id="40963" name="Rectangle 3"/>
          <p:cNvSpPr>
            <a:spLocks noGrp="1" noChangeArrowheads="1"/>
          </p:cNvSpPr>
          <p:nvPr>
            <p:ph type="body" idx="1"/>
          </p:nvPr>
        </p:nvSpPr>
        <p:spPr/>
        <p:txBody>
          <a:bodyPr/>
          <a:lstStyle/>
          <a:p>
            <a:pPr eaLnBrk="1" hangingPunct="1">
              <a:lnSpc>
                <a:spcPct val="80000"/>
              </a:lnSpc>
            </a:pPr>
            <a:r>
              <a:rPr lang="en-US" sz="2800" smtClean="0">
                <a:solidFill>
                  <a:schemeClr val="bg1"/>
                </a:solidFill>
              </a:rPr>
              <a:t>Abnormally high temperatures in Europe in the summer of 2003 were associated with at least 27,000 deaths</a:t>
            </a:r>
          </a:p>
          <a:p>
            <a:pPr eaLnBrk="1" hangingPunct="1">
              <a:lnSpc>
                <a:spcPct val="80000"/>
              </a:lnSpc>
            </a:pPr>
            <a:endParaRPr lang="en-US" sz="2800" smtClean="0">
              <a:solidFill>
                <a:schemeClr val="bg1"/>
              </a:solidFill>
            </a:endParaRPr>
          </a:p>
          <a:p>
            <a:pPr eaLnBrk="1" hangingPunct="1">
              <a:lnSpc>
                <a:spcPct val="80000"/>
              </a:lnSpc>
            </a:pPr>
            <a:r>
              <a:rPr lang="en-US" sz="2800" smtClean="0">
                <a:solidFill>
                  <a:schemeClr val="bg1"/>
                </a:solidFill>
              </a:rPr>
              <a:t>Climate change was estimated to be responsible in 2000 for approximately </a:t>
            </a:r>
            <a:r>
              <a:rPr lang="en-US" sz="2800" smtClean="0">
                <a:solidFill>
                  <a:srgbClr val="FF0000"/>
                </a:solidFill>
              </a:rPr>
              <a:t>2.4% of worldwide diarrhea</a:t>
            </a:r>
            <a:r>
              <a:rPr lang="en-US" sz="2800" smtClean="0">
                <a:solidFill>
                  <a:schemeClr val="bg1"/>
                </a:solidFill>
              </a:rPr>
              <a:t>, and </a:t>
            </a:r>
            <a:r>
              <a:rPr lang="en-US" sz="2800" smtClean="0">
                <a:solidFill>
                  <a:srgbClr val="FF0000"/>
                </a:solidFill>
              </a:rPr>
              <a:t>6% of malaria</a:t>
            </a:r>
            <a:r>
              <a:rPr lang="en-US" sz="2800" smtClean="0">
                <a:solidFill>
                  <a:schemeClr val="bg1"/>
                </a:solidFill>
              </a:rPr>
              <a:t> in some middle-income countries</a:t>
            </a:r>
          </a:p>
          <a:p>
            <a:pPr eaLnBrk="1" hangingPunct="1">
              <a:lnSpc>
                <a:spcPct val="80000"/>
              </a:lnSpc>
            </a:pPr>
            <a:endParaRPr lang="en-US" sz="2800" smtClean="0">
              <a:solidFill>
                <a:schemeClr val="bg1"/>
              </a:solidFill>
            </a:endParaRPr>
          </a:p>
          <a:p>
            <a:pPr eaLnBrk="1" hangingPunct="1">
              <a:lnSpc>
                <a:spcPct val="80000"/>
              </a:lnSpc>
            </a:pPr>
            <a:r>
              <a:rPr lang="en-US" sz="2800" smtClean="0">
                <a:solidFill>
                  <a:schemeClr val="bg1"/>
                </a:solidFill>
              </a:rPr>
              <a:t>Global climate change is, therefore, a newer challenge to ongoing efforts to protect human health</a:t>
            </a:r>
          </a:p>
          <a:p>
            <a:pPr eaLnBrk="1" hangingPunct="1">
              <a:lnSpc>
                <a:spcPct val="80000"/>
              </a:lnSpc>
            </a:pPr>
            <a:endParaRPr lang="en-US" sz="2800" smtClean="0">
              <a:solidFill>
                <a:schemeClr val="bg1"/>
              </a:solidFill>
            </a:endParaRPr>
          </a:p>
          <a:p>
            <a:pPr eaLnBrk="1" hangingPunct="1">
              <a:lnSpc>
                <a:spcPct val="80000"/>
              </a:lnSpc>
            </a:pPr>
            <a:endParaRPr lang="en-US" sz="2800" smtClean="0">
              <a:solidFill>
                <a:schemeClr val="bg1"/>
              </a:solidFill>
            </a:endParaRPr>
          </a:p>
        </p:txBody>
      </p:sp>
    </p:spTree>
  </p:cSld>
  <p:clrMapOvr>
    <a:masterClrMapping/>
  </p:clrMapOvr>
  <p:transition>
    <p:strips dir="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itle 5"/>
          <p:cNvSpPr>
            <a:spLocks noGrp="1"/>
          </p:cNvSpPr>
          <p:nvPr>
            <p:ph type="title"/>
          </p:nvPr>
        </p:nvSpPr>
        <p:spPr>
          <a:xfrm>
            <a:off x="0" y="304800"/>
            <a:ext cx="9144000" cy="914400"/>
          </a:xfrm>
        </p:spPr>
        <p:txBody>
          <a:bodyPr>
            <a:normAutofit fontScale="90000"/>
          </a:bodyPr>
          <a:lstStyle/>
          <a:p>
            <a:pPr algn="ctr">
              <a:defRPr/>
            </a:pPr>
            <a:r>
              <a:rPr lang="en-GB" sz="3600" dirty="0" smtClean="0">
                <a:ea typeface="ＭＳ Ｐゴシック" pitchFamily="-106" charset="-128"/>
              </a:rPr>
              <a:t>Climate change: gradual change + sudden events</a:t>
            </a:r>
          </a:p>
        </p:txBody>
      </p:sp>
      <p:sp>
        <p:nvSpPr>
          <p:cNvPr id="41987" name="Content Placeholder 2"/>
          <p:cNvSpPr txBox="1">
            <a:spLocks/>
          </p:cNvSpPr>
          <p:nvPr/>
        </p:nvSpPr>
        <p:spPr bwMode="auto">
          <a:xfrm>
            <a:off x="762000" y="1752600"/>
            <a:ext cx="7543800" cy="4191000"/>
          </a:xfrm>
          <a:prstGeom prst="rect">
            <a:avLst/>
          </a:prstGeom>
          <a:noFill/>
          <a:ln w="9525">
            <a:noFill/>
            <a:miter lim="800000"/>
            <a:headEnd/>
            <a:tailEnd/>
          </a:ln>
        </p:spPr>
        <p:txBody>
          <a:bodyPr/>
          <a:lstStyle/>
          <a:p>
            <a:pPr marL="342900" indent="-342900">
              <a:spcBef>
                <a:spcPct val="20000"/>
              </a:spcBef>
              <a:buFontTx/>
              <a:buChar char="•"/>
            </a:pPr>
            <a:r>
              <a:rPr lang="en-GB" sz="2800">
                <a:solidFill>
                  <a:schemeClr val="bg1"/>
                </a:solidFill>
              </a:rPr>
              <a:t>Flooding, windstorms</a:t>
            </a:r>
          </a:p>
          <a:p>
            <a:pPr marL="342900" indent="-342900">
              <a:spcBef>
                <a:spcPct val="20000"/>
              </a:spcBef>
              <a:buFontTx/>
              <a:buChar char="•"/>
            </a:pPr>
            <a:r>
              <a:rPr lang="en-GB" sz="2800">
                <a:solidFill>
                  <a:schemeClr val="bg1"/>
                </a:solidFill>
              </a:rPr>
              <a:t>Vector-borne diseases </a:t>
            </a:r>
          </a:p>
          <a:p>
            <a:pPr marL="342900" indent="-342900">
              <a:spcBef>
                <a:spcPct val="20000"/>
              </a:spcBef>
              <a:buFontTx/>
              <a:buChar char="•"/>
            </a:pPr>
            <a:r>
              <a:rPr lang="en-GB" sz="2800">
                <a:solidFill>
                  <a:schemeClr val="bg1"/>
                </a:solidFill>
              </a:rPr>
              <a:t>Foodborne disease</a:t>
            </a:r>
          </a:p>
          <a:p>
            <a:pPr marL="342900" indent="-342900">
              <a:spcBef>
                <a:spcPct val="20000"/>
              </a:spcBef>
              <a:buFontTx/>
              <a:buChar char="•"/>
            </a:pPr>
            <a:r>
              <a:rPr lang="en-GB" sz="2800">
                <a:solidFill>
                  <a:schemeClr val="bg1"/>
                </a:solidFill>
              </a:rPr>
              <a:t>Waterborne disease</a:t>
            </a:r>
          </a:p>
          <a:p>
            <a:pPr marL="342900" indent="-342900">
              <a:spcBef>
                <a:spcPct val="20000"/>
              </a:spcBef>
              <a:buFontTx/>
              <a:buChar char="•"/>
            </a:pPr>
            <a:r>
              <a:rPr lang="en-GB" sz="2800">
                <a:solidFill>
                  <a:schemeClr val="bg1"/>
                </a:solidFill>
              </a:rPr>
              <a:t>Direct effects of rising temperatures</a:t>
            </a:r>
          </a:p>
          <a:p>
            <a:pPr marL="342900" indent="-342900">
              <a:spcBef>
                <a:spcPct val="20000"/>
              </a:spcBef>
              <a:buFontTx/>
              <a:buChar char="•"/>
            </a:pPr>
            <a:r>
              <a:rPr lang="en-GB" sz="2800">
                <a:solidFill>
                  <a:schemeClr val="bg1"/>
                </a:solidFill>
              </a:rPr>
              <a:t>Changes in air pollution</a:t>
            </a:r>
          </a:p>
          <a:p>
            <a:pPr marL="342900" indent="-342900">
              <a:spcBef>
                <a:spcPct val="20000"/>
              </a:spcBef>
              <a:buFontTx/>
              <a:buChar char="•"/>
            </a:pPr>
            <a:r>
              <a:rPr lang="en-GB" sz="2800">
                <a:solidFill>
                  <a:schemeClr val="bg1"/>
                </a:solidFill>
              </a:rPr>
              <a:t>Ultraviolet radiation </a:t>
            </a:r>
          </a:p>
        </p:txBody>
      </p:sp>
    </p:spTree>
  </p:cSld>
  <p:clrMapOvr>
    <a:masterClrMapping/>
  </p:clrMapOvr>
  <p:transition>
    <p:strips dir="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663575" y="1841500"/>
            <a:ext cx="8748713" cy="2152650"/>
          </a:xfrm>
          <a:prstGeom prst="rect">
            <a:avLst/>
          </a:prstGeom>
          <a:noFill/>
          <a:ln w="9525">
            <a:noFill/>
            <a:miter lim="800000"/>
            <a:headEnd/>
            <a:tailEnd/>
          </a:ln>
        </p:spPr>
        <p:txBody>
          <a:bodyPr lIns="91376" tIns="45688" rIns="91376" bIns="45688"/>
          <a:lstStyle/>
          <a:p>
            <a:pPr marL="341313" indent="-341313" defTabSz="912813">
              <a:spcBef>
                <a:spcPct val="80000"/>
              </a:spcBef>
              <a:buClr>
                <a:srgbClr val="1E7FB8"/>
              </a:buClr>
              <a:buFontTx/>
              <a:buChar char="-"/>
            </a:pPr>
            <a:endParaRPr lang="en-GB" sz="800" b="1"/>
          </a:p>
        </p:txBody>
      </p:sp>
      <p:sp>
        <p:nvSpPr>
          <p:cNvPr id="24579" name="Rectangle 6"/>
          <p:cNvSpPr>
            <a:spLocks noChangeArrowheads="1"/>
          </p:cNvSpPr>
          <p:nvPr/>
        </p:nvSpPr>
        <p:spPr bwMode="auto">
          <a:xfrm>
            <a:off x="6148388" y="5434013"/>
            <a:ext cx="1181100" cy="157162"/>
          </a:xfrm>
          <a:prstGeom prst="rect">
            <a:avLst/>
          </a:prstGeom>
          <a:noFill/>
          <a:ln w="9525">
            <a:noFill/>
            <a:miter lim="800000"/>
            <a:headEnd/>
            <a:tailEnd/>
          </a:ln>
        </p:spPr>
        <p:txBody>
          <a:bodyPr wrap="none" lIns="80147" tIns="40074" rIns="80147" bIns="40074">
            <a:spAutoFit/>
          </a:bodyPr>
          <a:lstStyle/>
          <a:p>
            <a:pPr defTabSz="912813"/>
            <a:r>
              <a:rPr lang="en-GB" sz="500"/>
              <a:t>Lancet/UCL Commission, May 2008</a:t>
            </a:r>
            <a:endParaRPr lang="en-US" sz="500"/>
          </a:p>
        </p:txBody>
      </p:sp>
      <p:pic>
        <p:nvPicPr>
          <p:cNvPr id="24580" name="Picture 7" descr="Lancet_CC_greatestThreat_May09"/>
          <p:cNvPicPr>
            <a:picLocks noChangeAspect="1" noChangeArrowheads="1"/>
          </p:cNvPicPr>
          <p:nvPr/>
        </p:nvPicPr>
        <p:blipFill>
          <a:blip r:embed="rId3"/>
          <a:srcRect/>
          <a:stretch>
            <a:fillRect/>
          </a:stretch>
        </p:blipFill>
        <p:spPr bwMode="auto">
          <a:xfrm>
            <a:off x="0" y="0"/>
            <a:ext cx="9144000" cy="6894513"/>
          </a:xfrm>
          <a:prstGeom prst="rect">
            <a:avLst/>
          </a:prstGeom>
          <a:noFill/>
          <a:ln w="9525">
            <a:noFill/>
            <a:miter lim="800000"/>
            <a:headEnd/>
            <a:tailEnd/>
          </a:ln>
        </p:spPr>
      </p:pic>
    </p:spTree>
  </p:cSld>
  <p:clrMapOvr>
    <a:masterClrMapping/>
  </p:clrMapOvr>
  <p:transition>
    <p:strips dir="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smtClean="0"/>
              <a:t>Overview</a:t>
            </a:r>
            <a:endParaRPr lang="en-US" dirty="0"/>
          </a:p>
        </p:txBody>
      </p:sp>
      <p:sp>
        <p:nvSpPr>
          <p:cNvPr id="3" name="Content Placeholder 2"/>
          <p:cNvSpPr>
            <a:spLocks noGrp="1"/>
          </p:cNvSpPr>
          <p:nvPr>
            <p:ph idx="1"/>
          </p:nvPr>
        </p:nvSpPr>
        <p:spPr>
          <a:xfrm>
            <a:off x="685800" y="1752600"/>
            <a:ext cx="8229600" cy="4625975"/>
          </a:xfrm>
        </p:spPr>
        <p:txBody>
          <a:bodyPr numCol="2">
            <a:normAutofit fontScale="85000" lnSpcReduction="20000"/>
          </a:bodyPr>
          <a:lstStyle/>
          <a:p>
            <a:pPr>
              <a:defRPr/>
            </a:pPr>
            <a:r>
              <a:rPr lang="en-US" dirty="0" smtClean="0">
                <a:solidFill>
                  <a:schemeClr val="bg1"/>
                </a:solidFill>
              </a:rPr>
              <a:t>Introduction</a:t>
            </a:r>
          </a:p>
          <a:p>
            <a:pPr lvl="1">
              <a:defRPr/>
            </a:pPr>
            <a:r>
              <a:rPr lang="en-US" dirty="0" smtClean="0">
                <a:solidFill>
                  <a:srgbClr val="FF0000"/>
                </a:solidFill>
              </a:rPr>
              <a:t>Definition of climate change</a:t>
            </a:r>
          </a:p>
          <a:p>
            <a:pPr>
              <a:defRPr/>
            </a:pPr>
            <a:r>
              <a:rPr lang="en-US" dirty="0" smtClean="0">
                <a:solidFill>
                  <a:schemeClr val="bg1"/>
                </a:solidFill>
              </a:rPr>
              <a:t>What is happening and who is at risk?</a:t>
            </a:r>
          </a:p>
          <a:p>
            <a:pPr>
              <a:defRPr/>
            </a:pPr>
            <a:r>
              <a:rPr lang="en-US" dirty="0" smtClean="0">
                <a:solidFill>
                  <a:schemeClr val="bg1"/>
                </a:solidFill>
              </a:rPr>
              <a:t>Human Impacts on Climate</a:t>
            </a:r>
          </a:p>
          <a:p>
            <a:pPr lvl="1">
              <a:defRPr/>
            </a:pPr>
            <a:r>
              <a:rPr lang="en-US" dirty="0" smtClean="0">
                <a:solidFill>
                  <a:srgbClr val="FF0000"/>
                </a:solidFill>
              </a:rPr>
              <a:t>Green House Gasses</a:t>
            </a:r>
          </a:p>
          <a:p>
            <a:pPr lvl="1">
              <a:defRPr/>
            </a:pPr>
            <a:r>
              <a:rPr lang="en-US" dirty="0" smtClean="0">
                <a:solidFill>
                  <a:srgbClr val="FF0000"/>
                </a:solidFill>
              </a:rPr>
              <a:t>Water pollutions</a:t>
            </a:r>
          </a:p>
          <a:p>
            <a:pPr lvl="1">
              <a:defRPr/>
            </a:pPr>
            <a:r>
              <a:rPr lang="en-US" dirty="0" smtClean="0">
                <a:solidFill>
                  <a:srgbClr val="FF0000"/>
                </a:solidFill>
              </a:rPr>
              <a:t>Food and Agriculture</a:t>
            </a:r>
            <a:endParaRPr lang="en-US" dirty="0" smtClean="0">
              <a:solidFill>
                <a:schemeClr val="bg1"/>
              </a:solidFill>
            </a:endParaRPr>
          </a:p>
          <a:p>
            <a:pPr lvl="1">
              <a:defRPr/>
            </a:pPr>
            <a:r>
              <a:rPr lang="en-US" dirty="0" smtClean="0">
                <a:solidFill>
                  <a:srgbClr val="FF0000"/>
                </a:solidFill>
              </a:rPr>
              <a:t>Air pollutions</a:t>
            </a:r>
          </a:p>
          <a:p>
            <a:pPr lvl="1">
              <a:defRPr/>
            </a:pPr>
            <a:r>
              <a:rPr lang="en-US" dirty="0" smtClean="0">
                <a:solidFill>
                  <a:srgbClr val="FF0000"/>
                </a:solidFill>
              </a:rPr>
              <a:t>Waste disposals</a:t>
            </a:r>
          </a:p>
          <a:p>
            <a:pPr lvl="1">
              <a:defRPr/>
            </a:pPr>
            <a:r>
              <a:rPr lang="en-US" dirty="0" smtClean="0">
                <a:solidFill>
                  <a:srgbClr val="FF0000"/>
                </a:solidFill>
              </a:rPr>
              <a:t>Infrastructural </a:t>
            </a:r>
          </a:p>
          <a:p>
            <a:pPr>
              <a:defRPr/>
            </a:pPr>
            <a:r>
              <a:rPr lang="en-US" dirty="0" smtClean="0">
                <a:solidFill>
                  <a:schemeClr val="bg1"/>
                </a:solidFill>
              </a:rPr>
              <a:t>Climatic Impact on Human Health</a:t>
            </a:r>
          </a:p>
          <a:p>
            <a:pPr lvl="1">
              <a:defRPr/>
            </a:pPr>
            <a:r>
              <a:rPr lang="en-US" dirty="0" smtClean="0">
                <a:solidFill>
                  <a:schemeClr val="bg1"/>
                </a:solidFill>
              </a:rPr>
              <a:t>Bio-diversity</a:t>
            </a:r>
          </a:p>
          <a:p>
            <a:pPr lvl="2">
              <a:defRPr/>
            </a:pPr>
            <a:r>
              <a:rPr lang="en-US" sz="2800" dirty="0" smtClean="0">
                <a:solidFill>
                  <a:srgbClr val="FF0000"/>
                </a:solidFill>
              </a:rPr>
              <a:t>Water and land </a:t>
            </a:r>
          </a:p>
          <a:p>
            <a:pPr lvl="2">
              <a:defRPr/>
            </a:pPr>
            <a:r>
              <a:rPr lang="en-US" sz="2800" dirty="0" smtClean="0">
                <a:solidFill>
                  <a:srgbClr val="FF0000"/>
                </a:solidFill>
              </a:rPr>
              <a:t>Air</a:t>
            </a:r>
          </a:p>
          <a:p>
            <a:pPr lvl="2">
              <a:defRPr/>
            </a:pPr>
            <a:r>
              <a:rPr lang="en-US" sz="2800" dirty="0" smtClean="0">
                <a:solidFill>
                  <a:srgbClr val="FF0000"/>
                </a:solidFill>
              </a:rPr>
              <a:t>Vector</a:t>
            </a:r>
          </a:p>
          <a:p>
            <a:pPr>
              <a:defRPr/>
            </a:pPr>
            <a:r>
              <a:rPr lang="en-US" dirty="0" smtClean="0">
                <a:solidFill>
                  <a:schemeClr val="bg1"/>
                </a:solidFill>
              </a:rPr>
              <a:t>Plan of Management</a:t>
            </a:r>
          </a:p>
          <a:p>
            <a:pPr lvl="1">
              <a:defRPr/>
            </a:pPr>
            <a:r>
              <a:rPr lang="en-US" dirty="0" smtClean="0">
                <a:solidFill>
                  <a:srgbClr val="FF0000"/>
                </a:solidFill>
              </a:rPr>
              <a:t>Mitigation</a:t>
            </a:r>
          </a:p>
          <a:p>
            <a:pPr lvl="1">
              <a:defRPr/>
            </a:pPr>
            <a:r>
              <a:rPr lang="en-US" dirty="0" smtClean="0">
                <a:solidFill>
                  <a:srgbClr val="FF0000"/>
                </a:solidFill>
              </a:rPr>
              <a:t>Adaptation</a:t>
            </a:r>
          </a:p>
          <a:p>
            <a:pPr>
              <a:defRPr/>
            </a:pPr>
            <a:r>
              <a:rPr lang="en-US" dirty="0" smtClean="0">
                <a:solidFill>
                  <a:schemeClr val="bg1"/>
                </a:solidFill>
              </a:rPr>
              <a:t>Conclusion</a:t>
            </a:r>
            <a:endParaRPr lang="en-US" dirty="0">
              <a:solidFill>
                <a:schemeClr val="bg1"/>
              </a:solidFill>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p:cBhvr override="childStyle">
                                        <p:cTn id="6" dur="500" fill="hold"/>
                                        <p:tgtEl>
                                          <p:spTgt spid="3">
                                            <p:txEl>
                                              <p:pRg st="0" end="0"/>
                                            </p:txEl>
                                          </p:spTgt>
                                        </p:tgtEl>
                                        <p:attrNameLst>
                                          <p:attrName>style.color</p:attrName>
                                        </p:attrNameLst>
                                      </p:cBhvr>
                                      <p:to>
                                        <a:srgbClr val="000000"/>
                                      </p:to>
                                    </p:animClr>
                                  </p:childTnLst>
                                </p:cTn>
                              </p:par>
                              <p:par>
                                <p:cTn id="7" presetID="3" presetClass="emph" presetSubtype="2" fill="hold" nodeType="withEffect">
                                  <p:stCondLst>
                                    <p:cond delay="0"/>
                                  </p:stCondLst>
                                  <p:childTnLst>
                                    <p:animClr clrSpc="rgb">
                                      <p:cBhvr override="childStyle">
                                        <p:cTn id="8" dur="500" fill="hold"/>
                                        <p:tgtEl>
                                          <p:spTgt spid="3">
                                            <p:txEl>
                                              <p:pRg st="1" end="1"/>
                                            </p:txEl>
                                          </p:spTgt>
                                        </p:tgtEl>
                                        <p:attrNameLst>
                                          <p:attrName>style.color</p:attrName>
                                        </p:attrNameLst>
                                      </p:cBhvr>
                                      <p:to>
                                        <a:srgbClr val="000000"/>
                                      </p:to>
                                    </p:animClr>
                                  </p:childTnLst>
                                </p:cTn>
                              </p:par>
                              <p:par>
                                <p:cTn id="9" presetID="3" presetClass="emph" presetSubtype="2" fill="hold" nodeType="withEffect">
                                  <p:stCondLst>
                                    <p:cond delay="0"/>
                                  </p:stCondLst>
                                  <p:childTnLst>
                                    <p:animClr clrSpc="rgb">
                                      <p:cBhvr override="childStyle">
                                        <p:cTn id="10" dur="500" fill="hold"/>
                                        <p:tgtEl>
                                          <p:spTgt spid="3">
                                            <p:txEl>
                                              <p:pRg st="2" end="2"/>
                                            </p:txEl>
                                          </p:spTgt>
                                        </p:tgtEl>
                                        <p:attrNameLst>
                                          <p:attrName>style.color</p:attrName>
                                        </p:attrNameLst>
                                      </p:cBhvr>
                                      <p:to>
                                        <a:srgbClr val="000000"/>
                                      </p:to>
                                    </p:animClr>
                                  </p:childTnLst>
                                </p:cTn>
                              </p:par>
                              <p:par>
                                <p:cTn id="11" presetID="3" presetClass="emph" presetSubtype="2" fill="hold" nodeType="withEffect">
                                  <p:stCondLst>
                                    <p:cond delay="0"/>
                                  </p:stCondLst>
                                  <p:childTnLst>
                                    <p:animClr clrSpc="rgb">
                                      <p:cBhvr override="childStyle">
                                        <p:cTn id="12" dur="500" fill="hold"/>
                                        <p:tgtEl>
                                          <p:spTgt spid="3">
                                            <p:txEl>
                                              <p:pRg st="10" end="10"/>
                                            </p:txEl>
                                          </p:spTgt>
                                        </p:tgtEl>
                                        <p:attrNameLst>
                                          <p:attrName>style.color</p:attrName>
                                        </p:attrNameLst>
                                      </p:cBhvr>
                                      <p:to>
                                        <a:srgbClr val="000000"/>
                                      </p:to>
                                    </p:animClr>
                                  </p:childTnLst>
                                </p:cTn>
                              </p:par>
                              <p:par>
                                <p:cTn id="13" presetID="3" presetClass="emph" presetSubtype="2" fill="hold" nodeType="withEffect">
                                  <p:stCondLst>
                                    <p:cond delay="0"/>
                                  </p:stCondLst>
                                  <p:childTnLst>
                                    <p:animClr clrSpc="rgb">
                                      <p:cBhvr override="childStyle">
                                        <p:cTn id="14" dur="500" fill="hold"/>
                                        <p:tgtEl>
                                          <p:spTgt spid="3">
                                            <p:txEl>
                                              <p:pRg st="11" end="11"/>
                                            </p:txEl>
                                          </p:spTgt>
                                        </p:tgtEl>
                                        <p:attrNameLst>
                                          <p:attrName>style.color</p:attrName>
                                        </p:attrNameLst>
                                      </p:cBhvr>
                                      <p:to>
                                        <a:srgbClr val="000000"/>
                                      </p:to>
                                    </p:animClr>
                                  </p:childTnLst>
                                </p:cTn>
                              </p:par>
                              <p:par>
                                <p:cTn id="15" presetID="3" presetClass="emph" presetSubtype="2" fill="hold" nodeType="withEffect">
                                  <p:stCondLst>
                                    <p:cond delay="0"/>
                                  </p:stCondLst>
                                  <p:childTnLst>
                                    <p:animClr clrSpc="rgb">
                                      <p:cBhvr override="childStyle">
                                        <p:cTn id="16" dur="500" fill="hold"/>
                                        <p:tgtEl>
                                          <p:spTgt spid="3">
                                            <p:txEl>
                                              <p:pRg st="12" end="12"/>
                                            </p:txEl>
                                          </p:spTgt>
                                        </p:tgtEl>
                                        <p:attrNameLst>
                                          <p:attrName>style.color</p:attrName>
                                        </p:attrNameLst>
                                      </p:cBhvr>
                                      <p:to>
                                        <a:srgbClr val="000000"/>
                                      </p:to>
                                    </p:animClr>
                                  </p:childTnLst>
                                </p:cTn>
                              </p:par>
                              <p:par>
                                <p:cTn id="17" presetID="3" presetClass="emph" presetSubtype="2" fill="hold" nodeType="withEffect">
                                  <p:stCondLst>
                                    <p:cond delay="0"/>
                                  </p:stCondLst>
                                  <p:childTnLst>
                                    <p:animClr clrSpc="rgb">
                                      <p:cBhvr override="childStyle">
                                        <p:cTn id="18" dur="500" fill="hold"/>
                                        <p:tgtEl>
                                          <p:spTgt spid="3">
                                            <p:txEl>
                                              <p:pRg st="13" end="13"/>
                                            </p:txEl>
                                          </p:spTgt>
                                        </p:tgtEl>
                                        <p:attrNameLst>
                                          <p:attrName>style.color</p:attrName>
                                        </p:attrNameLst>
                                      </p:cBhvr>
                                      <p:to>
                                        <a:srgbClr val="000000"/>
                                      </p:to>
                                    </p:animClr>
                                  </p:childTnLst>
                                </p:cTn>
                              </p:par>
                              <p:par>
                                <p:cTn id="19" presetID="3" presetClass="emph" presetSubtype="2" fill="hold" nodeType="withEffect">
                                  <p:stCondLst>
                                    <p:cond delay="0"/>
                                  </p:stCondLst>
                                  <p:childTnLst>
                                    <p:animClr clrSpc="rgb">
                                      <p:cBhvr override="childStyle">
                                        <p:cTn id="20" dur="500" fill="hold"/>
                                        <p:tgtEl>
                                          <p:spTgt spid="3">
                                            <p:txEl>
                                              <p:pRg st="14" end="14"/>
                                            </p:txEl>
                                          </p:spTgt>
                                        </p:tgtEl>
                                        <p:attrNameLst>
                                          <p:attrName>style.color</p:attrName>
                                        </p:attrNameLst>
                                      </p:cBhvr>
                                      <p:to>
                                        <a:srgbClr val="000000"/>
                                      </p:to>
                                    </p:animClr>
                                  </p:childTnLst>
                                </p:cTn>
                              </p:par>
                              <p:par>
                                <p:cTn id="21" presetID="3" presetClass="emph" presetSubtype="2" fill="hold" nodeType="withEffect">
                                  <p:stCondLst>
                                    <p:cond delay="0"/>
                                  </p:stCondLst>
                                  <p:childTnLst>
                                    <p:animClr clrSpc="rgb">
                                      <p:cBhvr override="childStyle">
                                        <p:cTn id="22" dur="500" fill="hold"/>
                                        <p:tgtEl>
                                          <p:spTgt spid="3">
                                            <p:txEl>
                                              <p:pRg st="15" end="15"/>
                                            </p:txEl>
                                          </p:spTgt>
                                        </p:tgtEl>
                                        <p:attrNameLst>
                                          <p:attrName>style.color</p:attrName>
                                        </p:attrNameLst>
                                      </p:cBhvr>
                                      <p:to>
                                        <a:srgbClr val="000000"/>
                                      </p:to>
                                    </p:animClr>
                                  </p:childTnLst>
                                </p:cTn>
                              </p:par>
                              <p:par>
                                <p:cTn id="23" presetID="3" presetClass="emph" presetSubtype="2" fill="hold" nodeType="withEffect">
                                  <p:stCondLst>
                                    <p:cond delay="0"/>
                                  </p:stCondLst>
                                  <p:childTnLst>
                                    <p:animClr clrSpc="rgb">
                                      <p:cBhvr override="childStyle">
                                        <p:cTn id="24" dur="500" fill="hold"/>
                                        <p:tgtEl>
                                          <p:spTgt spid="3">
                                            <p:txEl>
                                              <p:pRg st="16" end="16"/>
                                            </p:txEl>
                                          </p:spTgt>
                                        </p:tgtEl>
                                        <p:attrNameLst>
                                          <p:attrName>style.color</p:attrName>
                                        </p:attrNameLst>
                                      </p:cBhvr>
                                      <p:to>
                                        <a:srgbClr val="000000"/>
                                      </p:to>
                                    </p:animClr>
                                  </p:childTnLst>
                                </p:cTn>
                              </p:par>
                              <p:par>
                                <p:cTn id="25" presetID="3" presetClass="emph" presetSubtype="2" fill="hold" nodeType="withEffect">
                                  <p:stCondLst>
                                    <p:cond delay="0"/>
                                  </p:stCondLst>
                                  <p:childTnLst>
                                    <p:animClr clrSpc="rgb">
                                      <p:cBhvr override="childStyle">
                                        <p:cTn id="26" dur="500" fill="hold"/>
                                        <p:tgtEl>
                                          <p:spTgt spid="3">
                                            <p:txEl>
                                              <p:pRg st="17" end="17"/>
                                            </p:txEl>
                                          </p:spTgt>
                                        </p:tgtEl>
                                        <p:attrNameLst>
                                          <p:attrName>style.color</p:attrName>
                                        </p:attrNameLst>
                                      </p:cBhvr>
                                      <p:to>
                                        <a:srgbClr val="000000"/>
                                      </p:to>
                                    </p:animClr>
                                  </p:childTnLst>
                                </p:cTn>
                              </p:par>
                              <p:par>
                                <p:cTn id="27" presetID="3" presetClass="emph" presetSubtype="2" fill="hold" nodeType="withEffect">
                                  <p:stCondLst>
                                    <p:cond delay="0"/>
                                  </p:stCondLst>
                                  <p:childTnLst>
                                    <p:animClr clrSpc="rgb">
                                      <p:cBhvr override="childStyle">
                                        <p:cTn id="28" dur="500" fill="hold"/>
                                        <p:tgtEl>
                                          <p:spTgt spid="3">
                                            <p:txEl>
                                              <p:pRg st="18" end="18"/>
                                            </p:txEl>
                                          </p:spTgt>
                                        </p:tgtEl>
                                        <p:attrNameLst>
                                          <p:attrName>style.color</p:attrName>
                                        </p:attrNameLst>
                                      </p:cBhvr>
                                      <p:to>
                                        <a:srgbClr val="0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pic>
        <p:nvPicPr>
          <p:cNvPr id="44035" name="Picture 2" descr="C:\DOCUME~1\TARIK\LOCALS~1\Temp\msohtmlclip1\01\clip_image001.png"/>
          <p:cNvPicPr>
            <a:picLocks noChangeAspect="1" noChangeArrowheads="1"/>
          </p:cNvPicPr>
          <p:nvPr/>
        </p:nvPicPr>
        <p:blipFill>
          <a:blip r:embed="rId3"/>
          <a:srcRect t="1782" r="9756"/>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strips dir="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quarter" idx="10"/>
          </p:nvPr>
        </p:nvSpPr>
        <p:spPr/>
        <p:txBody>
          <a:bodyPr/>
          <a:lstStyle/>
          <a:p>
            <a:pPr>
              <a:defRPr/>
            </a:pPr>
            <a:fld id="{E87AC5B2-6705-4AB6-919B-1DF3E074FCDF}" type="slidenum">
              <a:rPr lang="en-US"/>
              <a:pPr>
                <a:defRPr/>
              </a:pPr>
              <a:t>22</a:t>
            </a:fld>
            <a:r>
              <a:rPr lang="en-US"/>
              <a:t> </a:t>
            </a:r>
            <a:endParaRPr lang="en-US">
              <a:solidFill>
                <a:schemeClr val="tx1"/>
              </a:solidFill>
            </a:endParaRPr>
          </a:p>
        </p:txBody>
      </p:sp>
      <p:sp>
        <p:nvSpPr>
          <p:cNvPr id="35842" name="Rectangle 2"/>
          <p:cNvSpPr>
            <a:spLocks noGrp="1" noChangeArrowheads="1"/>
          </p:cNvSpPr>
          <p:nvPr>
            <p:ph type="title"/>
          </p:nvPr>
        </p:nvSpPr>
        <p:spPr/>
        <p:txBody>
          <a:bodyPr/>
          <a:lstStyle/>
          <a:p>
            <a:pPr>
              <a:defRPr/>
            </a:pPr>
            <a:r>
              <a:rPr lang="en-US" sz="3600" dirty="0">
                <a:latin typeface="Times New Roman" pitchFamily="18" charset="0"/>
              </a:rPr>
              <a:t>Annual Carbon Dioxide Emissions </a:t>
            </a:r>
          </a:p>
        </p:txBody>
      </p:sp>
      <p:sp>
        <p:nvSpPr>
          <p:cNvPr id="1029" name="Rectangle 4"/>
          <p:cNvSpPr>
            <a:spLocks noChangeArrowheads="1"/>
          </p:cNvSpPr>
          <p:nvPr/>
        </p:nvSpPr>
        <p:spPr bwMode="auto">
          <a:xfrm>
            <a:off x="0" y="6477000"/>
            <a:ext cx="3505200" cy="381000"/>
          </a:xfrm>
          <a:prstGeom prst="rect">
            <a:avLst/>
          </a:prstGeom>
          <a:noFill/>
          <a:ln w="9525">
            <a:noFill/>
            <a:miter lim="800000"/>
            <a:headEnd/>
            <a:tailEnd/>
          </a:ln>
        </p:spPr>
        <p:txBody>
          <a:bodyPr anchor="ctr"/>
          <a:lstStyle/>
          <a:p>
            <a:r>
              <a:rPr lang="en-US" sz="1200" b="1">
                <a:solidFill>
                  <a:schemeClr val="bg1"/>
                </a:solidFill>
                <a:latin typeface="Times New Roman" pitchFamily="18" charset="0"/>
              </a:rPr>
              <a:t>Source: U.S. Greenhouse Gas Emissions Inventory</a:t>
            </a:r>
          </a:p>
        </p:txBody>
      </p:sp>
      <p:sp>
        <p:nvSpPr>
          <p:cNvPr id="1030" name="Text Box 5"/>
          <p:cNvSpPr txBox="1">
            <a:spLocks noChangeArrowheads="1"/>
          </p:cNvSpPr>
          <p:nvPr/>
        </p:nvSpPr>
        <p:spPr bwMode="auto">
          <a:xfrm>
            <a:off x="0" y="5410200"/>
            <a:ext cx="9144000" cy="669925"/>
          </a:xfrm>
          <a:prstGeom prst="rect">
            <a:avLst/>
          </a:prstGeom>
          <a:noFill/>
          <a:ln w="9525">
            <a:noFill/>
            <a:miter lim="800000"/>
            <a:headEnd/>
            <a:tailEnd/>
          </a:ln>
        </p:spPr>
        <p:txBody>
          <a:bodyPr>
            <a:spAutoFit/>
          </a:bodyPr>
          <a:lstStyle/>
          <a:p>
            <a:pPr algn="ctr">
              <a:lnSpc>
                <a:spcPct val="70000"/>
              </a:lnSpc>
              <a:spcBef>
                <a:spcPct val="50000"/>
              </a:spcBef>
            </a:pPr>
            <a:r>
              <a:rPr lang="en-US" sz="2000">
                <a:solidFill>
                  <a:schemeClr val="bg1"/>
                </a:solidFill>
                <a:latin typeface="Times New Roman" pitchFamily="18" charset="0"/>
              </a:rPr>
              <a:t>The most current estimates state that China is about to surpass the US in </a:t>
            </a:r>
          </a:p>
          <a:p>
            <a:pPr algn="ctr">
              <a:lnSpc>
                <a:spcPct val="70000"/>
              </a:lnSpc>
              <a:spcBef>
                <a:spcPct val="50000"/>
              </a:spcBef>
            </a:pPr>
            <a:r>
              <a:rPr lang="en-US" sz="2000">
                <a:solidFill>
                  <a:schemeClr val="bg1"/>
                </a:solidFill>
                <a:latin typeface="Times New Roman" pitchFamily="18" charset="0"/>
              </a:rPr>
              <a:t>emissions and its rate of emissions is accelerating.</a:t>
            </a:r>
          </a:p>
        </p:txBody>
      </p:sp>
      <p:graphicFrame>
        <p:nvGraphicFramePr>
          <p:cNvPr id="1026" name="Object 2"/>
          <p:cNvGraphicFramePr>
            <a:graphicFrameLocks noChangeAspect="1"/>
          </p:cNvGraphicFramePr>
          <p:nvPr>
            <p:ph idx="1"/>
          </p:nvPr>
        </p:nvGraphicFramePr>
        <p:xfrm>
          <a:off x="762000" y="1371600"/>
          <a:ext cx="6553200" cy="4373563"/>
        </p:xfrm>
        <a:graphic>
          <a:graphicData uri="http://schemas.openxmlformats.org/presentationml/2006/ole">
            <p:oleObj spid="_x0000_s1026" name="Chart" r:id="rId4" imgW="6096000" imgH="4067251" progId="MSGraph.Chart.8">
              <p:embed followColorScheme="full"/>
            </p:oleObj>
          </a:graphicData>
        </a:graphic>
      </p:graphicFrame>
      <p:sp>
        <p:nvSpPr>
          <p:cNvPr id="1031" name="Text Box 9"/>
          <p:cNvSpPr txBox="1">
            <a:spLocks noChangeArrowheads="1"/>
          </p:cNvSpPr>
          <p:nvPr/>
        </p:nvSpPr>
        <p:spPr bwMode="auto">
          <a:xfrm>
            <a:off x="5943600" y="2209800"/>
            <a:ext cx="2819400" cy="641350"/>
          </a:xfrm>
          <a:prstGeom prst="rect">
            <a:avLst/>
          </a:prstGeom>
          <a:noFill/>
          <a:ln w="9525">
            <a:noFill/>
            <a:miter lim="800000"/>
            <a:headEnd/>
            <a:tailEnd/>
          </a:ln>
        </p:spPr>
        <p:txBody>
          <a:bodyPr>
            <a:spAutoFit/>
          </a:bodyPr>
          <a:lstStyle/>
          <a:p>
            <a:pPr>
              <a:spcBef>
                <a:spcPct val="50000"/>
              </a:spcBef>
            </a:pPr>
            <a:r>
              <a:rPr lang="en-US">
                <a:solidFill>
                  <a:schemeClr val="bg1"/>
                </a:solidFill>
                <a:latin typeface="Times New Roman" pitchFamily="18" charset="0"/>
              </a:rPr>
              <a:t>Total CO</a:t>
            </a:r>
            <a:r>
              <a:rPr lang="en-US" baseline="-25000">
                <a:solidFill>
                  <a:schemeClr val="bg1"/>
                </a:solidFill>
                <a:latin typeface="Times New Roman" pitchFamily="18" charset="0"/>
              </a:rPr>
              <a:t>2 </a:t>
            </a:r>
            <a:r>
              <a:rPr lang="en-US">
                <a:solidFill>
                  <a:schemeClr val="bg1"/>
                </a:solidFill>
                <a:latin typeface="Times New Roman" pitchFamily="18" charset="0"/>
              </a:rPr>
              <a:t>– measured in thousands of metric tons</a:t>
            </a:r>
            <a:endParaRPr lang="en-US" baseline="-25000">
              <a:solidFill>
                <a:schemeClr val="bg1"/>
              </a:solidFill>
              <a:latin typeface="Times New Roman" pitchFamily="18" charset="0"/>
            </a:endParaRPr>
          </a:p>
        </p:txBody>
      </p:sp>
    </p:spTree>
  </p:cSld>
  <p:clrMapOvr>
    <a:masterClrMapping/>
  </p:clrMapOvr>
  <p:transition>
    <p:strips dir="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90538"/>
            <a:ext cx="8229600" cy="1143000"/>
          </a:xfrm>
        </p:spPr>
        <p:txBody>
          <a:bodyPr>
            <a:noAutofit/>
          </a:bodyPr>
          <a:lstStyle/>
          <a:p>
            <a:pPr algn="ctr" eaLnBrk="1" hangingPunct="1">
              <a:defRPr/>
            </a:pPr>
            <a:r>
              <a:rPr lang="en-GB" sz="2800" dirty="0" smtClean="0">
                <a:solidFill>
                  <a:srgbClr val="FFC000"/>
                </a:solidFill>
              </a:rPr>
              <a:t>Global addiction to fossil fuel: coal, oil and gas: very cheap, very useful and very dangerous</a:t>
            </a:r>
            <a:endParaRPr lang="en-US" sz="2800" dirty="0" smtClean="0">
              <a:solidFill>
                <a:srgbClr val="FFC000"/>
              </a:solidFill>
            </a:endParaRPr>
          </a:p>
        </p:txBody>
      </p:sp>
      <p:sp>
        <p:nvSpPr>
          <p:cNvPr id="18435" name="Rectangle 3"/>
          <p:cNvSpPr>
            <a:spLocks noGrp="1" noChangeArrowheads="1"/>
          </p:cNvSpPr>
          <p:nvPr>
            <p:ph type="body" idx="1"/>
          </p:nvPr>
        </p:nvSpPr>
        <p:spPr>
          <a:xfrm>
            <a:off x="371475" y="2143125"/>
            <a:ext cx="8629650" cy="1108075"/>
          </a:xfrm>
        </p:spPr>
        <p:txBody>
          <a:bodyPr/>
          <a:lstStyle/>
          <a:p>
            <a:pPr marL="0" indent="0" eaLnBrk="1" hangingPunct="1">
              <a:buFontTx/>
              <a:buNone/>
            </a:pPr>
            <a:r>
              <a:rPr lang="en-GB" sz="2800" i="1" smtClean="0">
                <a:solidFill>
                  <a:schemeClr val="bg1"/>
                </a:solidFill>
              </a:rPr>
              <a:t>We have been releasing 350 million years-worth of carbon locked away in fossil fuels in 150 years</a:t>
            </a:r>
          </a:p>
        </p:txBody>
      </p:sp>
      <p:grpSp>
        <p:nvGrpSpPr>
          <p:cNvPr id="2" name="Group 10"/>
          <p:cNvGrpSpPr>
            <a:grpSpLocks/>
          </p:cNvGrpSpPr>
          <p:nvPr/>
        </p:nvGrpSpPr>
        <p:grpSpPr bwMode="auto">
          <a:xfrm>
            <a:off x="700088" y="3619500"/>
            <a:ext cx="1404937" cy="1941513"/>
            <a:chOff x="441" y="2280"/>
            <a:chExt cx="885" cy="1223"/>
          </a:xfrm>
        </p:grpSpPr>
        <p:sp>
          <p:nvSpPr>
            <p:cNvPr id="45071" name="Text Box 11"/>
            <p:cNvSpPr txBox="1">
              <a:spLocks noChangeArrowheads="1"/>
            </p:cNvSpPr>
            <p:nvPr/>
          </p:nvSpPr>
          <p:spPr bwMode="auto">
            <a:xfrm>
              <a:off x="441" y="2280"/>
              <a:ext cx="862" cy="231"/>
            </a:xfrm>
            <a:prstGeom prst="rect">
              <a:avLst/>
            </a:prstGeom>
            <a:noFill/>
            <a:ln w="9525">
              <a:noFill/>
              <a:miter lim="800000"/>
              <a:headEnd/>
              <a:tailEnd/>
            </a:ln>
          </p:spPr>
          <p:txBody>
            <a:bodyPr>
              <a:spAutoFit/>
            </a:bodyPr>
            <a:lstStyle/>
            <a:p>
              <a:pPr>
                <a:spcBef>
                  <a:spcPct val="50000"/>
                </a:spcBef>
              </a:pPr>
              <a:r>
                <a:rPr lang="en-GB" b="1">
                  <a:solidFill>
                    <a:schemeClr val="bg1"/>
                  </a:solidFill>
                </a:rPr>
                <a:t>150 years</a:t>
              </a:r>
              <a:endParaRPr lang="en-US" b="1">
                <a:solidFill>
                  <a:schemeClr val="bg1"/>
                </a:solidFill>
              </a:endParaRPr>
            </a:p>
          </p:txBody>
        </p:sp>
        <p:sp>
          <p:nvSpPr>
            <p:cNvPr id="45072" name="Text Box 12"/>
            <p:cNvSpPr txBox="1">
              <a:spLocks noChangeArrowheads="1"/>
            </p:cNvSpPr>
            <p:nvPr/>
          </p:nvSpPr>
          <p:spPr bwMode="auto">
            <a:xfrm>
              <a:off x="464" y="3099"/>
              <a:ext cx="862" cy="404"/>
            </a:xfrm>
            <a:prstGeom prst="rect">
              <a:avLst/>
            </a:prstGeom>
            <a:noFill/>
            <a:ln w="9525">
              <a:noFill/>
              <a:miter lim="800000"/>
              <a:headEnd/>
              <a:tailEnd/>
            </a:ln>
          </p:spPr>
          <p:txBody>
            <a:bodyPr>
              <a:spAutoFit/>
            </a:bodyPr>
            <a:lstStyle/>
            <a:p>
              <a:pPr algn="ctr">
                <a:spcBef>
                  <a:spcPct val="50000"/>
                </a:spcBef>
              </a:pPr>
              <a:r>
                <a:rPr lang="en-GB" b="1">
                  <a:solidFill>
                    <a:schemeClr val="bg1"/>
                  </a:solidFill>
                </a:rPr>
                <a:t>First Oil Well</a:t>
              </a:r>
              <a:endParaRPr lang="en-US" b="1">
                <a:solidFill>
                  <a:schemeClr val="bg1"/>
                </a:solidFill>
              </a:endParaRPr>
            </a:p>
          </p:txBody>
        </p:sp>
      </p:grpSp>
      <p:grpSp>
        <p:nvGrpSpPr>
          <p:cNvPr id="3" name="Group 13"/>
          <p:cNvGrpSpPr>
            <a:grpSpLocks/>
          </p:cNvGrpSpPr>
          <p:nvPr/>
        </p:nvGrpSpPr>
        <p:grpSpPr bwMode="auto">
          <a:xfrm>
            <a:off x="2711450" y="3619500"/>
            <a:ext cx="1441450" cy="1941513"/>
            <a:chOff x="1708" y="2280"/>
            <a:chExt cx="908" cy="1223"/>
          </a:xfrm>
        </p:grpSpPr>
        <p:sp>
          <p:nvSpPr>
            <p:cNvPr id="45069" name="Text Box 14"/>
            <p:cNvSpPr txBox="1">
              <a:spLocks noChangeArrowheads="1"/>
            </p:cNvSpPr>
            <p:nvPr/>
          </p:nvSpPr>
          <p:spPr bwMode="auto">
            <a:xfrm>
              <a:off x="1754" y="2280"/>
              <a:ext cx="862" cy="231"/>
            </a:xfrm>
            <a:prstGeom prst="rect">
              <a:avLst/>
            </a:prstGeom>
            <a:noFill/>
            <a:ln w="9525">
              <a:noFill/>
              <a:miter lim="800000"/>
              <a:headEnd/>
              <a:tailEnd/>
            </a:ln>
          </p:spPr>
          <p:txBody>
            <a:bodyPr>
              <a:spAutoFit/>
            </a:bodyPr>
            <a:lstStyle/>
            <a:p>
              <a:pPr>
                <a:spcBef>
                  <a:spcPct val="50000"/>
                </a:spcBef>
              </a:pPr>
              <a:r>
                <a:rPr lang="en-GB" b="1">
                  <a:solidFill>
                    <a:schemeClr val="bg1"/>
                  </a:solidFill>
                </a:rPr>
                <a:t>100 years</a:t>
              </a:r>
              <a:endParaRPr lang="en-US" b="1">
                <a:solidFill>
                  <a:schemeClr val="bg1"/>
                </a:solidFill>
              </a:endParaRPr>
            </a:p>
          </p:txBody>
        </p:sp>
        <p:sp>
          <p:nvSpPr>
            <p:cNvPr id="45070" name="Text Box 15"/>
            <p:cNvSpPr txBox="1">
              <a:spLocks noChangeArrowheads="1"/>
            </p:cNvSpPr>
            <p:nvPr/>
          </p:nvSpPr>
          <p:spPr bwMode="auto">
            <a:xfrm>
              <a:off x="1708" y="3099"/>
              <a:ext cx="862" cy="404"/>
            </a:xfrm>
            <a:prstGeom prst="rect">
              <a:avLst/>
            </a:prstGeom>
            <a:noFill/>
            <a:ln w="9525">
              <a:noFill/>
              <a:miter lim="800000"/>
              <a:headEnd/>
              <a:tailEnd/>
            </a:ln>
          </p:spPr>
          <p:txBody>
            <a:bodyPr>
              <a:spAutoFit/>
            </a:bodyPr>
            <a:lstStyle/>
            <a:p>
              <a:pPr algn="ctr">
                <a:spcBef>
                  <a:spcPct val="50000"/>
                </a:spcBef>
              </a:pPr>
              <a:r>
                <a:rPr lang="en-GB" b="1">
                  <a:solidFill>
                    <a:schemeClr val="bg1"/>
                  </a:solidFill>
                </a:rPr>
                <a:t>4000 cars in USA</a:t>
              </a:r>
              <a:endParaRPr lang="en-US" b="1">
                <a:solidFill>
                  <a:schemeClr val="bg1"/>
                </a:solidFill>
              </a:endParaRPr>
            </a:p>
          </p:txBody>
        </p:sp>
      </p:grpSp>
      <p:grpSp>
        <p:nvGrpSpPr>
          <p:cNvPr id="4" name="Group 16"/>
          <p:cNvGrpSpPr>
            <a:grpSpLocks/>
          </p:cNvGrpSpPr>
          <p:nvPr/>
        </p:nvGrpSpPr>
        <p:grpSpPr bwMode="auto">
          <a:xfrm>
            <a:off x="6130925" y="3619500"/>
            <a:ext cx="2089150" cy="2165350"/>
            <a:chOff x="3862" y="2280"/>
            <a:chExt cx="1316" cy="1364"/>
          </a:xfrm>
        </p:grpSpPr>
        <p:sp>
          <p:nvSpPr>
            <p:cNvPr id="45067" name="Text Box 17"/>
            <p:cNvSpPr txBox="1">
              <a:spLocks noChangeArrowheads="1"/>
            </p:cNvSpPr>
            <p:nvPr/>
          </p:nvSpPr>
          <p:spPr bwMode="auto">
            <a:xfrm>
              <a:off x="4316" y="2280"/>
              <a:ext cx="862" cy="231"/>
            </a:xfrm>
            <a:prstGeom prst="rect">
              <a:avLst/>
            </a:prstGeom>
            <a:noFill/>
            <a:ln w="9525">
              <a:noFill/>
              <a:miter lim="800000"/>
              <a:headEnd/>
              <a:tailEnd/>
            </a:ln>
          </p:spPr>
          <p:txBody>
            <a:bodyPr>
              <a:spAutoFit/>
            </a:bodyPr>
            <a:lstStyle/>
            <a:p>
              <a:pPr>
                <a:spcBef>
                  <a:spcPct val="50000"/>
                </a:spcBef>
              </a:pPr>
              <a:r>
                <a:rPr lang="en-GB">
                  <a:solidFill>
                    <a:srgbClr val="FF0000"/>
                  </a:solidFill>
                </a:rPr>
                <a:t>  </a:t>
              </a:r>
              <a:r>
                <a:rPr lang="en-GB" b="1">
                  <a:solidFill>
                    <a:srgbClr val="FF0000"/>
                  </a:solidFill>
                </a:rPr>
                <a:t>NOW</a:t>
              </a:r>
              <a:endParaRPr lang="en-US" b="1">
                <a:solidFill>
                  <a:srgbClr val="FF0000"/>
                </a:solidFill>
              </a:endParaRPr>
            </a:p>
          </p:txBody>
        </p:sp>
        <p:sp>
          <p:nvSpPr>
            <p:cNvPr id="45068" name="Text Box 18"/>
            <p:cNvSpPr txBox="1">
              <a:spLocks noChangeArrowheads="1"/>
            </p:cNvSpPr>
            <p:nvPr/>
          </p:nvSpPr>
          <p:spPr bwMode="auto">
            <a:xfrm>
              <a:off x="3862" y="3067"/>
              <a:ext cx="1316" cy="577"/>
            </a:xfrm>
            <a:prstGeom prst="rect">
              <a:avLst/>
            </a:prstGeom>
            <a:noFill/>
            <a:ln w="9525">
              <a:noFill/>
              <a:miter lim="800000"/>
              <a:headEnd/>
              <a:tailEnd/>
            </a:ln>
          </p:spPr>
          <p:txBody>
            <a:bodyPr>
              <a:spAutoFit/>
            </a:bodyPr>
            <a:lstStyle/>
            <a:p>
              <a:pPr algn="ctr">
                <a:spcBef>
                  <a:spcPct val="50000"/>
                </a:spcBef>
              </a:pPr>
              <a:r>
                <a:rPr lang="en-GB" b="1">
                  <a:solidFill>
                    <a:srgbClr val="FF0000"/>
                  </a:solidFill>
                </a:rPr>
                <a:t>600,000,000 cars</a:t>
              </a:r>
              <a:br>
                <a:rPr lang="en-GB" b="1">
                  <a:solidFill>
                    <a:srgbClr val="FF0000"/>
                  </a:solidFill>
                </a:rPr>
              </a:br>
              <a:r>
                <a:rPr lang="en-GB" b="1">
                  <a:solidFill>
                    <a:srgbClr val="FF0000"/>
                  </a:solidFill>
                </a:rPr>
                <a:t>4,000,000,000 passenger flights</a:t>
              </a:r>
              <a:endParaRPr lang="en-US" b="1">
                <a:solidFill>
                  <a:srgbClr val="FF0000"/>
                </a:solidFill>
              </a:endParaRPr>
            </a:p>
          </p:txBody>
        </p:sp>
      </p:grpSp>
      <p:grpSp>
        <p:nvGrpSpPr>
          <p:cNvPr id="5" name="Group 19"/>
          <p:cNvGrpSpPr>
            <a:grpSpLocks/>
          </p:cNvGrpSpPr>
          <p:nvPr/>
        </p:nvGrpSpPr>
        <p:grpSpPr bwMode="auto">
          <a:xfrm>
            <a:off x="4475163" y="3619500"/>
            <a:ext cx="1584325" cy="2216150"/>
            <a:chOff x="2819" y="2280"/>
            <a:chExt cx="998" cy="1396"/>
          </a:xfrm>
        </p:grpSpPr>
        <p:sp>
          <p:nvSpPr>
            <p:cNvPr id="45065" name="Text Box 20"/>
            <p:cNvSpPr txBox="1">
              <a:spLocks noChangeArrowheads="1"/>
            </p:cNvSpPr>
            <p:nvPr/>
          </p:nvSpPr>
          <p:spPr bwMode="auto">
            <a:xfrm>
              <a:off x="2955" y="2280"/>
              <a:ext cx="862" cy="231"/>
            </a:xfrm>
            <a:prstGeom prst="rect">
              <a:avLst/>
            </a:prstGeom>
            <a:noFill/>
            <a:ln w="9525">
              <a:noFill/>
              <a:miter lim="800000"/>
              <a:headEnd/>
              <a:tailEnd/>
            </a:ln>
          </p:spPr>
          <p:txBody>
            <a:bodyPr>
              <a:spAutoFit/>
            </a:bodyPr>
            <a:lstStyle/>
            <a:p>
              <a:pPr>
                <a:spcBef>
                  <a:spcPct val="50000"/>
                </a:spcBef>
              </a:pPr>
              <a:r>
                <a:rPr lang="en-GB">
                  <a:solidFill>
                    <a:schemeClr val="bg1"/>
                  </a:solidFill>
                </a:rPr>
                <a:t>  </a:t>
              </a:r>
              <a:r>
                <a:rPr lang="en-GB" b="1">
                  <a:solidFill>
                    <a:schemeClr val="bg1"/>
                  </a:solidFill>
                </a:rPr>
                <a:t>50 years</a:t>
              </a:r>
              <a:endParaRPr lang="en-US" b="1">
                <a:solidFill>
                  <a:schemeClr val="bg1"/>
                </a:solidFill>
              </a:endParaRPr>
            </a:p>
          </p:txBody>
        </p:sp>
        <p:sp>
          <p:nvSpPr>
            <p:cNvPr id="45066" name="Text Box 21"/>
            <p:cNvSpPr txBox="1">
              <a:spLocks noChangeArrowheads="1"/>
            </p:cNvSpPr>
            <p:nvPr/>
          </p:nvSpPr>
          <p:spPr bwMode="auto">
            <a:xfrm>
              <a:off x="2819" y="3099"/>
              <a:ext cx="953" cy="577"/>
            </a:xfrm>
            <a:prstGeom prst="rect">
              <a:avLst/>
            </a:prstGeom>
            <a:noFill/>
            <a:ln w="9525">
              <a:noFill/>
              <a:miter lim="800000"/>
              <a:headEnd/>
              <a:tailEnd/>
            </a:ln>
          </p:spPr>
          <p:txBody>
            <a:bodyPr>
              <a:spAutoFit/>
            </a:bodyPr>
            <a:lstStyle/>
            <a:p>
              <a:pPr algn="ctr">
                <a:spcBef>
                  <a:spcPct val="50000"/>
                </a:spcBef>
              </a:pPr>
              <a:r>
                <a:rPr lang="en-GB" b="1">
                  <a:solidFill>
                    <a:schemeClr val="bg1"/>
                  </a:solidFill>
                </a:rPr>
                <a:t>First commercial jet  ticket</a:t>
              </a:r>
              <a:endParaRPr lang="en-US" b="1">
                <a:solidFill>
                  <a:schemeClr val="bg1"/>
                </a:solidFill>
              </a:endParaRPr>
            </a:p>
          </p:txBody>
        </p:sp>
      </p:grpSp>
      <p:sp>
        <p:nvSpPr>
          <p:cNvPr id="18455" name="Line 23"/>
          <p:cNvSpPr>
            <a:spLocks noChangeShapeType="1"/>
          </p:cNvSpPr>
          <p:nvPr/>
        </p:nvSpPr>
        <p:spPr bwMode="auto">
          <a:xfrm>
            <a:off x="192088" y="4556125"/>
            <a:ext cx="8353425" cy="0"/>
          </a:xfrm>
          <a:prstGeom prst="line">
            <a:avLst/>
          </a:prstGeom>
          <a:noFill/>
          <a:ln w="76200">
            <a:solidFill>
              <a:srgbClr val="FF0000"/>
            </a:solidFill>
            <a:round/>
            <a:headEnd/>
            <a:tailEnd type="triangle" w="med" len="med"/>
          </a:ln>
        </p:spPr>
        <p:txBody>
          <a:bodyPr/>
          <a:lstStyle/>
          <a:p>
            <a:endParaRPr lang="en-US"/>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55"/>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500"/>
                            </p:stCondLst>
                            <p:childTnLst>
                              <p:par>
                                <p:cTn id="16" presetID="10" presetClass="entr" presetSubtype="0" fill="hold" nodeType="afterEffect">
                                  <p:stCondLst>
                                    <p:cond delay="50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1500"/>
                            </p:stCondLst>
                            <p:childTnLst>
                              <p:par>
                                <p:cTn id="20" presetID="10" presetClass="entr" presetSubtype="0" fill="hold" nodeType="afterEffect">
                                  <p:stCondLst>
                                    <p:cond delay="5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par>
                          <p:cTn id="23" fill="hold">
                            <p:stCondLst>
                              <p:cond delay="2500"/>
                            </p:stCondLst>
                            <p:childTnLst>
                              <p:par>
                                <p:cTn id="24" presetID="10" presetClass="entr" presetSubtype="0" fill="hold" nodeType="afterEffect">
                                  <p:stCondLst>
                                    <p:cond delay="50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P spid="1845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Rectangle 2"/>
          <p:cNvSpPr>
            <a:spLocks noGrp="1"/>
          </p:cNvSpPr>
          <p:nvPr>
            <p:ph type="body" idx="1"/>
          </p:nvPr>
        </p:nvSpPr>
        <p:spPr>
          <a:xfrm>
            <a:off x="457200" y="1752600"/>
            <a:ext cx="8258175" cy="4464050"/>
          </a:xfrm>
        </p:spPr>
        <p:txBody>
          <a:bodyPr/>
          <a:lstStyle/>
          <a:p>
            <a:r>
              <a:rPr lang="en-GB" sz="5400" smtClean="0">
                <a:solidFill>
                  <a:schemeClr val="bg1"/>
                </a:solidFill>
              </a:rPr>
              <a:t>196,442 kg of coal…..</a:t>
            </a:r>
          </a:p>
          <a:p>
            <a:r>
              <a:rPr lang="en-GB" sz="5400" smtClean="0">
                <a:solidFill>
                  <a:schemeClr val="bg1"/>
                </a:solidFill>
              </a:rPr>
              <a:t>103,881,279 litres of gas….</a:t>
            </a:r>
          </a:p>
          <a:p>
            <a:r>
              <a:rPr lang="en-GB" sz="5400" smtClean="0">
                <a:solidFill>
                  <a:schemeClr val="bg1"/>
                </a:solidFill>
              </a:rPr>
              <a:t>150, 179 litres of oil…..</a:t>
            </a:r>
          </a:p>
          <a:p>
            <a:pPr>
              <a:buFont typeface="Wingdings 2" pitchFamily="18" charset="2"/>
              <a:buNone/>
            </a:pPr>
            <a:r>
              <a:rPr lang="en-GB" sz="5400" smtClean="0">
                <a:solidFill>
                  <a:srgbClr val="FF0000"/>
                </a:solidFill>
              </a:rPr>
              <a:t>…….. </a:t>
            </a:r>
            <a:r>
              <a:rPr lang="en-GB" sz="5400" i="1" smtClean="0">
                <a:solidFill>
                  <a:srgbClr val="FF0000"/>
                </a:solidFill>
              </a:rPr>
              <a:t>A SECOND</a:t>
            </a:r>
            <a:endParaRPr lang="en-US" sz="5400" i="1" smtClean="0">
              <a:solidFill>
                <a:srgbClr val="FF0000"/>
              </a:solidFill>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4578">
                                            <p:txEl>
                                              <p:pRg st="0" end="0"/>
                                            </p:txEl>
                                          </p:spTgt>
                                        </p:tgtEl>
                                        <p:attrNameLst>
                                          <p:attrName>style.visibility</p:attrName>
                                        </p:attrNameLst>
                                      </p:cBhvr>
                                      <p:to>
                                        <p:strVal val="visible"/>
                                      </p:to>
                                    </p:set>
                                    <p:animEffect transition="in" filter="fade">
                                      <p:cBhvr>
                                        <p:cTn id="7" dur="1000"/>
                                        <p:tgtEl>
                                          <p:spTgt spid="664578">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664578">
                                            <p:txEl>
                                              <p:pRg st="1" end="1"/>
                                            </p:txEl>
                                          </p:spTgt>
                                        </p:tgtEl>
                                        <p:attrNameLst>
                                          <p:attrName>style.visibility</p:attrName>
                                        </p:attrNameLst>
                                      </p:cBhvr>
                                      <p:to>
                                        <p:strVal val="visible"/>
                                      </p:to>
                                    </p:set>
                                    <p:animEffect transition="in" filter="fade">
                                      <p:cBhvr>
                                        <p:cTn id="11" dur="1000"/>
                                        <p:tgtEl>
                                          <p:spTgt spid="664578">
                                            <p:txEl>
                                              <p:pRg st="1" end="1"/>
                                            </p:txEl>
                                          </p:spTgt>
                                        </p:tgtEl>
                                      </p:cBhvr>
                                    </p:animEffect>
                                  </p:childTnLst>
                                </p:cTn>
                              </p:par>
                            </p:childTnLst>
                          </p:cTn>
                        </p:par>
                        <p:par>
                          <p:cTn id="12" fill="hold">
                            <p:stCondLst>
                              <p:cond delay="2500"/>
                            </p:stCondLst>
                            <p:childTnLst>
                              <p:par>
                                <p:cTn id="13" presetID="10" presetClass="entr" presetSubtype="0" fill="hold" nodeType="afterEffect">
                                  <p:stCondLst>
                                    <p:cond delay="500"/>
                                  </p:stCondLst>
                                  <p:childTnLst>
                                    <p:set>
                                      <p:cBhvr>
                                        <p:cTn id="14" dur="1" fill="hold">
                                          <p:stCondLst>
                                            <p:cond delay="0"/>
                                          </p:stCondLst>
                                        </p:cTn>
                                        <p:tgtEl>
                                          <p:spTgt spid="664578">
                                            <p:txEl>
                                              <p:pRg st="2" end="2"/>
                                            </p:txEl>
                                          </p:spTgt>
                                        </p:tgtEl>
                                        <p:attrNameLst>
                                          <p:attrName>style.visibility</p:attrName>
                                        </p:attrNameLst>
                                      </p:cBhvr>
                                      <p:to>
                                        <p:strVal val="visible"/>
                                      </p:to>
                                    </p:set>
                                    <p:animEffect transition="in" filter="fade">
                                      <p:cBhvr>
                                        <p:cTn id="15" dur="1000"/>
                                        <p:tgtEl>
                                          <p:spTgt spid="664578">
                                            <p:txEl>
                                              <p:pRg st="2" end="2"/>
                                            </p:txEl>
                                          </p:spTgt>
                                        </p:tgtEl>
                                      </p:cBhvr>
                                    </p:animEffect>
                                  </p:childTnLst>
                                </p:cTn>
                              </p:par>
                            </p:childTnLst>
                          </p:cTn>
                        </p:par>
                        <p:par>
                          <p:cTn id="16" fill="hold">
                            <p:stCondLst>
                              <p:cond delay="4000"/>
                            </p:stCondLst>
                            <p:childTnLst>
                              <p:par>
                                <p:cTn id="17" presetID="10" presetClass="entr" presetSubtype="0" fill="hold" nodeType="afterEffect">
                                  <p:stCondLst>
                                    <p:cond delay="1500"/>
                                  </p:stCondLst>
                                  <p:childTnLst>
                                    <p:set>
                                      <p:cBhvr>
                                        <p:cTn id="18" dur="1" fill="hold">
                                          <p:stCondLst>
                                            <p:cond delay="0"/>
                                          </p:stCondLst>
                                        </p:cTn>
                                        <p:tgtEl>
                                          <p:spTgt spid="664578">
                                            <p:txEl>
                                              <p:pRg st="3" end="3"/>
                                            </p:txEl>
                                          </p:spTgt>
                                        </p:tgtEl>
                                        <p:attrNameLst>
                                          <p:attrName>style.visibility</p:attrName>
                                        </p:attrNameLst>
                                      </p:cBhvr>
                                      <p:to>
                                        <p:strVal val="visible"/>
                                      </p:to>
                                    </p:set>
                                    <p:animEffect transition="in" filter="fade">
                                      <p:cBhvr>
                                        <p:cTn id="19" dur="1000"/>
                                        <p:tgtEl>
                                          <p:spTgt spid="66457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228600"/>
            <a:ext cx="7543800" cy="889000"/>
          </a:xfrm>
        </p:spPr>
        <p:txBody>
          <a:bodyPr>
            <a:noAutofit/>
          </a:bodyPr>
          <a:lstStyle/>
          <a:p>
            <a:pPr algn="ctr">
              <a:defRPr/>
            </a:pPr>
            <a:r>
              <a:rPr lang="en-GB" sz="2800" dirty="0" smtClean="0">
                <a:solidFill>
                  <a:srgbClr val="FFFF00"/>
                </a:solidFill>
              </a:rPr>
              <a:t>Flows of emissions of CO</a:t>
            </a:r>
            <a:r>
              <a:rPr lang="en-GB" sz="2800" baseline="-25000" dirty="0" smtClean="0">
                <a:solidFill>
                  <a:srgbClr val="FFFF00"/>
                </a:solidFill>
              </a:rPr>
              <a:t>2</a:t>
            </a:r>
            <a:r>
              <a:rPr lang="en-GB" sz="2800" dirty="0" smtClean="0">
                <a:solidFill>
                  <a:srgbClr val="FFFF00"/>
                </a:solidFill>
              </a:rPr>
              <a:t> from burning fossil-fuels have risen rapidly since 1950</a:t>
            </a:r>
          </a:p>
        </p:txBody>
      </p:sp>
      <p:pic>
        <p:nvPicPr>
          <p:cNvPr id="47107" name="Picture 3"/>
          <p:cNvPicPr>
            <a:picLocks noChangeAspect="1" noChangeArrowheads="1"/>
          </p:cNvPicPr>
          <p:nvPr/>
        </p:nvPicPr>
        <p:blipFill>
          <a:blip r:embed="rId3"/>
          <a:srcRect/>
          <a:stretch>
            <a:fillRect/>
          </a:stretch>
        </p:blipFill>
        <p:spPr bwMode="auto">
          <a:xfrm>
            <a:off x="795338" y="1447800"/>
            <a:ext cx="7872412" cy="5005388"/>
          </a:xfrm>
          <a:prstGeom prst="rect">
            <a:avLst/>
          </a:prstGeom>
          <a:solidFill>
            <a:srgbClr val="E5E6DE"/>
          </a:solidFill>
          <a:ln w="9525">
            <a:noFill/>
            <a:miter lim="800000"/>
            <a:headEnd/>
            <a:tailEnd/>
          </a:ln>
        </p:spPr>
      </p:pic>
      <p:sp>
        <p:nvSpPr>
          <p:cNvPr id="47108" name="Text Box 4"/>
          <p:cNvSpPr txBox="1">
            <a:spLocks noChangeArrowheads="1"/>
          </p:cNvSpPr>
          <p:nvPr/>
        </p:nvSpPr>
        <p:spPr bwMode="auto">
          <a:xfrm rot="-5400000">
            <a:off x="-1377156" y="3812382"/>
            <a:ext cx="3854450" cy="461962"/>
          </a:xfrm>
          <a:prstGeom prst="rect">
            <a:avLst/>
          </a:prstGeom>
          <a:solidFill>
            <a:srgbClr val="0000FF"/>
          </a:solidFill>
          <a:ln w="9525">
            <a:noFill/>
            <a:miter lim="800000"/>
            <a:headEnd/>
            <a:tailEnd/>
          </a:ln>
        </p:spPr>
        <p:txBody>
          <a:bodyPr wrap="none">
            <a:spAutoFit/>
          </a:bodyPr>
          <a:lstStyle/>
          <a:p>
            <a:r>
              <a:rPr lang="en-GB" sz="2400" b="1">
                <a:solidFill>
                  <a:srgbClr val="FFFF00"/>
                </a:solidFill>
              </a:rPr>
              <a:t>Billions of tonnes of CO2</a:t>
            </a:r>
          </a:p>
        </p:txBody>
      </p:sp>
    </p:spTree>
  </p:cSld>
  <p:clrMapOvr>
    <a:masterClrMapping/>
  </p:clrMapOvr>
  <p:transition spd="med">
    <p:strips dir="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4"/>
          <p:cNvSpPr txBox="1">
            <a:spLocks noChangeArrowheads="1"/>
          </p:cNvSpPr>
          <p:nvPr/>
        </p:nvSpPr>
        <p:spPr bwMode="auto">
          <a:xfrm>
            <a:off x="304800" y="5911850"/>
            <a:ext cx="8534400" cy="366713"/>
          </a:xfrm>
          <a:prstGeom prst="rect">
            <a:avLst/>
          </a:prstGeom>
          <a:noFill/>
          <a:ln w="9525">
            <a:noFill/>
            <a:miter lim="800000"/>
            <a:headEnd/>
            <a:tailEnd/>
          </a:ln>
        </p:spPr>
        <p:txBody>
          <a:bodyPr>
            <a:spAutoFit/>
          </a:bodyPr>
          <a:lstStyle/>
          <a:p>
            <a:pPr>
              <a:spcBef>
                <a:spcPct val="50000"/>
              </a:spcBef>
            </a:pPr>
            <a:r>
              <a:rPr lang="en-GB" b="1"/>
              <a:t>Table 21.4</a:t>
            </a:r>
            <a:endParaRPr lang="en-GB"/>
          </a:p>
        </p:txBody>
      </p:sp>
      <p:pic>
        <p:nvPicPr>
          <p:cNvPr id="48131" name="Picture 6" descr="G:\books\Pe_uk\Powerpoint\Holden\Gif-200d&amp;256c&amp;Anti\table-21-4.gif"/>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 name="Rectangle 3"/>
          <p:cNvSpPr/>
          <p:nvPr/>
        </p:nvSpPr>
        <p:spPr>
          <a:xfrm>
            <a:off x="3886200" y="0"/>
            <a:ext cx="1219200" cy="685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from="(-#ppt_w/2)" to="(#ppt_x)" calcmode="lin" valueType="num">
                                      <p:cBhvr>
                                        <p:cTn id="7" dur="600" fill="hold">
                                          <p:stCondLst>
                                            <p:cond delay="0"/>
                                          </p:stCondLst>
                                        </p:cTn>
                                        <p:tgtEl>
                                          <p:spTgt spid="4"/>
                                        </p:tgtEl>
                                        <p:attrNameLst>
                                          <p:attrName>ppt_x</p:attrName>
                                        </p:attrNameLst>
                                      </p:cBhvr>
                                    </p:anim>
                                    <p:anim from="0" to="-1.0" calcmode="lin" valueType="num">
                                      <p:cBhvr>
                                        <p:cTn id="8" dur="200" decel="50000" autoRev="1" fill="hold">
                                          <p:stCondLst>
                                            <p:cond delay="600"/>
                                          </p:stCondLst>
                                        </p:cTn>
                                        <p:tgtEl>
                                          <p:spTgt spid="4"/>
                                        </p:tgtEl>
                                        <p:attrNameLst>
                                          <p:attrName>xshear</p:attrName>
                                        </p:attrNameLst>
                                      </p:cBhvr>
                                    </p:anim>
                                    <p:animScale>
                                      <p:cBhvr>
                                        <p:cTn id="9" dur="200" decel="100000" autoRev="1" fill="hold">
                                          <p:stCondLst>
                                            <p:cond delay="600"/>
                                          </p:stCondLst>
                                        </p:cTn>
                                        <p:tgtEl>
                                          <p:spTgt spid="4"/>
                                        </p:tgtEl>
                                      </p:cBhvr>
                                      <p:from x="100000" y="100000"/>
                                      <p:to x="80000" y="100000"/>
                                    </p:animScale>
                                    <p:anim by="(#ppt_h/3+#ppt_w*0.1)" calcmode="lin" valueType="num">
                                      <p:cBhvr additive="sum">
                                        <p:cTn id="10" dur="200" decel="100000" autoRev="1" fill="hold">
                                          <p:stCondLst>
                                            <p:cond delay="600"/>
                                          </p:stCondLst>
                                        </p:cTn>
                                        <p:tgtEl>
                                          <p:spTgt spid="4"/>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a:srcRect t="14444" b="38518"/>
          <a:stretch>
            <a:fillRect/>
          </a:stretch>
        </p:blipFill>
        <p:spPr bwMode="auto">
          <a:xfrm>
            <a:off x="0" y="914400"/>
            <a:ext cx="9144000" cy="5943600"/>
          </a:xfrm>
          <a:prstGeom prst="rect">
            <a:avLst/>
          </a:prstGeom>
          <a:noFill/>
          <a:ln w="9525">
            <a:noFill/>
            <a:miter lim="800000"/>
            <a:headEnd/>
            <a:tailEnd/>
          </a:ln>
        </p:spPr>
      </p:pic>
      <p:sp>
        <p:nvSpPr>
          <p:cNvPr id="49155" name="Text Box 3"/>
          <p:cNvSpPr txBox="1">
            <a:spLocks noChangeArrowheads="1"/>
          </p:cNvSpPr>
          <p:nvPr/>
        </p:nvSpPr>
        <p:spPr bwMode="auto">
          <a:xfrm>
            <a:off x="5715000" y="5105400"/>
            <a:ext cx="1387475" cy="457200"/>
          </a:xfrm>
          <a:prstGeom prst="rect">
            <a:avLst/>
          </a:prstGeom>
          <a:noFill/>
          <a:ln w="9525">
            <a:noFill/>
            <a:miter lim="800000"/>
            <a:headEnd/>
            <a:tailEnd/>
          </a:ln>
        </p:spPr>
        <p:txBody>
          <a:bodyPr lIns="91376" tIns="45688" rIns="91376" bIns="45688">
            <a:spAutoFit/>
          </a:bodyPr>
          <a:lstStyle/>
          <a:p>
            <a:pPr eaLnBrk="0" hangingPunct="0"/>
            <a:endParaRPr lang="en-GB" sz="2400">
              <a:latin typeface="Times"/>
              <a:ea typeface="MS PGothic" pitchFamily="34" charset="-128"/>
            </a:endParaRPr>
          </a:p>
        </p:txBody>
      </p:sp>
      <p:sp>
        <p:nvSpPr>
          <p:cNvPr id="49156" name="Text Box 4"/>
          <p:cNvSpPr txBox="1">
            <a:spLocks noChangeArrowheads="1"/>
          </p:cNvSpPr>
          <p:nvPr/>
        </p:nvSpPr>
        <p:spPr bwMode="auto">
          <a:xfrm>
            <a:off x="0" y="6340475"/>
            <a:ext cx="9144000" cy="517525"/>
          </a:xfrm>
          <a:prstGeom prst="rect">
            <a:avLst/>
          </a:prstGeom>
          <a:noFill/>
          <a:ln w="9525">
            <a:noFill/>
            <a:miter lim="800000"/>
            <a:headEnd/>
            <a:tailEnd/>
          </a:ln>
        </p:spPr>
        <p:txBody>
          <a:bodyPr lIns="91376" tIns="45688" rIns="91376" bIns="45688">
            <a:spAutoFit/>
          </a:bodyPr>
          <a:lstStyle/>
          <a:p>
            <a:pPr rtl="1"/>
            <a:r>
              <a:rPr lang="en-US" sz="1400"/>
              <a:t>Source: Patz JA, Gibbs HK, Foley JA, Rogers JV, Smith KR, 2007, Climate change and global health: Quantifying a growing ethical crisis.  EcoHealth 2007 4; (4): 397–405.</a:t>
            </a:r>
          </a:p>
        </p:txBody>
      </p:sp>
      <p:sp>
        <p:nvSpPr>
          <p:cNvPr id="49157" name="Text Box 5"/>
          <p:cNvSpPr txBox="1">
            <a:spLocks noChangeArrowheads="1"/>
          </p:cNvSpPr>
          <p:nvPr/>
        </p:nvSpPr>
        <p:spPr bwMode="auto">
          <a:xfrm>
            <a:off x="0" y="254000"/>
            <a:ext cx="9144000" cy="946150"/>
          </a:xfrm>
          <a:prstGeom prst="rect">
            <a:avLst/>
          </a:prstGeom>
          <a:noFill/>
          <a:ln w="9525">
            <a:noFill/>
            <a:miter lim="800000"/>
            <a:headEnd/>
            <a:tailEnd/>
          </a:ln>
        </p:spPr>
        <p:txBody>
          <a:bodyPr lIns="91376" tIns="45688" rIns="91376" bIns="45688">
            <a:spAutoFit/>
          </a:bodyPr>
          <a:lstStyle/>
          <a:p>
            <a:pPr algn="ctr"/>
            <a:r>
              <a:rPr lang="en-US" sz="2800" b="1">
                <a:solidFill>
                  <a:srgbClr val="FFFF00"/>
                </a:solidFill>
              </a:rPr>
              <a:t>Cumulative CO</a:t>
            </a:r>
            <a:r>
              <a:rPr lang="en-US" sz="2800" b="1" baseline="-25000">
                <a:solidFill>
                  <a:srgbClr val="FFFF00"/>
                </a:solidFill>
              </a:rPr>
              <a:t>2</a:t>
            </a:r>
            <a:r>
              <a:rPr lang="en-US" sz="2800" b="1">
                <a:solidFill>
                  <a:srgbClr val="FFFF00"/>
                </a:solidFill>
              </a:rPr>
              <a:t> emissions from fossil fuels               </a:t>
            </a:r>
          </a:p>
          <a:p>
            <a:pPr algn="ctr"/>
            <a:r>
              <a:rPr lang="en-US" sz="2800" b="1">
                <a:solidFill>
                  <a:srgbClr val="FFFF00"/>
                </a:solidFill>
              </a:rPr>
              <a:t> </a:t>
            </a:r>
          </a:p>
        </p:txBody>
      </p:sp>
    </p:spTree>
  </p:cSld>
  <p:clrMapOvr>
    <a:masterClrMapping/>
  </p:clrMapOvr>
  <p:transition>
    <p:strips dir="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a:srcRect l="783" t="12785" r="392" b="28130"/>
          <a:stretch>
            <a:fillRect/>
          </a:stretch>
        </p:blipFill>
        <p:spPr bwMode="auto">
          <a:xfrm>
            <a:off x="0" y="1295400"/>
            <a:ext cx="9144000" cy="5562600"/>
          </a:xfrm>
          <a:prstGeom prst="rect">
            <a:avLst/>
          </a:prstGeom>
          <a:noFill/>
          <a:ln w="9525">
            <a:noFill/>
            <a:miter lim="800000"/>
            <a:headEnd/>
            <a:tailEnd/>
          </a:ln>
        </p:spPr>
      </p:pic>
      <p:sp>
        <p:nvSpPr>
          <p:cNvPr id="50179" name="Text Box 3"/>
          <p:cNvSpPr txBox="1">
            <a:spLocks noChangeArrowheads="1"/>
          </p:cNvSpPr>
          <p:nvPr/>
        </p:nvSpPr>
        <p:spPr bwMode="auto">
          <a:xfrm>
            <a:off x="5715000" y="5105400"/>
            <a:ext cx="1387475" cy="457200"/>
          </a:xfrm>
          <a:prstGeom prst="rect">
            <a:avLst/>
          </a:prstGeom>
          <a:noFill/>
          <a:ln w="9525">
            <a:noFill/>
            <a:miter lim="800000"/>
            <a:headEnd/>
            <a:tailEnd/>
          </a:ln>
        </p:spPr>
        <p:txBody>
          <a:bodyPr lIns="91376" tIns="45688" rIns="91376" bIns="45688">
            <a:spAutoFit/>
          </a:bodyPr>
          <a:lstStyle/>
          <a:p>
            <a:pPr eaLnBrk="0" hangingPunct="0"/>
            <a:endParaRPr lang="en-GB" sz="2400">
              <a:latin typeface="Times"/>
              <a:ea typeface="MS PGothic" pitchFamily="34" charset="-128"/>
            </a:endParaRPr>
          </a:p>
        </p:txBody>
      </p:sp>
      <p:sp>
        <p:nvSpPr>
          <p:cNvPr id="50180" name="Text Box 4"/>
          <p:cNvSpPr txBox="1">
            <a:spLocks noChangeArrowheads="1"/>
          </p:cNvSpPr>
          <p:nvPr/>
        </p:nvSpPr>
        <p:spPr bwMode="auto">
          <a:xfrm>
            <a:off x="6781800" y="5181600"/>
            <a:ext cx="3657600" cy="396875"/>
          </a:xfrm>
          <a:prstGeom prst="rect">
            <a:avLst/>
          </a:prstGeom>
          <a:noFill/>
          <a:ln w="9525">
            <a:noFill/>
            <a:miter lim="800000"/>
            <a:headEnd/>
            <a:tailEnd/>
          </a:ln>
        </p:spPr>
        <p:txBody>
          <a:bodyPr lIns="91376" tIns="45688" rIns="91376" bIns="45688">
            <a:spAutoFit/>
          </a:bodyPr>
          <a:lstStyle/>
          <a:p>
            <a:pPr eaLnBrk="0" hangingPunct="0">
              <a:spcBef>
                <a:spcPct val="50000"/>
              </a:spcBef>
            </a:pPr>
            <a:r>
              <a:rPr lang="en-US" sz="2000">
                <a:solidFill>
                  <a:srgbClr val="000000"/>
                </a:solidFill>
                <a:latin typeface="Times"/>
                <a:ea typeface="MS PGothic" pitchFamily="34" charset="-128"/>
              </a:rPr>
              <a:t>. </a:t>
            </a:r>
          </a:p>
        </p:txBody>
      </p:sp>
      <p:sp>
        <p:nvSpPr>
          <p:cNvPr id="72709" name="Text Box 5"/>
          <p:cNvSpPr txBox="1">
            <a:spLocks noChangeArrowheads="1"/>
          </p:cNvSpPr>
          <p:nvPr/>
        </p:nvSpPr>
        <p:spPr bwMode="auto">
          <a:xfrm>
            <a:off x="0" y="404813"/>
            <a:ext cx="9144000" cy="946150"/>
          </a:xfrm>
          <a:prstGeom prst="rect">
            <a:avLst/>
          </a:prstGeom>
          <a:noFill/>
          <a:ln w="9525">
            <a:noFill/>
            <a:miter lim="800000"/>
            <a:headEnd/>
            <a:tailEnd/>
          </a:ln>
          <a:effectLst/>
        </p:spPr>
        <p:txBody>
          <a:bodyPr lIns="91376" tIns="45688" rIns="91376" bIns="45688">
            <a:spAutoFit/>
          </a:bodyPr>
          <a:lstStyle/>
          <a:p>
            <a:pPr algn="ctr" eaLnBrk="0" hangingPunct="0">
              <a:spcBef>
                <a:spcPct val="50000"/>
              </a:spcBef>
              <a:defRPr/>
            </a:pPr>
            <a:r>
              <a:rPr lang="en-US" sz="2400" b="1">
                <a:solidFill>
                  <a:srgbClr val="000000"/>
                </a:solidFill>
                <a:effectLst>
                  <a:outerShdw blurRad="38100" dist="38100" dir="2700000" algn="tl">
                    <a:srgbClr val="FFFFFF"/>
                  </a:outerShdw>
                </a:effectLst>
                <a:latin typeface="Times" charset="0"/>
                <a:ea typeface="ＭＳ Ｐゴシック" pitchFamily="34" charset="-128"/>
                <a:cs typeface="Arial" charset="0"/>
              </a:rPr>
              <a:t> </a:t>
            </a:r>
            <a:r>
              <a:rPr lang="en-US" sz="2800" b="1">
                <a:solidFill>
                  <a:srgbClr val="FFFF00"/>
                </a:solidFill>
                <a:latin typeface="Arial" charset="0"/>
                <a:ea typeface="ＭＳ Ｐゴシック" pitchFamily="34" charset="-128"/>
                <a:cs typeface="Arial" charset="0"/>
              </a:rPr>
              <a:t>Cartogram of Climate-related Mortality (per million pop) yr. 2000</a:t>
            </a:r>
          </a:p>
        </p:txBody>
      </p:sp>
      <p:sp>
        <p:nvSpPr>
          <p:cNvPr id="50182" name="Text Box 6"/>
          <p:cNvSpPr txBox="1">
            <a:spLocks noChangeArrowheads="1"/>
          </p:cNvSpPr>
          <p:nvPr/>
        </p:nvSpPr>
        <p:spPr bwMode="auto">
          <a:xfrm>
            <a:off x="0" y="6453188"/>
            <a:ext cx="9185275" cy="292100"/>
          </a:xfrm>
          <a:prstGeom prst="rect">
            <a:avLst/>
          </a:prstGeom>
          <a:noFill/>
          <a:ln w="9525">
            <a:noFill/>
            <a:miter lim="800000"/>
            <a:headEnd/>
            <a:tailEnd/>
          </a:ln>
        </p:spPr>
        <p:txBody>
          <a:bodyPr lIns="80105" tIns="40053" rIns="80105" bIns="40053">
            <a:spAutoFit/>
          </a:bodyPr>
          <a:lstStyle/>
          <a:p>
            <a:pPr marL="1603375" lvl="4" rtl="1"/>
            <a:r>
              <a:rPr lang="en-US" sz="1400"/>
              <a:t>Source: from the WHO Comparative Risk Assessment, 2004</a:t>
            </a:r>
            <a:endParaRPr lang="en-US" sz="1400" b="1"/>
          </a:p>
        </p:txBody>
      </p:sp>
    </p:spTree>
  </p:cSld>
  <p:clrMapOvr>
    <a:masterClrMapping/>
  </p:clrMapOvr>
  <p:transition>
    <p:strips dir="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381000" y="152400"/>
            <a:ext cx="8382000" cy="838200"/>
          </a:xfrm>
        </p:spPr>
        <p:txBody>
          <a:bodyPr/>
          <a:lstStyle/>
          <a:p>
            <a:pPr algn="ctr">
              <a:defRPr/>
            </a:pPr>
            <a:r>
              <a:rPr lang="en-GB" u="sng" dirty="0">
                <a:effectLst>
                  <a:outerShdw blurRad="38100" dist="38100" dir="2700000" algn="tl">
                    <a:srgbClr val="C0C0C0"/>
                  </a:outerShdw>
                </a:effectLst>
              </a:rPr>
              <a:t>Loss of biodiversity</a:t>
            </a:r>
          </a:p>
        </p:txBody>
      </p:sp>
      <p:sp>
        <p:nvSpPr>
          <p:cNvPr id="51203" name="Rectangle 3"/>
          <p:cNvSpPr>
            <a:spLocks noGrp="1" noChangeArrowheads="1"/>
          </p:cNvSpPr>
          <p:nvPr>
            <p:ph type="body" idx="1"/>
          </p:nvPr>
        </p:nvSpPr>
        <p:spPr>
          <a:xfrm>
            <a:off x="381000" y="1447800"/>
            <a:ext cx="8382000" cy="4565650"/>
          </a:xfrm>
        </p:spPr>
        <p:txBody>
          <a:bodyPr/>
          <a:lstStyle/>
          <a:p>
            <a:r>
              <a:rPr lang="en-GB" sz="2000" smtClean="0">
                <a:solidFill>
                  <a:schemeClr val="bg1"/>
                </a:solidFill>
              </a:rPr>
              <a:t>Defined as the number and variety of species in ecological systems</a:t>
            </a:r>
          </a:p>
          <a:p>
            <a:r>
              <a:rPr lang="en-GB" sz="2000" smtClean="0">
                <a:solidFill>
                  <a:schemeClr val="bg1"/>
                </a:solidFill>
              </a:rPr>
              <a:t>Human activities are causing decline in species numbers (esp land use)</a:t>
            </a:r>
          </a:p>
          <a:p>
            <a:r>
              <a:rPr lang="en-GB" sz="2000" smtClean="0">
                <a:solidFill>
                  <a:schemeClr val="bg1"/>
                </a:solidFill>
              </a:rPr>
              <a:t>Impossible to know exact number of species but extinctions are generally well-documented</a:t>
            </a:r>
          </a:p>
          <a:p>
            <a:pPr lvl="1"/>
            <a:r>
              <a:rPr lang="en-GB" sz="1800" smtClean="0">
                <a:solidFill>
                  <a:schemeClr val="bg1"/>
                </a:solidFill>
              </a:rPr>
              <a:t>Since 1600, 490 plants and 580 animals extinct</a:t>
            </a:r>
          </a:p>
          <a:p>
            <a:r>
              <a:rPr lang="en-GB" sz="2000" i="1" u="sng" smtClean="0">
                <a:solidFill>
                  <a:schemeClr val="bg1"/>
                </a:solidFill>
              </a:rPr>
              <a:t>Why is it important?</a:t>
            </a:r>
          </a:p>
          <a:p>
            <a:pPr lvl="1"/>
            <a:r>
              <a:rPr lang="en-GB" sz="1800" smtClean="0">
                <a:solidFill>
                  <a:schemeClr val="bg1"/>
                </a:solidFill>
              </a:rPr>
              <a:t>Keystone species – critical role in the ecosystem</a:t>
            </a:r>
          </a:p>
          <a:p>
            <a:pPr lvl="1"/>
            <a:r>
              <a:rPr lang="en-GB" sz="1800" smtClean="0">
                <a:solidFill>
                  <a:schemeClr val="bg1"/>
                </a:solidFill>
              </a:rPr>
              <a:t>Potential and actual economic importance (genetic pool)</a:t>
            </a:r>
          </a:p>
          <a:p>
            <a:pPr lvl="1"/>
            <a:r>
              <a:rPr lang="en-GB" sz="1800" smtClean="0">
                <a:solidFill>
                  <a:schemeClr val="bg1"/>
                </a:solidFill>
              </a:rPr>
              <a:t>Any species may be part of a human life-support system</a:t>
            </a:r>
          </a:p>
          <a:p>
            <a:r>
              <a:rPr lang="en-GB" sz="2000" smtClean="0">
                <a:solidFill>
                  <a:schemeClr val="bg1"/>
                </a:solidFill>
              </a:rPr>
              <a:t>Most species live in the tropics – where most disturbance is now occurring</a:t>
            </a:r>
          </a:p>
          <a:p>
            <a:r>
              <a:rPr lang="en-GB" sz="2000" i="1" u="sng" smtClean="0">
                <a:solidFill>
                  <a:schemeClr val="bg1"/>
                </a:solidFill>
              </a:rPr>
              <a:t>‘Hotspots’</a:t>
            </a:r>
            <a:r>
              <a:rPr lang="en-GB" sz="2000" smtClean="0">
                <a:solidFill>
                  <a:schemeClr val="bg1"/>
                </a:solidFill>
              </a:rPr>
              <a:t> </a:t>
            </a:r>
          </a:p>
          <a:p>
            <a:pPr lvl="1"/>
            <a:r>
              <a:rPr lang="en-GB" sz="1800" smtClean="0">
                <a:solidFill>
                  <a:schemeClr val="bg1"/>
                </a:solidFill>
              </a:rPr>
              <a:t>Number of species threatened far exceeds our capacity to protect</a:t>
            </a:r>
          </a:p>
          <a:p>
            <a:pPr lvl="1"/>
            <a:r>
              <a:rPr lang="en-GB" sz="1800" smtClean="0">
                <a:solidFill>
                  <a:schemeClr val="bg1"/>
                </a:solidFill>
              </a:rPr>
              <a:t>Therefore need to concentrate conservation efforts in areas of high diversity</a:t>
            </a:r>
          </a:p>
          <a:p>
            <a:r>
              <a:rPr lang="en-GB" sz="2000" i="1" u="sng" smtClean="0">
                <a:solidFill>
                  <a:schemeClr val="bg1"/>
                </a:solidFill>
              </a:rPr>
              <a:t>Future</a:t>
            </a:r>
            <a:r>
              <a:rPr lang="en-GB" sz="2000" smtClean="0">
                <a:solidFill>
                  <a:schemeClr val="bg1"/>
                </a:solidFill>
              </a:rPr>
              <a:t> – climate change is likely to cause diversity loss from tropical forests</a:t>
            </a:r>
          </a:p>
        </p:txBody>
      </p:sp>
    </p:spTree>
  </p:cSld>
  <p:clrMapOvr>
    <a:masterClrMapping/>
  </p:clrMapOvr>
  <p:transition>
    <p:strips dir="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p:cNvSpPr>
            <a:spLocks noGrp="1"/>
          </p:cNvSpPr>
          <p:nvPr>
            <p:ph idx="1"/>
          </p:nvPr>
        </p:nvSpPr>
        <p:spPr>
          <a:xfrm>
            <a:off x="457200" y="1447800"/>
            <a:ext cx="8229600" cy="4572000"/>
          </a:xfrm>
        </p:spPr>
        <p:txBody>
          <a:bodyPr/>
          <a:lstStyle/>
          <a:p>
            <a:pPr algn="ctr">
              <a:buFont typeface="Wingdings 2" pitchFamily="18" charset="2"/>
              <a:buNone/>
            </a:pPr>
            <a:r>
              <a:rPr lang="en-US" sz="4400" smtClean="0">
                <a:solidFill>
                  <a:schemeClr val="bg1"/>
                </a:solidFill>
              </a:rPr>
              <a:t>   </a:t>
            </a:r>
            <a:r>
              <a:rPr lang="en-US" sz="4800" smtClean="0">
                <a:solidFill>
                  <a:schemeClr val="bg1"/>
                </a:solidFill>
              </a:rPr>
              <a:t>Have we yet understood the profound significance of the connection between      </a:t>
            </a:r>
            <a:r>
              <a:rPr lang="en-US" sz="4800" smtClean="0">
                <a:solidFill>
                  <a:srgbClr val="FF0000"/>
                </a:solidFill>
              </a:rPr>
              <a:t>climate change and human health </a:t>
            </a:r>
          </a:p>
          <a:p>
            <a:pPr algn="ctr">
              <a:buFont typeface="Wingdings 2" pitchFamily="18" charset="2"/>
              <a:buNone/>
            </a:pPr>
            <a:r>
              <a:rPr lang="en-US" sz="8000" smtClean="0">
                <a:solidFill>
                  <a:srgbClr val="FF0000"/>
                </a:solidFill>
              </a:rPr>
              <a:t>?</a:t>
            </a:r>
          </a:p>
        </p:txBody>
      </p:sp>
    </p:spTree>
  </p:cSld>
  <p:clrMapOvr>
    <a:masterClrMapping/>
  </p:clrMapOvr>
  <p:transition>
    <p:strips dir="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a:srcRect/>
          <a:stretch>
            <a:fillRect/>
          </a:stretch>
        </p:blipFill>
        <p:spPr bwMode="auto">
          <a:xfrm>
            <a:off x="0" y="0"/>
            <a:ext cx="9166225" cy="6858000"/>
          </a:xfrm>
          <a:prstGeom prst="rect">
            <a:avLst/>
          </a:prstGeom>
          <a:noFill/>
          <a:ln w="9525">
            <a:noFill/>
            <a:miter lim="800000"/>
            <a:headEnd/>
            <a:tailEnd/>
          </a:ln>
        </p:spPr>
      </p:pic>
      <p:sp>
        <p:nvSpPr>
          <p:cNvPr id="52227" name="Rectangle 5"/>
          <p:cNvSpPr>
            <a:spLocks noChangeArrowheads="1"/>
          </p:cNvSpPr>
          <p:nvPr/>
        </p:nvSpPr>
        <p:spPr bwMode="auto">
          <a:xfrm>
            <a:off x="304800" y="381000"/>
            <a:ext cx="4343400" cy="1143000"/>
          </a:xfrm>
          <a:prstGeom prst="rect">
            <a:avLst/>
          </a:prstGeom>
          <a:noFill/>
          <a:ln w="9525">
            <a:noFill/>
            <a:miter lim="800000"/>
            <a:headEnd/>
            <a:tailEnd/>
          </a:ln>
        </p:spPr>
        <p:txBody>
          <a:bodyPr anchor="ctr"/>
          <a:lstStyle/>
          <a:p>
            <a:pPr algn="ctr"/>
            <a:endParaRPr lang="sv-SE" altLang="en-US" sz="8000">
              <a:solidFill>
                <a:schemeClr val="tx2"/>
              </a:solidFill>
              <a:latin typeface="Book Antiqua" pitchFamily="18" charset="0"/>
            </a:endParaRPr>
          </a:p>
        </p:txBody>
      </p:sp>
      <p:sp>
        <p:nvSpPr>
          <p:cNvPr id="52228" name="Rectangle 27"/>
          <p:cNvSpPr>
            <a:spLocks noChangeArrowheads="1"/>
          </p:cNvSpPr>
          <p:nvPr/>
        </p:nvSpPr>
        <p:spPr bwMode="auto">
          <a:xfrm>
            <a:off x="2187575" y="650875"/>
            <a:ext cx="2055813" cy="661988"/>
          </a:xfrm>
          <a:prstGeom prst="rect">
            <a:avLst/>
          </a:prstGeom>
          <a:noFill/>
          <a:ln w="9525">
            <a:noFill/>
            <a:miter lim="800000"/>
            <a:headEnd/>
            <a:tailEnd/>
          </a:ln>
        </p:spPr>
        <p:txBody>
          <a:bodyPr wrap="none" lIns="0" tIns="0" rIns="0" bIns="0">
            <a:spAutoFit/>
          </a:bodyPr>
          <a:lstStyle/>
          <a:p>
            <a:r>
              <a:rPr lang="en-US" sz="4300" b="1">
                <a:solidFill>
                  <a:schemeClr val="bg1"/>
                </a:solidFill>
                <a:latin typeface="Times"/>
              </a:rPr>
              <a:t>Ice on   </a:t>
            </a:r>
            <a:endParaRPr lang="en-US">
              <a:solidFill>
                <a:schemeClr val="bg1"/>
              </a:solidFill>
            </a:endParaRPr>
          </a:p>
        </p:txBody>
      </p:sp>
      <p:sp>
        <p:nvSpPr>
          <p:cNvPr id="52229" name="Rectangle 28"/>
          <p:cNvSpPr>
            <a:spLocks noChangeArrowheads="1"/>
          </p:cNvSpPr>
          <p:nvPr/>
        </p:nvSpPr>
        <p:spPr bwMode="auto">
          <a:xfrm>
            <a:off x="3930650" y="650875"/>
            <a:ext cx="3003550" cy="661988"/>
          </a:xfrm>
          <a:prstGeom prst="rect">
            <a:avLst/>
          </a:prstGeom>
          <a:noFill/>
          <a:ln w="9525">
            <a:noFill/>
            <a:miter lim="800000"/>
            <a:headEnd/>
            <a:tailEnd/>
          </a:ln>
        </p:spPr>
        <p:txBody>
          <a:bodyPr wrap="none" lIns="0" tIns="0" rIns="0" bIns="0">
            <a:spAutoFit/>
          </a:bodyPr>
          <a:lstStyle/>
          <a:p>
            <a:r>
              <a:rPr lang="en-US" sz="4300" b="1">
                <a:solidFill>
                  <a:schemeClr val="bg1"/>
                </a:solidFill>
                <a:latin typeface="Times"/>
              </a:rPr>
              <a:t>Kilimanjaro</a:t>
            </a:r>
            <a:endParaRPr lang="en-US">
              <a:solidFill>
                <a:schemeClr val="bg1"/>
              </a:solidFill>
            </a:endParaRPr>
          </a:p>
        </p:txBody>
      </p:sp>
    </p:spTree>
  </p:cSld>
  <p:clrMapOvr>
    <a:masterClrMapping/>
  </p:clrMapOvr>
  <p:transition spd="slow">
    <p:strips dir="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srcRect/>
          <a:stretch>
            <a:fillRect/>
          </a:stretch>
        </p:blipFill>
        <p:spPr bwMode="auto">
          <a:xfrm>
            <a:off x="0" y="0"/>
            <a:ext cx="9144000" cy="6878638"/>
          </a:xfrm>
          <a:prstGeom prst="rect">
            <a:avLst/>
          </a:prstGeom>
          <a:noFill/>
          <a:ln w="9525">
            <a:noFill/>
            <a:miter lim="800000"/>
            <a:headEnd/>
            <a:tailEnd/>
          </a:ln>
        </p:spPr>
      </p:pic>
      <p:grpSp>
        <p:nvGrpSpPr>
          <p:cNvPr id="2" name="Group 63"/>
          <p:cNvGrpSpPr>
            <a:grpSpLocks/>
          </p:cNvGrpSpPr>
          <p:nvPr/>
        </p:nvGrpSpPr>
        <p:grpSpPr bwMode="auto">
          <a:xfrm>
            <a:off x="1200150" y="609600"/>
            <a:ext cx="6678613" cy="4411663"/>
            <a:chOff x="756" y="1104"/>
            <a:chExt cx="4207" cy="2779"/>
          </a:xfrm>
        </p:grpSpPr>
        <p:sp>
          <p:nvSpPr>
            <p:cNvPr id="53255" name="Line 8"/>
            <p:cNvSpPr>
              <a:spLocks noChangeShapeType="1"/>
            </p:cNvSpPr>
            <p:nvPr/>
          </p:nvSpPr>
          <p:spPr bwMode="auto">
            <a:xfrm>
              <a:off x="1349" y="1973"/>
              <a:ext cx="1" cy="1204"/>
            </a:xfrm>
            <a:prstGeom prst="line">
              <a:avLst/>
            </a:prstGeom>
            <a:noFill/>
            <a:ln w="11113">
              <a:solidFill>
                <a:srgbClr val="000000"/>
              </a:solidFill>
              <a:round/>
              <a:headEnd/>
              <a:tailEnd/>
            </a:ln>
          </p:spPr>
          <p:txBody>
            <a:bodyPr/>
            <a:lstStyle/>
            <a:p>
              <a:endParaRPr lang="en-US"/>
            </a:p>
          </p:txBody>
        </p:sp>
        <p:sp>
          <p:nvSpPr>
            <p:cNvPr id="53256" name="Line 9"/>
            <p:cNvSpPr>
              <a:spLocks noChangeShapeType="1"/>
            </p:cNvSpPr>
            <p:nvPr/>
          </p:nvSpPr>
          <p:spPr bwMode="auto">
            <a:xfrm>
              <a:off x="1292" y="3177"/>
              <a:ext cx="57" cy="1"/>
            </a:xfrm>
            <a:prstGeom prst="line">
              <a:avLst/>
            </a:prstGeom>
            <a:noFill/>
            <a:ln w="11113">
              <a:solidFill>
                <a:srgbClr val="000000"/>
              </a:solidFill>
              <a:round/>
              <a:headEnd/>
              <a:tailEnd/>
            </a:ln>
          </p:spPr>
          <p:txBody>
            <a:bodyPr/>
            <a:lstStyle/>
            <a:p>
              <a:endParaRPr lang="en-US"/>
            </a:p>
          </p:txBody>
        </p:sp>
        <p:sp>
          <p:nvSpPr>
            <p:cNvPr id="53257" name="Line 10"/>
            <p:cNvSpPr>
              <a:spLocks noChangeShapeType="1"/>
            </p:cNvSpPr>
            <p:nvPr/>
          </p:nvSpPr>
          <p:spPr bwMode="auto">
            <a:xfrm>
              <a:off x="1292" y="2778"/>
              <a:ext cx="57" cy="1"/>
            </a:xfrm>
            <a:prstGeom prst="line">
              <a:avLst/>
            </a:prstGeom>
            <a:noFill/>
            <a:ln w="11113">
              <a:solidFill>
                <a:srgbClr val="000000"/>
              </a:solidFill>
              <a:round/>
              <a:headEnd/>
              <a:tailEnd/>
            </a:ln>
          </p:spPr>
          <p:txBody>
            <a:bodyPr/>
            <a:lstStyle/>
            <a:p>
              <a:endParaRPr lang="en-US"/>
            </a:p>
          </p:txBody>
        </p:sp>
        <p:sp>
          <p:nvSpPr>
            <p:cNvPr id="53258" name="Line 11"/>
            <p:cNvSpPr>
              <a:spLocks noChangeShapeType="1"/>
            </p:cNvSpPr>
            <p:nvPr/>
          </p:nvSpPr>
          <p:spPr bwMode="auto">
            <a:xfrm>
              <a:off x="1292" y="2372"/>
              <a:ext cx="57" cy="1"/>
            </a:xfrm>
            <a:prstGeom prst="line">
              <a:avLst/>
            </a:prstGeom>
            <a:noFill/>
            <a:ln w="11113">
              <a:solidFill>
                <a:srgbClr val="000000"/>
              </a:solidFill>
              <a:round/>
              <a:headEnd/>
              <a:tailEnd/>
            </a:ln>
          </p:spPr>
          <p:txBody>
            <a:bodyPr/>
            <a:lstStyle/>
            <a:p>
              <a:endParaRPr lang="en-US"/>
            </a:p>
          </p:txBody>
        </p:sp>
        <p:sp>
          <p:nvSpPr>
            <p:cNvPr id="53259" name="Line 12"/>
            <p:cNvSpPr>
              <a:spLocks noChangeShapeType="1"/>
            </p:cNvSpPr>
            <p:nvPr/>
          </p:nvSpPr>
          <p:spPr bwMode="auto">
            <a:xfrm>
              <a:off x="1292" y="1973"/>
              <a:ext cx="57" cy="1"/>
            </a:xfrm>
            <a:prstGeom prst="line">
              <a:avLst/>
            </a:prstGeom>
            <a:noFill/>
            <a:ln w="11113">
              <a:solidFill>
                <a:srgbClr val="000000"/>
              </a:solidFill>
              <a:round/>
              <a:headEnd/>
              <a:tailEnd/>
            </a:ln>
          </p:spPr>
          <p:txBody>
            <a:bodyPr/>
            <a:lstStyle/>
            <a:p>
              <a:endParaRPr lang="en-US"/>
            </a:p>
          </p:txBody>
        </p:sp>
        <p:sp>
          <p:nvSpPr>
            <p:cNvPr id="53260" name="Line 13"/>
            <p:cNvSpPr>
              <a:spLocks noChangeShapeType="1"/>
            </p:cNvSpPr>
            <p:nvPr/>
          </p:nvSpPr>
          <p:spPr bwMode="auto">
            <a:xfrm>
              <a:off x="1349" y="3177"/>
              <a:ext cx="3385" cy="1"/>
            </a:xfrm>
            <a:prstGeom prst="line">
              <a:avLst/>
            </a:prstGeom>
            <a:noFill/>
            <a:ln w="11113">
              <a:solidFill>
                <a:srgbClr val="000000"/>
              </a:solidFill>
              <a:round/>
              <a:headEnd/>
              <a:tailEnd/>
            </a:ln>
          </p:spPr>
          <p:txBody>
            <a:bodyPr/>
            <a:lstStyle/>
            <a:p>
              <a:endParaRPr lang="en-US"/>
            </a:p>
          </p:txBody>
        </p:sp>
        <p:sp>
          <p:nvSpPr>
            <p:cNvPr id="53261" name="Line 14"/>
            <p:cNvSpPr>
              <a:spLocks noChangeShapeType="1"/>
            </p:cNvSpPr>
            <p:nvPr/>
          </p:nvSpPr>
          <p:spPr bwMode="auto">
            <a:xfrm flipV="1">
              <a:off x="1349" y="3177"/>
              <a:ext cx="1" cy="57"/>
            </a:xfrm>
            <a:prstGeom prst="line">
              <a:avLst/>
            </a:prstGeom>
            <a:noFill/>
            <a:ln w="11113">
              <a:solidFill>
                <a:srgbClr val="000000"/>
              </a:solidFill>
              <a:round/>
              <a:headEnd/>
              <a:tailEnd/>
            </a:ln>
          </p:spPr>
          <p:txBody>
            <a:bodyPr/>
            <a:lstStyle/>
            <a:p>
              <a:endParaRPr lang="en-US"/>
            </a:p>
          </p:txBody>
        </p:sp>
        <p:sp>
          <p:nvSpPr>
            <p:cNvPr id="53262" name="Line 15"/>
            <p:cNvSpPr>
              <a:spLocks noChangeShapeType="1"/>
            </p:cNvSpPr>
            <p:nvPr/>
          </p:nvSpPr>
          <p:spPr bwMode="auto">
            <a:xfrm flipV="1">
              <a:off x="1912" y="3177"/>
              <a:ext cx="1" cy="57"/>
            </a:xfrm>
            <a:prstGeom prst="line">
              <a:avLst/>
            </a:prstGeom>
            <a:noFill/>
            <a:ln w="11113">
              <a:solidFill>
                <a:srgbClr val="000000"/>
              </a:solidFill>
              <a:round/>
              <a:headEnd/>
              <a:tailEnd/>
            </a:ln>
          </p:spPr>
          <p:txBody>
            <a:bodyPr/>
            <a:lstStyle/>
            <a:p>
              <a:endParaRPr lang="en-US"/>
            </a:p>
          </p:txBody>
        </p:sp>
        <p:sp>
          <p:nvSpPr>
            <p:cNvPr id="53263" name="Line 16"/>
            <p:cNvSpPr>
              <a:spLocks noChangeShapeType="1"/>
            </p:cNvSpPr>
            <p:nvPr/>
          </p:nvSpPr>
          <p:spPr bwMode="auto">
            <a:xfrm flipV="1">
              <a:off x="2475" y="3177"/>
              <a:ext cx="1" cy="57"/>
            </a:xfrm>
            <a:prstGeom prst="line">
              <a:avLst/>
            </a:prstGeom>
            <a:noFill/>
            <a:ln w="11113">
              <a:solidFill>
                <a:srgbClr val="000000"/>
              </a:solidFill>
              <a:round/>
              <a:headEnd/>
              <a:tailEnd/>
            </a:ln>
          </p:spPr>
          <p:txBody>
            <a:bodyPr/>
            <a:lstStyle/>
            <a:p>
              <a:endParaRPr lang="en-US"/>
            </a:p>
          </p:txBody>
        </p:sp>
        <p:sp>
          <p:nvSpPr>
            <p:cNvPr id="53264" name="Line 17"/>
            <p:cNvSpPr>
              <a:spLocks noChangeShapeType="1"/>
            </p:cNvSpPr>
            <p:nvPr/>
          </p:nvSpPr>
          <p:spPr bwMode="auto">
            <a:xfrm flipV="1">
              <a:off x="3038" y="3177"/>
              <a:ext cx="1" cy="57"/>
            </a:xfrm>
            <a:prstGeom prst="line">
              <a:avLst/>
            </a:prstGeom>
            <a:noFill/>
            <a:ln w="11113">
              <a:solidFill>
                <a:srgbClr val="000000"/>
              </a:solidFill>
              <a:round/>
              <a:headEnd/>
              <a:tailEnd/>
            </a:ln>
          </p:spPr>
          <p:txBody>
            <a:bodyPr/>
            <a:lstStyle/>
            <a:p>
              <a:endParaRPr lang="en-US"/>
            </a:p>
          </p:txBody>
        </p:sp>
        <p:sp>
          <p:nvSpPr>
            <p:cNvPr id="53265" name="Line 18"/>
            <p:cNvSpPr>
              <a:spLocks noChangeShapeType="1"/>
            </p:cNvSpPr>
            <p:nvPr/>
          </p:nvSpPr>
          <p:spPr bwMode="auto">
            <a:xfrm flipV="1">
              <a:off x="3608" y="3177"/>
              <a:ext cx="1" cy="57"/>
            </a:xfrm>
            <a:prstGeom prst="line">
              <a:avLst/>
            </a:prstGeom>
            <a:noFill/>
            <a:ln w="11113">
              <a:solidFill>
                <a:srgbClr val="000000"/>
              </a:solidFill>
              <a:round/>
              <a:headEnd/>
              <a:tailEnd/>
            </a:ln>
          </p:spPr>
          <p:txBody>
            <a:bodyPr/>
            <a:lstStyle/>
            <a:p>
              <a:endParaRPr lang="en-US"/>
            </a:p>
          </p:txBody>
        </p:sp>
        <p:sp>
          <p:nvSpPr>
            <p:cNvPr id="53266" name="Line 19"/>
            <p:cNvSpPr>
              <a:spLocks noChangeShapeType="1"/>
            </p:cNvSpPr>
            <p:nvPr/>
          </p:nvSpPr>
          <p:spPr bwMode="auto">
            <a:xfrm flipV="1">
              <a:off x="4171" y="3177"/>
              <a:ext cx="1" cy="57"/>
            </a:xfrm>
            <a:prstGeom prst="line">
              <a:avLst/>
            </a:prstGeom>
            <a:noFill/>
            <a:ln w="11113">
              <a:solidFill>
                <a:srgbClr val="000000"/>
              </a:solidFill>
              <a:round/>
              <a:headEnd/>
              <a:tailEnd/>
            </a:ln>
          </p:spPr>
          <p:txBody>
            <a:bodyPr/>
            <a:lstStyle/>
            <a:p>
              <a:endParaRPr lang="en-US"/>
            </a:p>
          </p:txBody>
        </p:sp>
        <p:sp>
          <p:nvSpPr>
            <p:cNvPr id="53267" name="Line 20"/>
            <p:cNvSpPr>
              <a:spLocks noChangeShapeType="1"/>
            </p:cNvSpPr>
            <p:nvPr/>
          </p:nvSpPr>
          <p:spPr bwMode="auto">
            <a:xfrm flipV="1">
              <a:off x="4734" y="3177"/>
              <a:ext cx="1" cy="57"/>
            </a:xfrm>
            <a:prstGeom prst="line">
              <a:avLst/>
            </a:prstGeom>
            <a:noFill/>
            <a:ln w="11113">
              <a:solidFill>
                <a:srgbClr val="000000"/>
              </a:solidFill>
              <a:round/>
              <a:headEnd/>
              <a:tailEnd/>
            </a:ln>
          </p:spPr>
          <p:txBody>
            <a:bodyPr/>
            <a:lstStyle/>
            <a:p>
              <a:endParaRPr lang="en-US"/>
            </a:p>
          </p:txBody>
        </p:sp>
        <p:sp>
          <p:nvSpPr>
            <p:cNvPr id="53268" name="Freeform 21"/>
            <p:cNvSpPr>
              <a:spLocks/>
            </p:cNvSpPr>
            <p:nvPr/>
          </p:nvSpPr>
          <p:spPr bwMode="auto">
            <a:xfrm>
              <a:off x="1632" y="2178"/>
              <a:ext cx="96" cy="119"/>
            </a:xfrm>
            <a:custGeom>
              <a:avLst/>
              <a:gdLst>
                <a:gd name="T0" fmla="*/ 47 w 96"/>
                <a:gd name="T1" fmla="*/ 0 h 119"/>
                <a:gd name="T2" fmla="*/ 96 w 96"/>
                <a:gd name="T3" fmla="*/ 61 h 119"/>
                <a:gd name="T4" fmla="*/ 47 w 96"/>
                <a:gd name="T5" fmla="*/ 119 h 119"/>
                <a:gd name="T6" fmla="*/ 0 w 96"/>
                <a:gd name="T7" fmla="*/ 61 h 119"/>
                <a:gd name="T8" fmla="*/ 47 w 96"/>
                <a:gd name="T9" fmla="*/ 0 h 119"/>
                <a:gd name="T10" fmla="*/ 0 60000 65536"/>
                <a:gd name="T11" fmla="*/ 0 60000 65536"/>
                <a:gd name="T12" fmla="*/ 0 60000 65536"/>
                <a:gd name="T13" fmla="*/ 0 60000 65536"/>
                <a:gd name="T14" fmla="*/ 0 60000 65536"/>
                <a:gd name="T15" fmla="*/ 0 w 96"/>
                <a:gd name="T16" fmla="*/ 0 h 119"/>
                <a:gd name="T17" fmla="*/ 96 w 96"/>
                <a:gd name="T18" fmla="*/ 119 h 119"/>
              </a:gdLst>
              <a:ahLst/>
              <a:cxnLst>
                <a:cxn ang="T10">
                  <a:pos x="T0" y="T1"/>
                </a:cxn>
                <a:cxn ang="T11">
                  <a:pos x="T2" y="T3"/>
                </a:cxn>
                <a:cxn ang="T12">
                  <a:pos x="T4" y="T5"/>
                </a:cxn>
                <a:cxn ang="T13">
                  <a:pos x="T6" y="T7"/>
                </a:cxn>
                <a:cxn ang="T14">
                  <a:pos x="T8" y="T9"/>
                </a:cxn>
              </a:cxnLst>
              <a:rect l="T15" t="T16" r="T17" b="T18"/>
              <a:pathLst>
                <a:path w="96" h="119">
                  <a:moveTo>
                    <a:pt x="47" y="0"/>
                  </a:moveTo>
                  <a:lnTo>
                    <a:pt x="96" y="61"/>
                  </a:lnTo>
                  <a:lnTo>
                    <a:pt x="47" y="119"/>
                  </a:lnTo>
                  <a:lnTo>
                    <a:pt x="0" y="61"/>
                  </a:lnTo>
                  <a:lnTo>
                    <a:pt x="47" y="0"/>
                  </a:lnTo>
                  <a:close/>
                </a:path>
              </a:pathLst>
            </a:custGeom>
            <a:solidFill>
              <a:srgbClr val="FF0000"/>
            </a:solidFill>
            <a:ln w="11113">
              <a:solidFill>
                <a:srgbClr val="FF0000"/>
              </a:solidFill>
              <a:round/>
              <a:headEnd/>
              <a:tailEnd/>
            </a:ln>
          </p:spPr>
          <p:txBody>
            <a:bodyPr/>
            <a:lstStyle/>
            <a:p>
              <a:endParaRPr lang="en-US"/>
            </a:p>
          </p:txBody>
        </p:sp>
        <p:sp>
          <p:nvSpPr>
            <p:cNvPr id="53269" name="Freeform 22"/>
            <p:cNvSpPr>
              <a:spLocks/>
            </p:cNvSpPr>
            <p:nvPr/>
          </p:nvSpPr>
          <p:spPr bwMode="auto">
            <a:xfrm>
              <a:off x="2729" y="2599"/>
              <a:ext cx="96" cy="117"/>
            </a:xfrm>
            <a:custGeom>
              <a:avLst/>
              <a:gdLst>
                <a:gd name="T0" fmla="*/ 49 w 96"/>
                <a:gd name="T1" fmla="*/ 0 h 117"/>
                <a:gd name="T2" fmla="*/ 96 w 96"/>
                <a:gd name="T3" fmla="*/ 58 h 117"/>
                <a:gd name="T4" fmla="*/ 49 w 96"/>
                <a:gd name="T5" fmla="*/ 117 h 117"/>
                <a:gd name="T6" fmla="*/ 0 w 96"/>
                <a:gd name="T7" fmla="*/ 58 h 117"/>
                <a:gd name="T8" fmla="*/ 49 w 96"/>
                <a:gd name="T9" fmla="*/ 0 h 117"/>
                <a:gd name="T10" fmla="*/ 0 60000 65536"/>
                <a:gd name="T11" fmla="*/ 0 60000 65536"/>
                <a:gd name="T12" fmla="*/ 0 60000 65536"/>
                <a:gd name="T13" fmla="*/ 0 60000 65536"/>
                <a:gd name="T14" fmla="*/ 0 60000 65536"/>
                <a:gd name="T15" fmla="*/ 0 w 96"/>
                <a:gd name="T16" fmla="*/ 0 h 117"/>
                <a:gd name="T17" fmla="*/ 96 w 96"/>
                <a:gd name="T18" fmla="*/ 117 h 117"/>
              </a:gdLst>
              <a:ahLst/>
              <a:cxnLst>
                <a:cxn ang="T10">
                  <a:pos x="T0" y="T1"/>
                </a:cxn>
                <a:cxn ang="T11">
                  <a:pos x="T2" y="T3"/>
                </a:cxn>
                <a:cxn ang="T12">
                  <a:pos x="T4" y="T5"/>
                </a:cxn>
                <a:cxn ang="T13">
                  <a:pos x="T6" y="T7"/>
                </a:cxn>
                <a:cxn ang="T14">
                  <a:pos x="T8" y="T9"/>
                </a:cxn>
              </a:cxnLst>
              <a:rect l="T15" t="T16" r="T17" b="T18"/>
              <a:pathLst>
                <a:path w="96" h="117">
                  <a:moveTo>
                    <a:pt x="49" y="0"/>
                  </a:moveTo>
                  <a:lnTo>
                    <a:pt x="96" y="58"/>
                  </a:lnTo>
                  <a:lnTo>
                    <a:pt x="49" y="117"/>
                  </a:lnTo>
                  <a:lnTo>
                    <a:pt x="0" y="58"/>
                  </a:lnTo>
                  <a:lnTo>
                    <a:pt x="49" y="0"/>
                  </a:lnTo>
                  <a:close/>
                </a:path>
              </a:pathLst>
            </a:custGeom>
            <a:solidFill>
              <a:srgbClr val="FF0000"/>
            </a:solidFill>
            <a:ln w="11113">
              <a:solidFill>
                <a:srgbClr val="FF0000"/>
              </a:solidFill>
              <a:round/>
              <a:headEnd/>
              <a:tailEnd/>
            </a:ln>
          </p:spPr>
          <p:txBody>
            <a:bodyPr/>
            <a:lstStyle/>
            <a:p>
              <a:endParaRPr lang="en-US"/>
            </a:p>
          </p:txBody>
        </p:sp>
        <p:sp>
          <p:nvSpPr>
            <p:cNvPr id="53270" name="Freeform 23"/>
            <p:cNvSpPr>
              <a:spLocks/>
            </p:cNvSpPr>
            <p:nvPr/>
          </p:nvSpPr>
          <p:spPr bwMode="auto">
            <a:xfrm>
              <a:off x="3312" y="2784"/>
              <a:ext cx="94" cy="119"/>
            </a:xfrm>
            <a:custGeom>
              <a:avLst/>
              <a:gdLst>
                <a:gd name="T0" fmla="*/ 47 w 94"/>
                <a:gd name="T1" fmla="*/ 0 h 119"/>
                <a:gd name="T2" fmla="*/ 94 w 94"/>
                <a:gd name="T3" fmla="*/ 61 h 119"/>
                <a:gd name="T4" fmla="*/ 47 w 94"/>
                <a:gd name="T5" fmla="*/ 119 h 119"/>
                <a:gd name="T6" fmla="*/ 0 w 94"/>
                <a:gd name="T7" fmla="*/ 61 h 119"/>
                <a:gd name="T8" fmla="*/ 47 w 94"/>
                <a:gd name="T9" fmla="*/ 0 h 119"/>
                <a:gd name="T10" fmla="*/ 0 60000 65536"/>
                <a:gd name="T11" fmla="*/ 0 60000 65536"/>
                <a:gd name="T12" fmla="*/ 0 60000 65536"/>
                <a:gd name="T13" fmla="*/ 0 60000 65536"/>
                <a:gd name="T14" fmla="*/ 0 60000 65536"/>
                <a:gd name="T15" fmla="*/ 0 w 94"/>
                <a:gd name="T16" fmla="*/ 0 h 119"/>
                <a:gd name="T17" fmla="*/ 94 w 94"/>
                <a:gd name="T18" fmla="*/ 119 h 119"/>
              </a:gdLst>
              <a:ahLst/>
              <a:cxnLst>
                <a:cxn ang="T10">
                  <a:pos x="T0" y="T1"/>
                </a:cxn>
                <a:cxn ang="T11">
                  <a:pos x="T2" y="T3"/>
                </a:cxn>
                <a:cxn ang="T12">
                  <a:pos x="T4" y="T5"/>
                </a:cxn>
                <a:cxn ang="T13">
                  <a:pos x="T6" y="T7"/>
                </a:cxn>
                <a:cxn ang="T14">
                  <a:pos x="T8" y="T9"/>
                </a:cxn>
              </a:cxnLst>
              <a:rect l="T15" t="T16" r="T17" b="T18"/>
              <a:pathLst>
                <a:path w="94" h="119">
                  <a:moveTo>
                    <a:pt x="47" y="0"/>
                  </a:moveTo>
                  <a:lnTo>
                    <a:pt x="94" y="61"/>
                  </a:lnTo>
                  <a:lnTo>
                    <a:pt x="47" y="119"/>
                  </a:lnTo>
                  <a:lnTo>
                    <a:pt x="0" y="61"/>
                  </a:lnTo>
                  <a:lnTo>
                    <a:pt x="47" y="0"/>
                  </a:lnTo>
                  <a:close/>
                </a:path>
              </a:pathLst>
            </a:custGeom>
            <a:solidFill>
              <a:srgbClr val="FF0000"/>
            </a:solidFill>
            <a:ln w="11113">
              <a:solidFill>
                <a:srgbClr val="FF0000"/>
              </a:solidFill>
              <a:round/>
              <a:headEnd/>
              <a:tailEnd/>
            </a:ln>
          </p:spPr>
          <p:txBody>
            <a:bodyPr/>
            <a:lstStyle/>
            <a:p>
              <a:endParaRPr lang="en-US"/>
            </a:p>
          </p:txBody>
        </p:sp>
        <p:sp>
          <p:nvSpPr>
            <p:cNvPr id="53271" name="Freeform 24"/>
            <p:cNvSpPr>
              <a:spLocks/>
            </p:cNvSpPr>
            <p:nvPr/>
          </p:nvSpPr>
          <p:spPr bwMode="auto">
            <a:xfrm>
              <a:off x="3826" y="2876"/>
              <a:ext cx="96" cy="119"/>
            </a:xfrm>
            <a:custGeom>
              <a:avLst/>
              <a:gdLst>
                <a:gd name="T0" fmla="*/ 49 w 96"/>
                <a:gd name="T1" fmla="*/ 0 h 119"/>
                <a:gd name="T2" fmla="*/ 96 w 96"/>
                <a:gd name="T3" fmla="*/ 61 h 119"/>
                <a:gd name="T4" fmla="*/ 49 w 96"/>
                <a:gd name="T5" fmla="*/ 119 h 119"/>
                <a:gd name="T6" fmla="*/ 0 w 96"/>
                <a:gd name="T7" fmla="*/ 61 h 119"/>
                <a:gd name="T8" fmla="*/ 49 w 96"/>
                <a:gd name="T9" fmla="*/ 0 h 119"/>
                <a:gd name="T10" fmla="*/ 0 60000 65536"/>
                <a:gd name="T11" fmla="*/ 0 60000 65536"/>
                <a:gd name="T12" fmla="*/ 0 60000 65536"/>
                <a:gd name="T13" fmla="*/ 0 60000 65536"/>
                <a:gd name="T14" fmla="*/ 0 60000 65536"/>
                <a:gd name="T15" fmla="*/ 0 w 96"/>
                <a:gd name="T16" fmla="*/ 0 h 119"/>
                <a:gd name="T17" fmla="*/ 96 w 96"/>
                <a:gd name="T18" fmla="*/ 119 h 119"/>
              </a:gdLst>
              <a:ahLst/>
              <a:cxnLst>
                <a:cxn ang="T10">
                  <a:pos x="T0" y="T1"/>
                </a:cxn>
                <a:cxn ang="T11">
                  <a:pos x="T2" y="T3"/>
                </a:cxn>
                <a:cxn ang="T12">
                  <a:pos x="T4" y="T5"/>
                </a:cxn>
                <a:cxn ang="T13">
                  <a:pos x="T6" y="T7"/>
                </a:cxn>
                <a:cxn ang="T14">
                  <a:pos x="T8" y="T9"/>
                </a:cxn>
              </a:cxnLst>
              <a:rect l="T15" t="T16" r="T17" b="T18"/>
              <a:pathLst>
                <a:path w="96" h="119">
                  <a:moveTo>
                    <a:pt x="49" y="0"/>
                  </a:moveTo>
                  <a:lnTo>
                    <a:pt x="96" y="61"/>
                  </a:lnTo>
                  <a:lnTo>
                    <a:pt x="49" y="119"/>
                  </a:lnTo>
                  <a:lnTo>
                    <a:pt x="0" y="61"/>
                  </a:lnTo>
                  <a:lnTo>
                    <a:pt x="49" y="0"/>
                  </a:lnTo>
                  <a:close/>
                </a:path>
              </a:pathLst>
            </a:custGeom>
            <a:solidFill>
              <a:srgbClr val="FF0000"/>
            </a:solidFill>
            <a:ln w="11113">
              <a:solidFill>
                <a:srgbClr val="FF0000"/>
              </a:solidFill>
              <a:round/>
              <a:headEnd/>
              <a:tailEnd/>
            </a:ln>
          </p:spPr>
          <p:txBody>
            <a:bodyPr/>
            <a:lstStyle/>
            <a:p>
              <a:endParaRPr lang="en-US"/>
            </a:p>
          </p:txBody>
        </p:sp>
        <p:sp>
          <p:nvSpPr>
            <p:cNvPr id="53272" name="Freeform 25"/>
            <p:cNvSpPr>
              <a:spLocks/>
            </p:cNvSpPr>
            <p:nvPr/>
          </p:nvSpPr>
          <p:spPr bwMode="auto">
            <a:xfrm>
              <a:off x="4140" y="2962"/>
              <a:ext cx="96" cy="119"/>
            </a:xfrm>
            <a:custGeom>
              <a:avLst/>
              <a:gdLst>
                <a:gd name="T0" fmla="*/ 47 w 96"/>
                <a:gd name="T1" fmla="*/ 0 h 119"/>
                <a:gd name="T2" fmla="*/ 96 w 96"/>
                <a:gd name="T3" fmla="*/ 58 h 119"/>
                <a:gd name="T4" fmla="*/ 47 w 96"/>
                <a:gd name="T5" fmla="*/ 119 h 119"/>
                <a:gd name="T6" fmla="*/ 0 w 96"/>
                <a:gd name="T7" fmla="*/ 58 h 119"/>
                <a:gd name="T8" fmla="*/ 47 w 96"/>
                <a:gd name="T9" fmla="*/ 0 h 119"/>
                <a:gd name="T10" fmla="*/ 0 60000 65536"/>
                <a:gd name="T11" fmla="*/ 0 60000 65536"/>
                <a:gd name="T12" fmla="*/ 0 60000 65536"/>
                <a:gd name="T13" fmla="*/ 0 60000 65536"/>
                <a:gd name="T14" fmla="*/ 0 60000 65536"/>
                <a:gd name="T15" fmla="*/ 0 w 96"/>
                <a:gd name="T16" fmla="*/ 0 h 119"/>
                <a:gd name="T17" fmla="*/ 96 w 96"/>
                <a:gd name="T18" fmla="*/ 119 h 119"/>
              </a:gdLst>
              <a:ahLst/>
              <a:cxnLst>
                <a:cxn ang="T10">
                  <a:pos x="T0" y="T1"/>
                </a:cxn>
                <a:cxn ang="T11">
                  <a:pos x="T2" y="T3"/>
                </a:cxn>
                <a:cxn ang="T12">
                  <a:pos x="T4" y="T5"/>
                </a:cxn>
                <a:cxn ang="T13">
                  <a:pos x="T6" y="T7"/>
                </a:cxn>
                <a:cxn ang="T14">
                  <a:pos x="T8" y="T9"/>
                </a:cxn>
              </a:cxnLst>
              <a:rect l="T15" t="T16" r="T17" b="T18"/>
              <a:pathLst>
                <a:path w="96" h="119">
                  <a:moveTo>
                    <a:pt x="47" y="0"/>
                  </a:moveTo>
                  <a:lnTo>
                    <a:pt x="96" y="58"/>
                  </a:lnTo>
                  <a:lnTo>
                    <a:pt x="47" y="119"/>
                  </a:lnTo>
                  <a:lnTo>
                    <a:pt x="0" y="58"/>
                  </a:lnTo>
                  <a:lnTo>
                    <a:pt x="47" y="0"/>
                  </a:lnTo>
                  <a:close/>
                </a:path>
              </a:pathLst>
            </a:custGeom>
            <a:solidFill>
              <a:srgbClr val="FF0000"/>
            </a:solidFill>
            <a:ln w="11113">
              <a:solidFill>
                <a:srgbClr val="FF0000"/>
              </a:solidFill>
              <a:round/>
              <a:headEnd/>
              <a:tailEnd/>
            </a:ln>
          </p:spPr>
          <p:txBody>
            <a:bodyPr/>
            <a:lstStyle/>
            <a:p>
              <a:endParaRPr lang="en-US"/>
            </a:p>
          </p:txBody>
        </p:sp>
        <p:sp>
          <p:nvSpPr>
            <p:cNvPr id="53273" name="Rectangle 26"/>
            <p:cNvSpPr>
              <a:spLocks noChangeArrowheads="1"/>
            </p:cNvSpPr>
            <p:nvPr/>
          </p:nvSpPr>
          <p:spPr bwMode="auto">
            <a:xfrm>
              <a:off x="1378" y="1104"/>
              <a:ext cx="2794" cy="414"/>
            </a:xfrm>
            <a:prstGeom prst="rect">
              <a:avLst/>
            </a:prstGeom>
            <a:noFill/>
            <a:ln w="9525">
              <a:noFill/>
              <a:miter lim="800000"/>
              <a:headEnd/>
              <a:tailEnd/>
            </a:ln>
          </p:spPr>
          <p:txBody>
            <a:bodyPr/>
            <a:lstStyle/>
            <a:p>
              <a:endParaRPr lang="en-US"/>
            </a:p>
          </p:txBody>
        </p:sp>
        <p:sp>
          <p:nvSpPr>
            <p:cNvPr id="53274" name="Rectangle 27"/>
            <p:cNvSpPr>
              <a:spLocks noChangeArrowheads="1"/>
            </p:cNvSpPr>
            <p:nvPr/>
          </p:nvSpPr>
          <p:spPr bwMode="auto">
            <a:xfrm>
              <a:off x="1378" y="1130"/>
              <a:ext cx="1004" cy="417"/>
            </a:xfrm>
            <a:prstGeom prst="rect">
              <a:avLst/>
            </a:prstGeom>
            <a:noFill/>
            <a:ln w="9525">
              <a:noFill/>
              <a:miter lim="800000"/>
              <a:headEnd/>
              <a:tailEnd/>
            </a:ln>
          </p:spPr>
          <p:txBody>
            <a:bodyPr wrap="none" lIns="0" tIns="0" rIns="0" bIns="0">
              <a:spAutoFit/>
            </a:bodyPr>
            <a:lstStyle/>
            <a:p>
              <a:r>
                <a:rPr lang="en-US" sz="4300" b="1">
                  <a:solidFill>
                    <a:schemeClr val="bg1"/>
                  </a:solidFill>
                  <a:latin typeface="Times"/>
                </a:rPr>
                <a:t>Ice on</a:t>
              </a:r>
              <a:endParaRPr lang="en-US">
                <a:solidFill>
                  <a:schemeClr val="bg1"/>
                </a:solidFill>
              </a:endParaRPr>
            </a:p>
          </p:txBody>
        </p:sp>
        <p:sp>
          <p:nvSpPr>
            <p:cNvPr id="53275" name="Rectangle 28"/>
            <p:cNvSpPr>
              <a:spLocks noChangeArrowheads="1"/>
            </p:cNvSpPr>
            <p:nvPr/>
          </p:nvSpPr>
          <p:spPr bwMode="auto">
            <a:xfrm>
              <a:off x="2353" y="1130"/>
              <a:ext cx="1892" cy="417"/>
            </a:xfrm>
            <a:prstGeom prst="rect">
              <a:avLst/>
            </a:prstGeom>
            <a:noFill/>
            <a:ln w="9525">
              <a:noFill/>
              <a:miter lim="800000"/>
              <a:headEnd/>
              <a:tailEnd/>
            </a:ln>
          </p:spPr>
          <p:txBody>
            <a:bodyPr wrap="none" lIns="0" tIns="0" rIns="0" bIns="0">
              <a:spAutoFit/>
            </a:bodyPr>
            <a:lstStyle/>
            <a:p>
              <a:r>
                <a:rPr lang="en-US" sz="4300" b="1">
                  <a:solidFill>
                    <a:schemeClr val="bg1"/>
                  </a:solidFill>
                  <a:latin typeface="Times"/>
                </a:rPr>
                <a:t>Kilimanjaro</a:t>
              </a:r>
              <a:endParaRPr lang="en-US">
                <a:solidFill>
                  <a:schemeClr val="bg1"/>
                </a:solidFill>
              </a:endParaRPr>
            </a:p>
          </p:txBody>
        </p:sp>
        <p:sp>
          <p:nvSpPr>
            <p:cNvPr id="53276" name="Rectangle 29"/>
            <p:cNvSpPr>
              <a:spLocks noChangeArrowheads="1"/>
            </p:cNvSpPr>
            <p:nvPr/>
          </p:nvSpPr>
          <p:spPr bwMode="auto">
            <a:xfrm>
              <a:off x="1128" y="3091"/>
              <a:ext cx="165" cy="236"/>
            </a:xfrm>
            <a:prstGeom prst="rect">
              <a:avLst/>
            </a:prstGeom>
            <a:noFill/>
            <a:ln w="9525">
              <a:noFill/>
              <a:miter lim="800000"/>
              <a:headEnd/>
              <a:tailEnd/>
            </a:ln>
          </p:spPr>
          <p:txBody>
            <a:bodyPr/>
            <a:lstStyle/>
            <a:p>
              <a:endParaRPr lang="en-US"/>
            </a:p>
          </p:txBody>
        </p:sp>
        <p:sp>
          <p:nvSpPr>
            <p:cNvPr id="53277" name="Rectangle 30"/>
            <p:cNvSpPr>
              <a:spLocks noChangeArrowheads="1"/>
            </p:cNvSpPr>
            <p:nvPr/>
          </p:nvSpPr>
          <p:spPr bwMode="auto">
            <a:xfrm>
              <a:off x="1128" y="3101"/>
              <a:ext cx="88" cy="204"/>
            </a:xfrm>
            <a:prstGeom prst="rect">
              <a:avLst/>
            </a:prstGeom>
            <a:noFill/>
            <a:ln w="9525">
              <a:noFill/>
              <a:miter lim="800000"/>
              <a:headEnd/>
              <a:tailEnd/>
            </a:ln>
          </p:spPr>
          <p:txBody>
            <a:bodyPr wrap="none" lIns="0" tIns="0" rIns="0" bIns="0">
              <a:spAutoFit/>
            </a:bodyPr>
            <a:lstStyle/>
            <a:p>
              <a:r>
                <a:rPr lang="en-US" sz="2100" b="1">
                  <a:solidFill>
                    <a:schemeClr val="bg1"/>
                  </a:solidFill>
                </a:rPr>
                <a:t>0</a:t>
              </a:r>
              <a:endParaRPr lang="en-US">
                <a:solidFill>
                  <a:schemeClr val="bg1"/>
                </a:solidFill>
              </a:endParaRPr>
            </a:p>
          </p:txBody>
        </p:sp>
        <p:sp>
          <p:nvSpPr>
            <p:cNvPr id="53278" name="Rectangle 31"/>
            <p:cNvSpPr>
              <a:spLocks noChangeArrowheads="1"/>
            </p:cNvSpPr>
            <p:nvPr/>
          </p:nvSpPr>
          <p:spPr bwMode="auto">
            <a:xfrm>
              <a:off x="1128" y="2692"/>
              <a:ext cx="165" cy="236"/>
            </a:xfrm>
            <a:prstGeom prst="rect">
              <a:avLst/>
            </a:prstGeom>
            <a:noFill/>
            <a:ln w="9525">
              <a:noFill/>
              <a:miter lim="800000"/>
              <a:headEnd/>
              <a:tailEnd/>
            </a:ln>
          </p:spPr>
          <p:txBody>
            <a:bodyPr/>
            <a:lstStyle/>
            <a:p>
              <a:endParaRPr lang="en-US"/>
            </a:p>
          </p:txBody>
        </p:sp>
        <p:sp>
          <p:nvSpPr>
            <p:cNvPr id="53279" name="Rectangle 32"/>
            <p:cNvSpPr>
              <a:spLocks noChangeArrowheads="1"/>
            </p:cNvSpPr>
            <p:nvPr/>
          </p:nvSpPr>
          <p:spPr bwMode="auto">
            <a:xfrm>
              <a:off x="1128" y="2702"/>
              <a:ext cx="84" cy="202"/>
            </a:xfrm>
            <a:prstGeom prst="rect">
              <a:avLst/>
            </a:prstGeom>
            <a:noFill/>
            <a:ln w="9525">
              <a:noFill/>
              <a:miter lim="800000"/>
              <a:headEnd/>
              <a:tailEnd/>
            </a:ln>
          </p:spPr>
          <p:txBody>
            <a:bodyPr wrap="none" lIns="0" tIns="0" rIns="0" bIns="0">
              <a:spAutoFit/>
            </a:bodyPr>
            <a:lstStyle/>
            <a:p>
              <a:r>
                <a:rPr lang="en-US" sz="2100" b="1">
                  <a:solidFill>
                    <a:schemeClr val="bg1"/>
                  </a:solidFill>
                </a:rPr>
                <a:t>5</a:t>
              </a:r>
              <a:endParaRPr lang="en-US">
                <a:solidFill>
                  <a:schemeClr val="bg1"/>
                </a:solidFill>
              </a:endParaRPr>
            </a:p>
          </p:txBody>
        </p:sp>
        <p:sp>
          <p:nvSpPr>
            <p:cNvPr id="53280" name="Rectangle 33"/>
            <p:cNvSpPr>
              <a:spLocks noChangeArrowheads="1"/>
            </p:cNvSpPr>
            <p:nvPr/>
          </p:nvSpPr>
          <p:spPr bwMode="auto">
            <a:xfrm>
              <a:off x="1043" y="2286"/>
              <a:ext cx="258" cy="236"/>
            </a:xfrm>
            <a:prstGeom prst="rect">
              <a:avLst/>
            </a:prstGeom>
            <a:noFill/>
            <a:ln w="9525">
              <a:noFill/>
              <a:miter lim="800000"/>
              <a:headEnd/>
              <a:tailEnd/>
            </a:ln>
          </p:spPr>
          <p:txBody>
            <a:bodyPr/>
            <a:lstStyle/>
            <a:p>
              <a:endParaRPr lang="en-US"/>
            </a:p>
          </p:txBody>
        </p:sp>
        <p:sp>
          <p:nvSpPr>
            <p:cNvPr id="53281" name="Rectangle 34"/>
            <p:cNvSpPr>
              <a:spLocks noChangeArrowheads="1"/>
            </p:cNvSpPr>
            <p:nvPr/>
          </p:nvSpPr>
          <p:spPr bwMode="auto">
            <a:xfrm>
              <a:off x="1043" y="2296"/>
              <a:ext cx="172" cy="204"/>
            </a:xfrm>
            <a:prstGeom prst="rect">
              <a:avLst/>
            </a:prstGeom>
            <a:noFill/>
            <a:ln w="9525">
              <a:noFill/>
              <a:miter lim="800000"/>
              <a:headEnd/>
              <a:tailEnd/>
            </a:ln>
          </p:spPr>
          <p:txBody>
            <a:bodyPr wrap="none" lIns="0" tIns="0" rIns="0" bIns="0">
              <a:spAutoFit/>
            </a:bodyPr>
            <a:lstStyle/>
            <a:p>
              <a:r>
                <a:rPr lang="en-US" sz="2100" b="1">
                  <a:solidFill>
                    <a:schemeClr val="bg1"/>
                  </a:solidFill>
                </a:rPr>
                <a:t>10</a:t>
              </a:r>
              <a:endParaRPr lang="en-US">
                <a:solidFill>
                  <a:schemeClr val="bg1"/>
                </a:solidFill>
              </a:endParaRPr>
            </a:p>
          </p:txBody>
        </p:sp>
        <p:sp>
          <p:nvSpPr>
            <p:cNvPr id="53282" name="Rectangle 35"/>
            <p:cNvSpPr>
              <a:spLocks noChangeArrowheads="1"/>
            </p:cNvSpPr>
            <p:nvPr/>
          </p:nvSpPr>
          <p:spPr bwMode="auto">
            <a:xfrm>
              <a:off x="1043" y="1887"/>
              <a:ext cx="258" cy="236"/>
            </a:xfrm>
            <a:prstGeom prst="rect">
              <a:avLst/>
            </a:prstGeom>
            <a:noFill/>
            <a:ln w="9525">
              <a:noFill/>
              <a:miter lim="800000"/>
              <a:headEnd/>
              <a:tailEnd/>
            </a:ln>
          </p:spPr>
          <p:txBody>
            <a:bodyPr/>
            <a:lstStyle/>
            <a:p>
              <a:endParaRPr lang="en-US"/>
            </a:p>
          </p:txBody>
        </p:sp>
        <p:sp>
          <p:nvSpPr>
            <p:cNvPr id="53283" name="Rectangle 36"/>
            <p:cNvSpPr>
              <a:spLocks noChangeArrowheads="1"/>
            </p:cNvSpPr>
            <p:nvPr/>
          </p:nvSpPr>
          <p:spPr bwMode="auto">
            <a:xfrm>
              <a:off x="1043" y="1897"/>
              <a:ext cx="168" cy="202"/>
            </a:xfrm>
            <a:prstGeom prst="rect">
              <a:avLst/>
            </a:prstGeom>
            <a:noFill/>
            <a:ln w="9525">
              <a:noFill/>
              <a:miter lim="800000"/>
              <a:headEnd/>
              <a:tailEnd/>
            </a:ln>
          </p:spPr>
          <p:txBody>
            <a:bodyPr wrap="none" lIns="0" tIns="0" rIns="0" bIns="0">
              <a:spAutoFit/>
            </a:bodyPr>
            <a:lstStyle/>
            <a:p>
              <a:r>
                <a:rPr lang="en-US" sz="2100" b="1">
                  <a:solidFill>
                    <a:schemeClr val="bg1"/>
                  </a:solidFill>
                </a:rPr>
                <a:t>15</a:t>
              </a:r>
              <a:endParaRPr lang="en-US">
                <a:solidFill>
                  <a:schemeClr val="bg1"/>
                </a:solidFill>
              </a:endParaRPr>
            </a:p>
          </p:txBody>
        </p:sp>
        <p:sp>
          <p:nvSpPr>
            <p:cNvPr id="53284" name="Rectangle 37"/>
            <p:cNvSpPr>
              <a:spLocks noChangeArrowheads="1"/>
            </p:cNvSpPr>
            <p:nvPr/>
          </p:nvSpPr>
          <p:spPr bwMode="auto">
            <a:xfrm>
              <a:off x="1178" y="3348"/>
              <a:ext cx="337" cy="203"/>
            </a:xfrm>
            <a:prstGeom prst="rect">
              <a:avLst/>
            </a:prstGeom>
            <a:noFill/>
            <a:ln w="9525">
              <a:noFill/>
              <a:miter lim="800000"/>
              <a:headEnd/>
              <a:tailEnd/>
            </a:ln>
          </p:spPr>
          <p:txBody>
            <a:bodyPr/>
            <a:lstStyle/>
            <a:p>
              <a:endParaRPr lang="en-US"/>
            </a:p>
          </p:txBody>
        </p:sp>
        <p:sp>
          <p:nvSpPr>
            <p:cNvPr id="53285" name="Rectangle 38"/>
            <p:cNvSpPr>
              <a:spLocks noChangeArrowheads="1"/>
            </p:cNvSpPr>
            <p:nvPr/>
          </p:nvSpPr>
          <p:spPr bwMode="auto">
            <a:xfrm>
              <a:off x="1178" y="3358"/>
              <a:ext cx="400" cy="240"/>
            </a:xfrm>
            <a:prstGeom prst="rect">
              <a:avLst/>
            </a:prstGeom>
            <a:noFill/>
            <a:ln w="9525">
              <a:noFill/>
              <a:miter lim="800000"/>
              <a:headEnd/>
              <a:tailEnd/>
            </a:ln>
          </p:spPr>
          <p:txBody>
            <a:bodyPr wrap="none" lIns="0" tIns="0" rIns="0" bIns="0">
              <a:spAutoFit/>
            </a:bodyPr>
            <a:lstStyle/>
            <a:p>
              <a:r>
                <a:rPr lang="en-US" sz="2500" b="1">
                  <a:solidFill>
                    <a:schemeClr val="bg1"/>
                  </a:solidFill>
                </a:rPr>
                <a:t>1900</a:t>
              </a:r>
              <a:endParaRPr lang="en-US" sz="2800" b="1">
                <a:solidFill>
                  <a:schemeClr val="bg1"/>
                </a:solidFill>
              </a:endParaRPr>
            </a:p>
          </p:txBody>
        </p:sp>
        <p:sp>
          <p:nvSpPr>
            <p:cNvPr id="53286" name="Rectangle 39"/>
            <p:cNvSpPr>
              <a:spLocks noChangeArrowheads="1"/>
            </p:cNvSpPr>
            <p:nvPr/>
          </p:nvSpPr>
          <p:spPr bwMode="auto">
            <a:xfrm>
              <a:off x="1741" y="3348"/>
              <a:ext cx="337" cy="203"/>
            </a:xfrm>
            <a:prstGeom prst="rect">
              <a:avLst/>
            </a:prstGeom>
            <a:noFill/>
            <a:ln w="9525">
              <a:noFill/>
              <a:miter lim="800000"/>
              <a:headEnd/>
              <a:tailEnd/>
            </a:ln>
          </p:spPr>
          <p:txBody>
            <a:bodyPr/>
            <a:lstStyle/>
            <a:p>
              <a:endParaRPr lang="en-US"/>
            </a:p>
          </p:txBody>
        </p:sp>
        <p:sp>
          <p:nvSpPr>
            <p:cNvPr id="53287" name="Rectangle 40"/>
            <p:cNvSpPr>
              <a:spLocks noChangeArrowheads="1"/>
            </p:cNvSpPr>
            <p:nvPr/>
          </p:nvSpPr>
          <p:spPr bwMode="auto">
            <a:xfrm>
              <a:off x="1741" y="3358"/>
              <a:ext cx="400" cy="240"/>
            </a:xfrm>
            <a:prstGeom prst="rect">
              <a:avLst/>
            </a:prstGeom>
            <a:noFill/>
            <a:ln w="9525">
              <a:noFill/>
              <a:miter lim="800000"/>
              <a:headEnd/>
              <a:tailEnd/>
            </a:ln>
          </p:spPr>
          <p:txBody>
            <a:bodyPr wrap="none" lIns="0" tIns="0" rIns="0" bIns="0">
              <a:spAutoFit/>
            </a:bodyPr>
            <a:lstStyle/>
            <a:p>
              <a:r>
                <a:rPr lang="en-US" sz="2500" b="1">
                  <a:solidFill>
                    <a:schemeClr val="bg1"/>
                  </a:solidFill>
                </a:rPr>
                <a:t>1920</a:t>
              </a:r>
              <a:endParaRPr lang="en-US" sz="2800" b="1">
                <a:solidFill>
                  <a:schemeClr val="bg1"/>
                </a:solidFill>
              </a:endParaRPr>
            </a:p>
          </p:txBody>
        </p:sp>
        <p:sp>
          <p:nvSpPr>
            <p:cNvPr id="53288" name="Rectangle 41"/>
            <p:cNvSpPr>
              <a:spLocks noChangeArrowheads="1"/>
            </p:cNvSpPr>
            <p:nvPr/>
          </p:nvSpPr>
          <p:spPr bwMode="auto">
            <a:xfrm>
              <a:off x="2304" y="3348"/>
              <a:ext cx="337" cy="203"/>
            </a:xfrm>
            <a:prstGeom prst="rect">
              <a:avLst/>
            </a:prstGeom>
            <a:noFill/>
            <a:ln w="9525">
              <a:noFill/>
              <a:miter lim="800000"/>
              <a:headEnd/>
              <a:tailEnd/>
            </a:ln>
          </p:spPr>
          <p:txBody>
            <a:bodyPr/>
            <a:lstStyle/>
            <a:p>
              <a:endParaRPr lang="en-US"/>
            </a:p>
          </p:txBody>
        </p:sp>
        <p:sp>
          <p:nvSpPr>
            <p:cNvPr id="53289" name="Rectangle 42"/>
            <p:cNvSpPr>
              <a:spLocks noChangeArrowheads="1"/>
            </p:cNvSpPr>
            <p:nvPr/>
          </p:nvSpPr>
          <p:spPr bwMode="auto">
            <a:xfrm>
              <a:off x="2304" y="3358"/>
              <a:ext cx="400" cy="240"/>
            </a:xfrm>
            <a:prstGeom prst="rect">
              <a:avLst/>
            </a:prstGeom>
            <a:noFill/>
            <a:ln w="9525">
              <a:noFill/>
              <a:miter lim="800000"/>
              <a:headEnd/>
              <a:tailEnd/>
            </a:ln>
          </p:spPr>
          <p:txBody>
            <a:bodyPr wrap="none" lIns="0" tIns="0" rIns="0" bIns="0">
              <a:spAutoFit/>
            </a:bodyPr>
            <a:lstStyle/>
            <a:p>
              <a:r>
                <a:rPr lang="en-US" sz="2500" b="1">
                  <a:solidFill>
                    <a:schemeClr val="bg1"/>
                  </a:solidFill>
                </a:rPr>
                <a:t>1940</a:t>
              </a:r>
              <a:endParaRPr lang="en-US" sz="2800" b="1">
                <a:solidFill>
                  <a:schemeClr val="bg1"/>
                </a:solidFill>
              </a:endParaRPr>
            </a:p>
          </p:txBody>
        </p:sp>
        <p:sp>
          <p:nvSpPr>
            <p:cNvPr id="53290" name="Rectangle 43"/>
            <p:cNvSpPr>
              <a:spLocks noChangeArrowheads="1"/>
            </p:cNvSpPr>
            <p:nvPr/>
          </p:nvSpPr>
          <p:spPr bwMode="auto">
            <a:xfrm>
              <a:off x="2867" y="3348"/>
              <a:ext cx="337" cy="203"/>
            </a:xfrm>
            <a:prstGeom prst="rect">
              <a:avLst/>
            </a:prstGeom>
            <a:noFill/>
            <a:ln w="9525">
              <a:noFill/>
              <a:miter lim="800000"/>
              <a:headEnd/>
              <a:tailEnd/>
            </a:ln>
          </p:spPr>
          <p:txBody>
            <a:bodyPr/>
            <a:lstStyle/>
            <a:p>
              <a:endParaRPr lang="en-US"/>
            </a:p>
          </p:txBody>
        </p:sp>
        <p:sp>
          <p:nvSpPr>
            <p:cNvPr id="53291" name="Rectangle 44"/>
            <p:cNvSpPr>
              <a:spLocks noChangeArrowheads="1"/>
            </p:cNvSpPr>
            <p:nvPr/>
          </p:nvSpPr>
          <p:spPr bwMode="auto">
            <a:xfrm>
              <a:off x="2867" y="3358"/>
              <a:ext cx="400" cy="240"/>
            </a:xfrm>
            <a:prstGeom prst="rect">
              <a:avLst/>
            </a:prstGeom>
            <a:noFill/>
            <a:ln w="9525">
              <a:noFill/>
              <a:miter lim="800000"/>
              <a:headEnd/>
              <a:tailEnd/>
            </a:ln>
          </p:spPr>
          <p:txBody>
            <a:bodyPr wrap="none" lIns="0" tIns="0" rIns="0" bIns="0">
              <a:spAutoFit/>
            </a:bodyPr>
            <a:lstStyle/>
            <a:p>
              <a:r>
                <a:rPr lang="en-US" sz="2500" b="1">
                  <a:solidFill>
                    <a:schemeClr val="bg1"/>
                  </a:solidFill>
                </a:rPr>
                <a:t>1960</a:t>
              </a:r>
              <a:endParaRPr lang="en-US" sz="2800" b="1">
                <a:solidFill>
                  <a:schemeClr val="bg1"/>
                </a:solidFill>
              </a:endParaRPr>
            </a:p>
          </p:txBody>
        </p:sp>
        <p:sp>
          <p:nvSpPr>
            <p:cNvPr id="53292" name="Rectangle 45"/>
            <p:cNvSpPr>
              <a:spLocks noChangeArrowheads="1"/>
            </p:cNvSpPr>
            <p:nvPr/>
          </p:nvSpPr>
          <p:spPr bwMode="auto">
            <a:xfrm>
              <a:off x="3437" y="3348"/>
              <a:ext cx="337" cy="203"/>
            </a:xfrm>
            <a:prstGeom prst="rect">
              <a:avLst/>
            </a:prstGeom>
            <a:noFill/>
            <a:ln w="9525">
              <a:noFill/>
              <a:miter lim="800000"/>
              <a:headEnd/>
              <a:tailEnd/>
            </a:ln>
          </p:spPr>
          <p:txBody>
            <a:bodyPr/>
            <a:lstStyle/>
            <a:p>
              <a:endParaRPr lang="en-US"/>
            </a:p>
          </p:txBody>
        </p:sp>
        <p:sp>
          <p:nvSpPr>
            <p:cNvPr id="53293" name="Rectangle 46"/>
            <p:cNvSpPr>
              <a:spLocks noChangeArrowheads="1"/>
            </p:cNvSpPr>
            <p:nvPr/>
          </p:nvSpPr>
          <p:spPr bwMode="auto">
            <a:xfrm>
              <a:off x="3437" y="3358"/>
              <a:ext cx="400" cy="240"/>
            </a:xfrm>
            <a:prstGeom prst="rect">
              <a:avLst/>
            </a:prstGeom>
            <a:noFill/>
            <a:ln w="9525">
              <a:noFill/>
              <a:miter lim="800000"/>
              <a:headEnd/>
              <a:tailEnd/>
            </a:ln>
          </p:spPr>
          <p:txBody>
            <a:bodyPr wrap="none" lIns="0" tIns="0" rIns="0" bIns="0">
              <a:spAutoFit/>
            </a:bodyPr>
            <a:lstStyle/>
            <a:p>
              <a:r>
                <a:rPr lang="en-US" sz="2500" b="1">
                  <a:solidFill>
                    <a:schemeClr val="bg1"/>
                  </a:solidFill>
                </a:rPr>
                <a:t>1980</a:t>
              </a:r>
              <a:endParaRPr lang="en-US" sz="2800" b="1">
                <a:solidFill>
                  <a:schemeClr val="bg1"/>
                </a:solidFill>
              </a:endParaRPr>
            </a:p>
          </p:txBody>
        </p:sp>
        <p:sp>
          <p:nvSpPr>
            <p:cNvPr id="53294" name="Rectangle 47"/>
            <p:cNvSpPr>
              <a:spLocks noChangeArrowheads="1"/>
            </p:cNvSpPr>
            <p:nvPr/>
          </p:nvSpPr>
          <p:spPr bwMode="auto">
            <a:xfrm>
              <a:off x="4000" y="3348"/>
              <a:ext cx="337" cy="203"/>
            </a:xfrm>
            <a:prstGeom prst="rect">
              <a:avLst/>
            </a:prstGeom>
            <a:noFill/>
            <a:ln w="9525">
              <a:noFill/>
              <a:miter lim="800000"/>
              <a:headEnd/>
              <a:tailEnd/>
            </a:ln>
          </p:spPr>
          <p:txBody>
            <a:bodyPr/>
            <a:lstStyle/>
            <a:p>
              <a:endParaRPr lang="en-US"/>
            </a:p>
          </p:txBody>
        </p:sp>
        <p:sp>
          <p:nvSpPr>
            <p:cNvPr id="53295" name="Rectangle 48"/>
            <p:cNvSpPr>
              <a:spLocks noChangeArrowheads="1"/>
            </p:cNvSpPr>
            <p:nvPr/>
          </p:nvSpPr>
          <p:spPr bwMode="auto">
            <a:xfrm>
              <a:off x="4000" y="3358"/>
              <a:ext cx="400" cy="240"/>
            </a:xfrm>
            <a:prstGeom prst="rect">
              <a:avLst/>
            </a:prstGeom>
            <a:noFill/>
            <a:ln w="9525">
              <a:noFill/>
              <a:miter lim="800000"/>
              <a:headEnd/>
              <a:tailEnd/>
            </a:ln>
          </p:spPr>
          <p:txBody>
            <a:bodyPr wrap="none" lIns="0" tIns="0" rIns="0" bIns="0">
              <a:spAutoFit/>
            </a:bodyPr>
            <a:lstStyle/>
            <a:p>
              <a:r>
                <a:rPr lang="en-US" sz="2500" b="1">
                  <a:solidFill>
                    <a:schemeClr val="bg1"/>
                  </a:solidFill>
                </a:rPr>
                <a:t>2000</a:t>
              </a:r>
              <a:endParaRPr lang="en-US" sz="2800" b="1">
                <a:solidFill>
                  <a:schemeClr val="bg1"/>
                </a:solidFill>
              </a:endParaRPr>
            </a:p>
          </p:txBody>
        </p:sp>
        <p:sp>
          <p:nvSpPr>
            <p:cNvPr id="53296" name="Rectangle 49"/>
            <p:cNvSpPr>
              <a:spLocks noChangeArrowheads="1"/>
            </p:cNvSpPr>
            <p:nvPr/>
          </p:nvSpPr>
          <p:spPr bwMode="auto">
            <a:xfrm>
              <a:off x="4563" y="3348"/>
              <a:ext cx="337" cy="203"/>
            </a:xfrm>
            <a:prstGeom prst="rect">
              <a:avLst/>
            </a:prstGeom>
            <a:noFill/>
            <a:ln w="9525">
              <a:noFill/>
              <a:miter lim="800000"/>
              <a:headEnd/>
              <a:tailEnd/>
            </a:ln>
          </p:spPr>
          <p:txBody>
            <a:bodyPr/>
            <a:lstStyle/>
            <a:p>
              <a:endParaRPr lang="en-US"/>
            </a:p>
          </p:txBody>
        </p:sp>
        <p:sp>
          <p:nvSpPr>
            <p:cNvPr id="53297" name="Rectangle 50"/>
            <p:cNvSpPr>
              <a:spLocks noChangeArrowheads="1"/>
            </p:cNvSpPr>
            <p:nvPr/>
          </p:nvSpPr>
          <p:spPr bwMode="auto">
            <a:xfrm>
              <a:off x="4563" y="3358"/>
              <a:ext cx="400" cy="240"/>
            </a:xfrm>
            <a:prstGeom prst="rect">
              <a:avLst/>
            </a:prstGeom>
            <a:noFill/>
            <a:ln w="9525">
              <a:noFill/>
              <a:miter lim="800000"/>
              <a:headEnd/>
              <a:tailEnd/>
            </a:ln>
          </p:spPr>
          <p:txBody>
            <a:bodyPr wrap="none" lIns="0" tIns="0" rIns="0" bIns="0">
              <a:spAutoFit/>
            </a:bodyPr>
            <a:lstStyle/>
            <a:p>
              <a:r>
                <a:rPr lang="en-US" sz="2500" b="1">
                  <a:solidFill>
                    <a:schemeClr val="bg1"/>
                  </a:solidFill>
                </a:rPr>
                <a:t>2020</a:t>
              </a:r>
              <a:endParaRPr lang="en-US" sz="2800" b="1">
                <a:solidFill>
                  <a:schemeClr val="bg1"/>
                </a:solidFill>
              </a:endParaRPr>
            </a:p>
          </p:txBody>
        </p:sp>
        <p:sp>
          <p:nvSpPr>
            <p:cNvPr id="53298" name="Rectangle 51"/>
            <p:cNvSpPr>
              <a:spLocks noChangeArrowheads="1"/>
            </p:cNvSpPr>
            <p:nvPr/>
          </p:nvSpPr>
          <p:spPr bwMode="auto">
            <a:xfrm>
              <a:off x="2860" y="3633"/>
              <a:ext cx="356" cy="203"/>
            </a:xfrm>
            <a:prstGeom prst="rect">
              <a:avLst/>
            </a:prstGeom>
            <a:noFill/>
            <a:ln w="9525">
              <a:noFill/>
              <a:miter lim="800000"/>
              <a:headEnd/>
              <a:tailEnd/>
            </a:ln>
          </p:spPr>
          <p:txBody>
            <a:bodyPr/>
            <a:lstStyle/>
            <a:p>
              <a:endParaRPr lang="en-US"/>
            </a:p>
          </p:txBody>
        </p:sp>
        <p:sp>
          <p:nvSpPr>
            <p:cNvPr id="53299" name="Rectangle 52"/>
            <p:cNvSpPr>
              <a:spLocks noChangeArrowheads="1"/>
            </p:cNvSpPr>
            <p:nvPr/>
          </p:nvSpPr>
          <p:spPr bwMode="auto">
            <a:xfrm>
              <a:off x="2860" y="3643"/>
              <a:ext cx="422" cy="240"/>
            </a:xfrm>
            <a:prstGeom prst="rect">
              <a:avLst/>
            </a:prstGeom>
            <a:noFill/>
            <a:ln w="9525">
              <a:noFill/>
              <a:miter lim="800000"/>
              <a:headEnd/>
              <a:tailEnd/>
            </a:ln>
          </p:spPr>
          <p:txBody>
            <a:bodyPr wrap="none" lIns="0" tIns="0" rIns="0" bIns="0">
              <a:spAutoFit/>
            </a:bodyPr>
            <a:lstStyle/>
            <a:p>
              <a:r>
                <a:rPr lang="en-US" sz="2500" b="1">
                  <a:solidFill>
                    <a:schemeClr val="bg1"/>
                  </a:solidFill>
                  <a:latin typeface="Times"/>
                </a:rPr>
                <a:t>Year</a:t>
              </a:r>
              <a:endParaRPr lang="en-US" sz="2800" b="1">
                <a:solidFill>
                  <a:schemeClr val="bg1"/>
                </a:solidFill>
              </a:endParaRPr>
            </a:p>
          </p:txBody>
        </p:sp>
        <p:grpSp>
          <p:nvGrpSpPr>
            <p:cNvPr id="53300" name="Group 55"/>
            <p:cNvGrpSpPr>
              <a:grpSpLocks/>
            </p:cNvGrpSpPr>
            <p:nvPr/>
          </p:nvGrpSpPr>
          <p:grpSpPr bwMode="auto">
            <a:xfrm>
              <a:off x="1485" y="2097"/>
              <a:ext cx="2979" cy="1077"/>
              <a:chOff x="1485" y="2097"/>
              <a:chExt cx="2979" cy="1077"/>
            </a:xfrm>
          </p:grpSpPr>
          <p:sp>
            <p:nvSpPr>
              <p:cNvPr id="53304" name="Freeform 53"/>
              <p:cNvSpPr>
                <a:spLocks/>
              </p:cNvSpPr>
              <p:nvPr/>
            </p:nvSpPr>
            <p:spPr bwMode="auto">
              <a:xfrm>
                <a:off x="1485" y="2097"/>
                <a:ext cx="2897" cy="1042"/>
              </a:xfrm>
              <a:custGeom>
                <a:avLst/>
                <a:gdLst>
                  <a:gd name="T0" fmla="*/ 6 w 2897"/>
                  <a:gd name="T1" fmla="*/ 0 h 1042"/>
                  <a:gd name="T2" fmla="*/ 0 w 2897"/>
                  <a:gd name="T3" fmla="*/ 17 h 1042"/>
                  <a:gd name="T4" fmla="*/ 2891 w 2897"/>
                  <a:gd name="T5" fmla="*/ 1042 h 1042"/>
                  <a:gd name="T6" fmla="*/ 2897 w 2897"/>
                  <a:gd name="T7" fmla="*/ 1025 h 1042"/>
                  <a:gd name="T8" fmla="*/ 6 w 2897"/>
                  <a:gd name="T9" fmla="*/ 0 h 1042"/>
                  <a:gd name="T10" fmla="*/ 0 60000 65536"/>
                  <a:gd name="T11" fmla="*/ 0 60000 65536"/>
                  <a:gd name="T12" fmla="*/ 0 60000 65536"/>
                  <a:gd name="T13" fmla="*/ 0 60000 65536"/>
                  <a:gd name="T14" fmla="*/ 0 60000 65536"/>
                  <a:gd name="T15" fmla="*/ 0 w 2897"/>
                  <a:gd name="T16" fmla="*/ 0 h 1042"/>
                  <a:gd name="T17" fmla="*/ 2897 w 2897"/>
                  <a:gd name="T18" fmla="*/ 1042 h 1042"/>
                </a:gdLst>
                <a:ahLst/>
                <a:cxnLst>
                  <a:cxn ang="T10">
                    <a:pos x="T0" y="T1"/>
                  </a:cxn>
                  <a:cxn ang="T11">
                    <a:pos x="T2" y="T3"/>
                  </a:cxn>
                  <a:cxn ang="T12">
                    <a:pos x="T4" y="T5"/>
                  </a:cxn>
                  <a:cxn ang="T13">
                    <a:pos x="T6" y="T7"/>
                  </a:cxn>
                  <a:cxn ang="T14">
                    <a:pos x="T8" y="T9"/>
                  </a:cxn>
                </a:cxnLst>
                <a:rect l="T15" t="T16" r="T17" b="T18"/>
                <a:pathLst>
                  <a:path w="2897" h="1042">
                    <a:moveTo>
                      <a:pt x="6" y="0"/>
                    </a:moveTo>
                    <a:lnTo>
                      <a:pt x="0" y="17"/>
                    </a:lnTo>
                    <a:lnTo>
                      <a:pt x="2891" y="1042"/>
                    </a:lnTo>
                    <a:lnTo>
                      <a:pt x="2897" y="1025"/>
                    </a:lnTo>
                    <a:lnTo>
                      <a:pt x="6" y="0"/>
                    </a:lnTo>
                    <a:close/>
                  </a:path>
                </a:pathLst>
              </a:custGeom>
              <a:solidFill>
                <a:srgbClr val="FF3300"/>
              </a:solidFill>
              <a:ln w="9525">
                <a:noFill/>
                <a:round/>
                <a:headEnd/>
                <a:tailEnd/>
              </a:ln>
            </p:spPr>
            <p:txBody>
              <a:bodyPr/>
              <a:lstStyle/>
              <a:p>
                <a:endParaRPr lang="en-US"/>
              </a:p>
            </p:txBody>
          </p:sp>
          <p:sp>
            <p:nvSpPr>
              <p:cNvPr id="53305" name="Freeform 54"/>
              <p:cNvSpPr>
                <a:spLocks/>
              </p:cNvSpPr>
              <p:nvPr/>
            </p:nvSpPr>
            <p:spPr bwMode="auto">
              <a:xfrm>
                <a:off x="4361" y="3086"/>
                <a:ext cx="103" cy="88"/>
              </a:xfrm>
              <a:custGeom>
                <a:avLst/>
                <a:gdLst>
                  <a:gd name="T0" fmla="*/ 0 w 103"/>
                  <a:gd name="T1" fmla="*/ 88 h 88"/>
                  <a:gd name="T2" fmla="*/ 103 w 103"/>
                  <a:gd name="T3" fmla="*/ 75 h 88"/>
                  <a:gd name="T4" fmla="*/ 32 w 103"/>
                  <a:gd name="T5" fmla="*/ 0 h 88"/>
                  <a:gd name="T6" fmla="*/ 0 w 103"/>
                  <a:gd name="T7" fmla="*/ 88 h 88"/>
                  <a:gd name="T8" fmla="*/ 0 60000 65536"/>
                  <a:gd name="T9" fmla="*/ 0 60000 65536"/>
                  <a:gd name="T10" fmla="*/ 0 60000 65536"/>
                  <a:gd name="T11" fmla="*/ 0 60000 65536"/>
                  <a:gd name="T12" fmla="*/ 0 w 103"/>
                  <a:gd name="T13" fmla="*/ 0 h 88"/>
                  <a:gd name="T14" fmla="*/ 103 w 103"/>
                  <a:gd name="T15" fmla="*/ 88 h 88"/>
                </a:gdLst>
                <a:ahLst/>
                <a:cxnLst>
                  <a:cxn ang="T8">
                    <a:pos x="T0" y="T1"/>
                  </a:cxn>
                  <a:cxn ang="T9">
                    <a:pos x="T2" y="T3"/>
                  </a:cxn>
                  <a:cxn ang="T10">
                    <a:pos x="T4" y="T5"/>
                  </a:cxn>
                  <a:cxn ang="T11">
                    <a:pos x="T6" y="T7"/>
                  </a:cxn>
                </a:cxnLst>
                <a:rect l="T12" t="T13" r="T14" b="T15"/>
                <a:pathLst>
                  <a:path w="103" h="88">
                    <a:moveTo>
                      <a:pt x="0" y="88"/>
                    </a:moveTo>
                    <a:lnTo>
                      <a:pt x="103" y="75"/>
                    </a:lnTo>
                    <a:lnTo>
                      <a:pt x="32" y="0"/>
                    </a:lnTo>
                    <a:lnTo>
                      <a:pt x="0" y="88"/>
                    </a:lnTo>
                    <a:close/>
                  </a:path>
                </a:pathLst>
              </a:custGeom>
              <a:solidFill>
                <a:srgbClr val="FF3300"/>
              </a:solidFill>
              <a:ln w="9525">
                <a:noFill/>
                <a:round/>
                <a:headEnd/>
                <a:tailEnd/>
              </a:ln>
            </p:spPr>
            <p:txBody>
              <a:bodyPr/>
              <a:lstStyle/>
              <a:p>
                <a:endParaRPr lang="en-US"/>
              </a:p>
            </p:txBody>
          </p:sp>
        </p:grpSp>
        <p:sp>
          <p:nvSpPr>
            <p:cNvPr id="53301" name="Rectangle 56"/>
            <p:cNvSpPr>
              <a:spLocks noChangeArrowheads="1"/>
            </p:cNvSpPr>
            <p:nvPr/>
          </p:nvSpPr>
          <p:spPr bwMode="auto">
            <a:xfrm rot="-5400000">
              <a:off x="479" y="2470"/>
              <a:ext cx="784" cy="230"/>
            </a:xfrm>
            <a:prstGeom prst="rect">
              <a:avLst/>
            </a:prstGeom>
            <a:noFill/>
            <a:ln w="9525">
              <a:noFill/>
              <a:miter lim="800000"/>
              <a:headEnd/>
              <a:tailEnd/>
            </a:ln>
          </p:spPr>
          <p:txBody>
            <a:bodyPr wrap="none" lIns="0" tIns="0" rIns="0" bIns="0">
              <a:spAutoFit/>
            </a:bodyPr>
            <a:lstStyle/>
            <a:p>
              <a:r>
                <a:rPr lang="en-US" b="1">
                  <a:solidFill>
                    <a:srgbClr val="000000"/>
                  </a:solidFill>
                  <a:latin typeface="Times"/>
                </a:rPr>
                <a:t>Area (km</a:t>
              </a:r>
              <a:endParaRPr lang="en-US"/>
            </a:p>
          </p:txBody>
        </p:sp>
        <p:sp>
          <p:nvSpPr>
            <p:cNvPr id="53302" name="Rectangle 57"/>
            <p:cNvSpPr>
              <a:spLocks noChangeArrowheads="1"/>
            </p:cNvSpPr>
            <p:nvPr/>
          </p:nvSpPr>
          <p:spPr bwMode="auto">
            <a:xfrm rot="-5400000">
              <a:off x="804" y="2082"/>
              <a:ext cx="64" cy="154"/>
            </a:xfrm>
            <a:prstGeom prst="rect">
              <a:avLst/>
            </a:prstGeom>
            <a:noFill/>
            <a:ln w="9525">
              <a:noFill/>
              <a:miter lim="800000"/>
              <a:headEnd/>
              <a:tailEnd/>
            </a:ln>
          </p:spPr>
          <p:txBody>
            <a:bodyPr wrap="none" lIns="0" tIns="0" rIns="0" bIns="0">
              <a:spAutoFit/>
            </a:bodyPr>
            <a:lstStyle/>
            <a:p>
              <a:r>
                <a:rPr lang="en-US" sz="1600" b="1">
                  <a:solidFill>
                    <a:srgbClr val="000000"/>
                  </a:solidFill>
                  <a:latin typeface="Times"/>
                </a:rPr>
                <a:t>2</a:t>
              </a:r>
              <a:endParaRPr lang="en-US"/>
            </a:p>
          </p:txBody>
        </p:sp>
        <p:sp>
          <p:nvSpPr>
            <p:cNvPr id="53303" name="Rectangle 58"/>
            <p:cNvSpPr>
              <a:spLocks noChangeArrowheads="1"/>
            </p:cNvSpPr>
            <p:nvPr/>
          </p:nvSpPr>
          <p:spPr bwMode="auto">
            <a:xfrm rot="-5400000">
              <a:off x="839" y="1981"/>
              <a:ext cx="64" cy="230"/>
            </a:xfrm>
            <a:prstGeom prst="rect">
              <a:avLst/>
            </a:prstGeom>
            <a:noFill/>
            <a:ln w="9525">
              <a:noFill/>
              <a:miter lim="800000"/>
              <a:headEnd/>
              <a:tailEnd/>
            </a:ln>
          </p:spPr>
          <p:txBody>
            <a:bodyPr wrap="none" lIns="0" tIns="0" rIns="0" bIns="0">
              <a:spAutoFit/>
            </a:bodyPr>
            <a:lstStyle/>
            <a:p>
              <a:r>
                <a:rPr lang="en-US" b="1">
                  <a:solidFill>
                    <a:srgbClr val="000000"/>
                  </a:solidFill>
                  <a:latin typeface="Times"/>
                </a:rPr>
                <a:t>)</a:t>
              </a:r>
              <a:endParaRPr lang="en-US"/>
            </a:p>
          </p:txBody>
        </p:sp>
      </p:grpSp>
      <p:grpSp>
        <p:nvGrpSpPr>
          <p:cNvPr id="4" name="Group 62"/>
          <p:cNvGrpSpPr>
            <a:grpSpLocks/>
          </p:cNvGrpSpPr>
          <p:nvPr/>
        </p:nvGrpSpPr>
        <p:grpSpPr bwMode="auto">
          <a:xfrm>
            <a:off x="5105400" y="3124200"/>
            <a:ext cx="1752600" cy="762000"/>
            <a:chOff x="3216" y="2688"/>
            <a:chExt cx="1104" cy="480"/>
          </a:xfrm>
        </p:grpSpPr>
        <p:sp>
          <p:nvSpPr>
            <p:cNvPr id="53253" name="Oval 60"/>
            <p:cNvSpPr>
              <a:spLocks noChangeArrowheads="1"/>
            </p:cNvSpPr>
            <p:nvPr/>
          </p:nvSpPr>
          <p:spPr bwMode="auto">
            <a:xfrm>
              <a:off x="3216" y="2688"/>
              <a:ext cx="288" cy="288"/>
            </a:xfrm>
            <a:prstGeom prst="ellipse">
              <a:avLst/>
            </a:prstGeom>
            <a:noFill/>
            <a:ln w="28575">
              <a:solidFill>
                <a:srgbClr val="FFFF00"/>
              </a:solidFill>
              <a:round/>
              <a:headEnd/>
              <a:tailEnd/>
            </a:ln>
          </p:spPr>
          <p:txBody>
            <a:bodyPr wrap="none" anchor="ctr"/>
            <a:lstStyle/>
            <a:p>
              <a:pPr algn="ctr"/>
              <a:endParaRPr lang="en-AU"/>
            </a:p>
          </p:txBody>
        </p:sp>
        <p:sp>
          <p:nvSpPr>
            <p:cNvPr id="53254" name="Oval 61"/>
            <p:cNvSpPr>
              <a:spLocks noChangeArrowheads="1"/>
            </p:cNvSpPr>
            <p:nvPr/>
          </p:nvSpPr>
          <p:spPr bwMode="auto">
            <a:xfrm>
              <a:off x="4032" y="2880"/>
              <a:ext cx="288" cy="288"/>
            </a:xfrm>
            <a:prstGeom prst="ellipse">
              <a:avLst/>
            </a:prstGeom>
            <a:noFill/>
            <a:ln w="28575">
              <a:solidFill>
                <a:srgbClr val="FFFF00"/>
              </a:solidFill>
              <a:round/>
              <a:headEnd/>
              <a:tailEnd/>
            </a:ln>
          </p:spPr>
          <p:txBody>
            <a:bodyPr wrap="none" anchor="ctr"/>
            <a:lstStyle/>
            <a:p>
              <a:pPr algn="ctr"/>
              <a:endParaRPr lang="en-AU"/>
            </a:p>
          </p:txBody>
        </p:sp>
      </p:grpSp>
    </p:spTree>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algn="ctr" eaLnBrk="1" hangingPunct="1">
              <a:defRPr/>
            </a:pPr>
            <a:r>
              <a:rPr lang="en-US" dirty="0" smtClean="0"/>
              <a:t>Water Pollution by Human</a:t>
            </a:r>
          </a:p>
        </p:txBody>
      </p:sp>
      <p:sp>
        <p:nvSpPr>
          <p:cNvPr id="54275" name="Rectangle 3"/>
          <p:cNvSpPr>
            <a:spLocks noGrp="1" noChangeArrowheads="1"/>
          </p:cNvSpPr>
          <p:nvPr>
            <p:ph type="body" idx="1"/>
          </p:nvPr>
        </p:nvSpPr>
        <p:spPr/>
        <p:txBody>
          <a:bodyPr/>
          <a:lstStyle/>
          <a:p>
            <a:pPr eaLnBrk="1" hangingPunct="1"/>
            <a:r>
              <a:rPr lang="en-US" sz="2800" b="1" smtClean="0">
                <a:solidFill>
                  <a:schemeClr val="bg1"/>
                </a:solidFill>
              </a:rPr>
              <a:t>Surface water</a:t>
            </a:r>
          </a:p>
          <a:p>
            <a:pPr eaLnBrk="1" hangingPunct="1"/>
            <a:r>
              <a:rPr lang="en-US" sz="2800" smtClean="0">
                <a:solidFill>
                  <a:schemeClr val="bg1"/>
                </a:solidFill>
              </a:rPr>
              <a:t>In urban areas, primarily from industrial and domestic wastes</a:t>
            </a:r>
          </a:p>
          <a:p>
            <a:pPr eaLnBrk="1" hangingPunct="1"/>
            <a:r>
              <a:rPr lang="en-US" sz="2800" smtClean="0">
                <a:solidFill>
                  <a:schemeClr val="bg1"/>
                </a:solidFill>
              </a:rPr>
              <a:t>In rural related pollution areas with co-use of waters for humans and livestock</a:t>
            </a:r>
          </a:p>
          <a:p>
            <a:pPr eaLnBrk="1" hangingPunct="1"/>
            <a:r>
              <a:rPr lang="en-US" sz="2800" b="1" smtClean="0">
                <a:solidFill>
                  <a:schemeClr val="bg1"/>
                </a:solidFill>
              </a:rPr>
              <a:t>Drinking water</a:t>
            </a:r>
            <a:r>
              <a:rPr lang="en-US" sz="2800" smtClean="0">
                <a:solidFill>
                  <a:schemeClr val="bg1"/>
                </a:solidFill>
              </a:rPr>
              <a:t> Especially in areas without access to treated/piped water</a:t>
            </a:r>
          </a:p>
          <a:p>
            <a:pPr eaLnBrk="1" hangingPunct="1">
              <a:buFont typeface="Wingdings" pitchFamily="2" charset="2"/>
              <a:buNone/>
            </a:pPr>
            <a:r>
              <a:rPr lang="en-US" sz="2800" smtClean="0">
                <a:solidFill>
                  <a:schemeClr val="bg1"/>
                </a:solidFill>
              </a:rPr>
              <a:t>   contamination</a:t>
            </a:r>
          </a:p>
          <a:p>
            <a:pPr eaLnBrk="1" hangingPunct="1"/>
            <a:endParaRPr lang="en-US" sz="2800" smtClean="0">
              <a:solidFill>
                <a:schemeClr val="bg1"/>
              </a:solidFill>
            </a:endParaRPr>
          </a:p>
        </p:txBody>
      </p:sp>
    </p:spTree>
  </p:cSld>
  <p:clrMapOvr>
    <a:masterClrMapping/>
  </p:clrMapOvr>
  <p:transition>
    <p:strips dir="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pic>
        <p:nvPicPr>
          <p:cNvPr id="55299" name="Content Placeholder 3" descr="out-on-the-water-2.jpg"/>
          <p:cNvPicPr>
            <a:picLocks noGrp="1" noChangeAspect="1"/>
          </p:cNvPicPr>
          <p:nvPr>
            <p:ph idx="1"/>
          </p:nvPr>
        </p:nvPicPr>
        <p:blipFill>
          <a:blip r:embed="rId3"/>
          <a:srcRect/>
          <a:stretch>
            <a:fillRect/>
          </a:stretch>
        </p:blipFill>
        <p:spPr>
          <a:xfrm>
            <a:off x="0" y="0"/>
            <a:ext cx="9144000" cy="6858000"/>
          </a:xfrm>
        </p:spPr>
      </p:pic>
    </p:spTree>
  </p:cSld>
  <p:clrMapOvr>
    <a:masterClrMapping/>
  </p:clrMapOvr>
  <p:transition>
    <p:strips dir="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pic>
        <p:nvPicPr>
          <p:cNvPr id="56323" name="Content Placeholder 3" descr="Obvious_water_pollution-resized.jpeg"/>
          <p:cNvPicPr>
            <a:picLocks noGrp="1" noChangeAspect="1"/>
          </p:cNvPicPr>
          <p:nvPr>
            <p:ph idx="1"/>
          </p:nvPr>
        </p:nvPicPr>
        <p:blipFill>
          <a:blip r:embed="rId3"/>
          <a:srcRect/>
          <a:stretch>
            <a:fillRect/>
          </a:stretch>
        </p:blipFill>
        <p:spPr>
          <a:xfrm>
            <a:off x="0" y="0"/>
            <a:ext cx="9144000" cy="6870700"/>
          </a:xfrm>
        </p:spPr>
      </p:pic>
    </p:spTree>
  </p:cSld>
  <p:clrMapOvr>
    <a:masterClrMapping/>
  </p:clrMapOvr>
  <p:transition>
    <p:strips dir="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pic>
        <p:nvPicPr>
          <p:cNvPr id="57347" name="Content Placeholder 3" descr="3764782333_1c3fd2fd42.jpg"/>
          <p:cNvPicPr>
            <a:picLocks noGrp="1" noChangeAspect="1"/>
          </p:cNvPicPr>
          <p:nvPr>
            <p:ph idx="1"/>
          </p:nvPr>
        </p:nvPicPr>
        <p:blipFill>
          <a:blip r:embed="rId3"/>
          <a:srcRect/>
          <a:stretch>
            <a:fillRect/>
          </a:stretch>
        </p:blipFill>
        <p:spPr>
          <a:xfrm>
            <a:off x="0" y="0"/>
            <a:ext cx="9144000" cy="6832600"/>
          </a:xfrm>
        </p:spPr>
      </p:pic>
    </p:spTree>
  </p:cSld>
  <p:clrMapOvr>
    <a:masterClrMapping/>
  </p:clrMapOvr>
  <p:transition>
    <p:strips dir="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pic>
        <p:nvPicPr>
          <p:cNvPr id="58371" name="Content Placeholder 3" descr="17-05-09-Capture_Buriganga_River-2_0.jpg"/>
          <p:cNvPicPr>
            <a:picLocks noGrp="1" noChangeAspect="1"/>
          </p:cNvPicPr>
          <p:nvPr>
            <p:ph idx="1"/>
          </p:nvPr>
        </p:nvPicPr>
        <p:blipFill>
          <a:blip r:embed="rId3"/>
          <a:srcRect/>
          <a:stretch>
            <a:fillRect/>
          </a:stretch>
        </p:blipFill>
        <p:spPr>
          <a:xfrm>
            <a:off x="0" y="0"/>
            <a:ext cx="9217025" cy="6858000"/>
          </a:xfrm>
        </p:spPr>
      </p:pic>
    </p:spTree>
  </p:cSld>
  <p:clrMapOvr>
    <a:masterClrMapping/>
  </p:clrMapOvr>
  <p:transition>
    <p:strips dir="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pic>
        <p:nvPicPr>
          <p:cNvPr id="59395" name="Content Placeholder 3" descr="6.5f in towns DSC_0077.JPG"/>
          <p:cNvPicPr>
            <a:picLocks noGrp="1" noChangeAspect="1"/>
          </p:cNvPicPr>
          <p:nvPr>
            <p:ph idx="1"/>
          </p:nvPr>
        </p:nvPicPr>
        <p:blipFill>
          <a:blip r:embed="rId3"/>
          <a:srcRect/>
          <a:stretch>
            <a:fillRect/>
          </a:stretch>
        </p:blipFill>
        <p:spPr>
          <a:xfrm>
            <a:off x="0" y="0"/>
            <a:ext cx="9144000" cy="6858000"/>
          </a:xfrm>
        </p:spPr>
      </p:pic>
    </p:spTree>
  </p:cSld>
  <p:clrMapOvr>
    <a:masterClrMapping/>
  </p:clrMapOvr>
  <p:transition>
    <p:strips dir="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277813"/>
            <a:ext cx="8229600" cy="1017587"/>
          </a:xfrm>
        </p:spPr>
        <p:txBody>
          <a:bodyPr/>
          <a:lstStyle/>
          <a:p>
            <a:pPr algn="ctr" eaLnBrk="1" hangingPunct="1">
              <a:defRPr/>
            </a:pPr>
            <a:r>
              <a:rPr lang="en-US" dirty="0" smtClean="0"/>
              <a:t>Water pollution</a:t>
            </a:r>
          </a:p>
        </p:txBody>
      </p:sp>
      <p:sp>
        <p:nvSpPr>
          <p:cNvPr id="60419" name="Rectangle 3"/>
          <p:cNvSpPr>
            <a:spLocks noGrp="1" noChangeArrowheads="1"/>
          </p:cNvSpPr>
          <p:nvPr>
            <p:ph type="body" idx="1"/>
          </p:nvPr>
        </p:nvSpPr>
        <p:spPr/>
        <p:txBody>
          <a:bodyPr/>
          <a:lstStyle/>
          <a:p>
            <a:pPr eaLnBrk="1" hangingPunct="1">
              <a:lnSpc>
                <a:spcPct val="80000"/>
              </a:lnSpc>
              <a:buFont typeface="Wingdings" pitchFamily="2" charset="2"/>
              <a:buNone/>
            </a:pPr>
            <a:r>
              <a:rPr lang="en-US" sz="3600" smtClean="0">
                <a:solidFill>
                  <a:schemeClr val="bg1"/>
                </a:solidFill>
              </a:rPr>
              <a:t>Common pollutants of area rivers, streams, bayous, lakes, ponds, estuaries and bays include:   </a:t>
            </a:r>
          </a:p>
          <a:p>
            <a:pPr eaLnBrk="1" hangingPunct="1">
              <a:lnSpc>
                <a:spcPct val="80000"/>
              </a:lnSpc>
            </a:pPr>
            <a:r>
              <a:rPr lang="en-US" sz="3600" smtClean="0">
                <a:solidFill>
                  <a:schemeClr val="bg1"/>
                </a:solidFill>
              </a:rPr>
              <a:t>fertilizers from home lawns and gardens, as well as agriculture; </a:t>
            </a:r>
          </a:p>
          <a:p>
            <a:pPr eaLnBrk="1" hangingPunct="1">
              <a:lnSpc>
                <a:spcPct val="80000"/>
              </a:lnSpc>
            </a:pPr>
            <a:r>
              <a:rPr lang="en-US" sz="3600" smtClean="0">
                <a:solidFill>
                  <a:schemeClr val="bg1"/>
                </a:solidFill>
              </a:rPr>
              <a:t>mercury from power plants and industrial waste; </a:t>
            </a:r>
          </a:p>
          <a:p>
            <a:pPr eaLnBrk="1" hangingPunct="1">
              <a:lnSpc>
                <a:spcPct val="80000"/>
              </a:lnSpc>
            </a:pPr>
            <a:r>
              <a:rPr lang="en-US" sz="3600" smtClean="0">
                <a:solidFill>
                  <a:schemeClr val="bg1"/>
                </a:solidFill>
              </a:rPr>
              <a:t>herbicides and insecticides; </a:t>
            </a:r>
          </a:p>
          <a:p>
            <a:pPr eaLnBrk="1" hangingPunct="1">
              <a:lnSpc>
                <a:spcPct val="80000"/>
              </a:lnSpc>
            </a:pPr>
            <a:r>
              <a:rPr lang="en-US" sz="3600" smtClean="0">
                <a:solidFill>
                  <a:schemeClr val="bg1"/>
                </a:solidFill>
              </a:rPr>
              <a:t>oil and other chemicals from roadway runoff; </a:t>
            </a:r>
          </a:p>
          <a:p>
            <a:pPr eaLnBrk="1" hangingPunct="1">
              <a:lnSpc>
                <a:spcPct val="80000"/>
              </a:lnSpc>
            </a:pPr>
            <a:endParaRPr lang="en-US" sz="3600" smtClean="0">
              <a:solidFill>
                <a:schemeClr val="bg1"/>
              </a:solidFill>
            </a:endParaRPr>
          </a:p>
        </p:txBody>
      </p:sp>
    </p:spTree>
  </p:cSld>
  <p:clrMapOvr>
    <a:masterClrMapping/>
  </p:clrMapOvr>
  <p:transition>
    <p:strips dir="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277813"/>
            <a:ext cx="8229600" cy="1017587"/>
          </a:xfrm>
        </p:spPr>
        <p:txBody>
          <a:bodyPr/>
          <a:lstStyle/>
          <a:p>
            <a:pPr algn="ctr" eaLnBrk="1" hangingPunct="1">
              <a:defRPr/>
            </a:pPr>
            <a:r>
              <a:rPr lang="en-US" dirty="0" smtClean="0"/>
              <a:t>Water pollution</a:t>
            </a:r>
          </a:p>
        </p:txBody>
      </p:sp>
      <p:sp>
        <p:nvSpPr>
          <p:cNvPr id="61443" name="Rectangle 3"/>
          <p:cNvSpPr>
            <a:spLocks noGrp="1" noChangeArrowheads="1"/>
          </p:cNvSpPr>
          <p:nvPr>
            <p:ph type="body" idx="1"/>
          </p:nvPr>
        </p:nvSpPr>
        <p:spPr/>
        <p:txBody>
          <a:bodyPr/>
          <a:lstStyle/>
          <a:p>
            <a:pPr eaLnBrk="1" hangingPunct="1">
              <a:lnSpc>
                <a:spcPct val="80000"/>
              </a:lnSpc>
            </a:pPr>
            <a:r>
              <a:rPr lang="en-US" smtClean="0">
                <a:solidFill>
                  <a:schemeClr val="bg1"/>
                </a:solidFill>
              </a:rPr>
              <a:t>prescription medications, paint and other toxic substances disposed down household sinks and toilets; </a:t>
            </a:r>
          </a:p>
          <a:p>
            <a:pPr eaLnBrk="1" hangingPunct="1">
              <a:lnSpc>
                <a:spcPct val="80000"/>
              </a:lnSpc>
            </a:pPr>
            <a:r>
              <a:rPr lang="en-US" smtClean="0">
                <a:solidFill>
                  <a:schemeClr val="bg1"/>
                </a:solidFill>
              </a:rPr>
              <a:t>and sediment from construction sites; </a:t>
            </a:r>
          </a:p>
          <a:p>
            <a:pPr eaLnBrk="1" hangingPunct="1">
              <a:lnSpc>
                <a:spcPct val="80000"/>
              </a:lnSpc>
            </a:pPr>
            <a:r>
              <a:rPr lang="en-US" smtClean="0">
                <a:solidFill>
                  <a:schemeClr val="bg1"/>
                </a:solidFill>
              </a:rPr>
              <a:t>pet waste; </a:t>
            </a:r>
          </a:p>
          <a:p>
            <a:pPr eaLnBrk="1" hangingPunct="1">
              <a:lnSpc>
                <a:spcPct val="80000"/>
              </a:lnSpc>
            </a:pPr>
            <a:r>
              <a:rPr lang="en-US" smtClean="0">
                <a:solidFill>
                  <a:schemeClr val="bg1"/>
                </a:solidFill>
              </a:rPr>
              <a:t>faulty septic systems; </a:t>
            </a:r>
          </a:p>
          <a:p>
            <a:pPr eaLnBrk="1" hangingPunct="1">
              <a:lnSpc>
                <a:spcPct val="80000"/>
              </a:lnSpc>
            </a:pPr>
            <a:r>
              <a:rPr lang="en-US" smtClean="0">
                <a:solidFill>
                  <a:schemeClr val="bg1"/>
                </a:solidFill>
              </a:rPr>
              <a:t>run-off from industrial sources or sewage treatment plants; and </a:t>
            </a:r>
          </a:p>
          <a:p>
            <a:pPr eaLnBrk="1" hangingPunct="1">
              <a:lnSpc>
                <a:spcPct val="80000"/>
              </a:lnSpc>
            </a:pPr>
            <a:r>
              <a:rPr lang="en-US" smtClean="0">
                <a:solidFill>
                  <a:schemeClr val="bg1"/>
                </a:solidFill>
              </a:rPr>
              <a:t>hormone and prescription medications in human waste. </a:t>
            </a:r>
          </a:p>
          <a:p>
            <a:pPr eaLnBrk="1" hangingPunct="1">
              <a:lnSpc>
                <a:spcPct val="80000"/>
              </a:lnSpc>
            </a:pPr>
            <a:endParaRPr lang="en-US" smtClean="0">
              <a:solidFill>
                <a:schemeClr val="bg1"/>
              </a:solidFill>
            </a:endParaRPr>
          </a:p>
        </p:txBody>
      </p:sp>
    </p:spTree>
  </p:cSld>
  <p:clrMapOvr>
    <a:masterClrMapping/>
  </p:clrMapOvr>
  <p:transition>
    <p:strips dir="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pic>
        <p:nvPicPr>
          <p:cNvPr id="26627" name="Content Placeholder 3" descr="climate-change1.jpg"/>
          <p:cNvPicPr>
            <a:picLocks noGrp="1" noChangeAspect="1"/>
          </p:cNvPicPr>
          <p:nvPr>
            <p:ph idx="1"/>
          </p:nvPr>
        </p:nvPicPr>
        <p:blipFill>
          <a:blip r:embed="rId3"/>
          <a:srcRect/>
          <a:stretch>
            <a:fillRect/>
          </a:stretch>
        </p:blipFill>
        <p:spPr>
          <a:xfrm>
            <a:off x="0" y="0"/>
            <a:ext cx="9144000" cy="6705600"/>
          </a:xfrm>
        </p:spPr>
      </p:pic>
    </p:spTree>
  </p:cSld>
  <p:clrMapOvr>
    <a:masterClrMapping/>
  </p:clrMapOvr>
  <p:transition>
    <p:strips dir="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pic>
        <p:nvPicPr>
          <p:cNvPr id="62467" name="Content Placeholder 3" descr="water-pollution.JPG"/>
          <p:cNvPicPr>
            <a:picLocks noGrp="1" noChangeAspect="1"/>
          </p:cNvPicPr>
          <p:nvPr>
            <p:ph idx="1"/>
          </p:nvPr>
        </p:nvPicPr>
        <p:blipFill>
          <a:blip r:embed="rId3"/>
          <a:srcRect/>
          <a:stretch>
            <a:fillRect/>
          </a:stretch>
        </p:blipFill>
        <p:spPr>
          <a:xfrm>
            <a:off x="0" y="0"/>
            <a:ext cx="9144000" cy="6869113"/>
          </a:xfrm>
        </p:spPr>
      </p:pic>
    </p:spTree>
  </p:cSld>
  <p:clrMapOvr>
    <a:masterClrMapping/>
  </p:clrMapOvr>
  <p:transition>
    <p:strips dir="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pic>
        <p:nvPicPr>
          <p:cNvPr id="63491" name="Content Placeholder 3" descr="2009-04-27__deadriver.jpg"/>
          <p:cNvPicPr>
            <a:picLocks noGrp="1" noChangeAspect="1"/>
          </p:cNvPicPr>
          <p:nvPr>
            <p:ph idx="1"/>
          </p:nvPr>
        </p:nvPicPr>
        <p:blipFill>
          <a:blip r:embed="rId3"/>
          <a:srcRect/>
          <a:stretch>
            <a:fillRect/>
          </a:stretch>
        </p:blipFill>
        <p:spPr>
          <a:xfrm>
            <a:off x="0" y="0"/>
            <a:ext cx="9166225" cy="6858000"/>
          </a:xfrm>
        </p:spPr>
      </p:pic>
    </p:spTree>
  </p:cSld>
  <p:clrMapOvr>
    <a:masterClrMapping/>
  </p:clrMapOvr>
  <p:transition>
    <p:strips dir="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normAutofit fontScale="90000"/>
          </a:bodyPr>
          <a:lstStyle/>
          <a:p>
            <a:pPr algn="ctr" eaLnBrk="1" hangingPunct="1">
              <a:defRPr/>
            </a:pPr>
            <a:r>
              <a:rPr lang="en-US" sz="4000" dirty="0" smtClean="0"/>
              <a:t>Health risks associated with water pollution</a:t>
            </a:r>
          </a:p>
        </p:txBody>
      </p:sp>
      <p:sp>
        <p:nvSpPr>
          <p:cNvPr id="64515" name="Rectangle 3"/>
          <p:cNvSpPr>
            <a:spLocks noGrp="1" noChangeArrowheads="1"/>
          </p:cNvSpPr>
          <p:nvPr>
            <p:ph type="body" idx="1"/>
          </p:nvPr>
        </p:nvSpPr>
        <p:spPr/>
        <p:txBody>
          <a:bodyPr/>
          <a:lstStyle/>
          <a:p>
            <a:pPr eaLnBrk="1" hangingPunct="1">
              <a:buFont typeface="Wingdings" pitchFamily="2" charset="2"/>
              <a:buNone/>
            </a:pPr>
            <a:endParaRPr lang="en-US" smtClean="0">
              <a:solidFill>
                <a:schemeClr val="bg1"/>
              </a:solidFill>
            </a:endParaRPr>
          </a:p>
          <a:p>
            <a:pPr eaLnBrk="1" hangingPunct="1"/>
            <a:r>
              <a:rPr lang="en-US" smtClean="0">
                <a:solidFill>
                  <a:schemeClr val="bg1"/>
                </a:solidFill>
              </a:rPr>
              <a:t>Drinking or washing with contaminated water; </a:t>
            </a:r>
          </a:p>
          <a:p>
            <a:pPr eaLnBrk="1" hangingPunct="1"/>
            <a:r>
              <a:rPr lang="en-US" smtClean="0">
                <a:solidFill>
                  <a:schemeClr val="bg1"/>
                </a:solidFill>
              </a:rPr>
              <a:t>Eating seafood from polluted rivers or bays; </a:t>
            </a:r>
          </a:p>
          <a:p>
            <a:pPr eaLnBrk="1" hangingPunct="1"/>
            <a:r>
              <a:rPr lang="en-US" smtClean="0">
                <a:solidFill>
                  <a:schemeClr val="bg1"/>
                </a:solidFill>
              </a:rPr>
              <a:t>Eating crops watered with polluted water; and/or </a:t>
            </a:r>
          </a:p>
          <a:p>
            <a:pPr eaLnBrk="1" hangingPunct="1"/>
            <a:r>
              <a:rPr lang="en-US" smtClean="0">
                <a:solidFill>
                  <a:schemeClr val="bg1"/>
                </a:solidFill>
              </a:rPr>
              <a:t>Swimming in polluted waterways.</a:t>
            </a:r>
          </a:p>
          <a:p>
            <a:pPr eaLnBrk="1" hangingPunct="1"/>
            <a:endParaRPr lang="en-US" smtClean="0">
              <a:solidFill>
                <a:schemeClr val="bg1"/>
              </a:solidFill>
            </a:endParaRPr>
          </a:p>
        </p:txBody>
      </p:sp>
    </p:spTree>
  </p:cSld>
  <p:clrMapOvr>
    <a:masterClrMapping/>
  </p:clrMapOvr>
  <p:transition>
    <p:strips dir="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pic>
        <p:nvPicPr>
          <p:cNvPr id="65539" name="Content Placeholder 3" descr="children_Summer_Buriganga_20090429.jpg"/>
          <p:cNvPicPr>
            <a:picLocks noGrp="1" noChangeAspect="1"/>
          </p:cNvPicPr>
          <p:nvPr>
            <p:ph idx="1"/>
          </p:nvPr>
        </p:nvPicPr>
        <p:blipFill>
          <a:blip r:embed="rId3"/>
          <a:srcRect/>
          <a:stretch>
            <a:fillRect/>
          </a:stretch>
        </p:blipFill>
        <p:spPr>
          <a:xfrm>
            <a:off x="0" y="0"/>
            <a:ext cx="9144000" cy="6858000"/>
          </a:xfrm>
        </p:spPr>
      </p:pic>
    </p:spTree>
  </p:cSld>
  <p:clrMapOvr>
    <a:masterClrMapping/>
  </p:clrMapOvr>
  <p:transition>
    <p:strips dir="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277813"/>
            <a:ext cx="8229600" cy="788987"/>
          </a:xfrm>
        </p:spPr>
        <p:txBody>
          <a:bodyPr/>
          <a:lstStyle/>
          <a:p>
            <a:pPr algn="ctr" eaLnBrk="1" hangingPunct="1">
              <a:defRPr/>
            </a:pPr>
            <a:r>
              <a:rPr lang="en-US" sz="3600" dirty="0" smtClean="0"/>
              <a:t>Food Borne hazards</a:t>
            </a:r>
          </a:p>
        </p:txBody>
      </p:sp>
      <p:sp>
        <p:nvSpPr>
          <p:cNvPr id="66563" name="Rectangle 3"/>
          <p:cNvSpPr>
            <a:spLocks noGrp="1" noChangeArrowheads="1"/>
          </p:cNvSpPr>
          <p:nvPr>
            <p:ph type="body" idx="1"/>
          </p:nvPr>
        </p:nvSpPr>
        <p:spPr/>
        <p:txBody>
          <a:bodyPr/>
          <a:lstStyle/>
          <a:p>
            <a:pPr eaLnBrk="1" hangingPunct="1"/>
            <a:r>
              <a:rPr lang="en-US" b="1" smtClean="0">
                <a:solidFill>
                  <a:schemeClr val="bg1"/>
                </a:solidFill>
              </a:rPr>
              <a:t>Biological Contamination</a:t>
            </a:r>
          </a:p>
          <a:p>
            <a:pPr eaLnBrk="1" hangingPunct="1"/>
            <a:r>
              <a:rPr lang="en-US" smtClean="0">
                <a:solidFill>
                  <a:schemeClr val="bg1"/>
                </a:solidFill>
              </a:rPr>
              <a:t>Associated with poor domestic sanitation and hygiene arrangements </a:t>
            </a:r>
          </a:p>
          <a:p>
            <a:pPr eaLnBrk="1" hangingPunct="1"/>
            <a:r>
              <a:rPr lang="en-US" b="1" smtClean="0">
                <a:solidFill>
                  <a:schemeClr val="bg1"/>
                </a:solidFill>
              </a:rPr>
              <a:t>Chemical Contamination</a:t>
            </a:r>
          </a:p>
          <a:p>
            <a:pPr eaLnBrk="1" hangingPunct="1">
              <a:buFont typeface="Wingdings" pitchFamily="2" charset="2"/>
              <a:buNone/>
            </a:pPr>
            <a:r>
              <a:rPr lang="en-US" smtClean="0">
                <a:solidFill>
                  <a:schemeClr val="bg1"/>
                </a:solidFill>
              </a:rPr>
              <a:t>E.g. food additives, pesticides</a:t>
            </a:r>
          </a:p>
          <a:p>
            <a:pPr eaLnBrk="1" hangingPunct="1"/>
            <a:endParaRPr lang="en-US" smtClean="0">
              <a:solidFill>
                <a:schemeClr val="bg1"/>
              </a:solidFill>
            </a:endParaRPr>
          </a:p>
        </p:txBody>
      </p:sp>
    </p:spTree>
  </p:cSld>
  <p:clrMapOvr>
    <a:masterClrMapping/>
  </p:clrMapOvr>
  <p:transition>
    <p:strips dir="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277813"/>
            <a:ext cx="8229600" cy="865187"/>
          </a:xfrm>
        </p:spPr>
        <p:txBody>
          <a:bodyPr/>
          <a:lstStyle/>
          <a:p>
            <a:pPr algn="ctr" eaLnBrk="1" hangingPunct="1">
              <a:defRPr/>
            </a:pPr>
            <a:r>
              <a:rPr lang="en-US" sz="4000" dirty="0" smtClean="0"/>
              <a:t>Impacts on Atmosphere</a:t>
            </a:r>
          </a:p>
        </p:txBody>
      </p:sp>
      <p:sp>
        <p:nvSpPr>
          <p:cNvPr id="67587" name="Rectangle 3"/>
          <p:cNvSpPr>
            <a:spLocks noGrp="1" noChangeArrowheads="1"/>
          </p:cNvSpPr>
          <p:nvPr>
            <p:ph type="body" idx="1"/>
          </p:nvPr>
        </p:nvSpPr>
        <p:spPr/>
        <p:txBody>
          <a:bodyPr/>
          <a:lstStyle/>
          <a:p>
            <a:pPr eaLnBrk="1" hangingPunct="1"/>
            <a:r>
              <a:rPr lang="en-US" b="1" smtClean="0">
                <a:solidFill>
                  <a:schemeClr val="bg1"/>
                </a:solidFill>
              </a:rPr>
              <a:t>Out Door Pollution /Air</a:t>
            </a:r>
          </a:p>
          <a:p>
            <a:pPr eaLnBrk="1" hangingPunct="1"/>
            <a:r>
              <a:rPr lang="en-US" smtClean="0">
                <a:solidFill>
                  <a:schemeClr val="bg1"/>
                </a:solidFill>
              </a:rPr>
              <a:t>Increasing problem in many urban areas due to road traffic; </a:t>
            </a:r>
          </a:p>
          <a:p>
            <a:pPr eaLnBrk="1" hangingPunct="1"/>
            <a:r>
              <a:rPr lang="en-US" smtClean="0">
                <a:solidFill>
                  <a:schemeClr val="bg1"/>
                </a:solidFill>
              </a:rPr>
              <a:t>Also associated with old, heavy and manufacturing industries and mining wind-blown dust also a significant problem in some areas</a:t>
            </a:r>
          </a:p>
          <a:p>
            <a:pPr eaLnBrk="1" hangingPunct="1"/>
            <a:endParaRPr lang="en-US" smtClean="0">
              <a:solidFill>
                <a:schemeClr val="bg1"/>
              </a:solidFill>
            </a:endParaRPr>
          </a:p>
        </p:txBody>
      </p:sp>
    </p:spTree>
  </p:cSld>
  <p:clrMapOvr>
    <a:masterClrMapping/>
  </p:clrMapOvr>
  <p:transition>
    <p:strips dir="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Content Placeholder 3" descr="climate-change-2.jpg"/>
          <p:cNvPicPr>
            <a:picLocks noGrp="1" noChangeAspect="1"/>
          </p:cNvPicPr>
          <p:nvPr>
            <p:ph idx="1"/>
          </p:nvPr>
        </p:nvPicPr>
        <p:blipFill>
          <a:blip r:embed="rId3"/>
          <a:srcRect/>
          <a:stretch>
            <a:fillRect/>
          </a:stretch>
        </p:blipFill>
        <p:spPr>
          <a:xfrm>
            <a:off x="0" y="0"/>
            <a:ext cx="9144000" cy="6856413"/>
          </a:xfrm>
        </p:spPr>
      </p:pic>
    </p:spTree>
  </p:cSld>
  <p:clrMapOvr>
    <a:masterClrMapping/>
  </p:clrMapOvr>
  <p:transition>
    <p:strips dir="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277813"/>
            <a:ext cx="8229600" cy="788987"/>
          </a:xfrm>
        </p:spPr>
        <p:txBody>
          <a:bodyPr/>
          <a:lstStyle/>
          <a:p>
            <a:pPr eaLnBrk="1" hangingPunct="1">
              <a:defRPr/>
            </a:pPr>
            <a:r>
              <a:rPr lang="en-US" smtClean="0"/>
              <a:t>Outdoor pollution- sources</a:t>
            </a:r>
          </a:p>
        </p:txBody>
      </p:sp>
      <p:sp>
        <p:nvSpPr>
          <p:cNvPr id="69635" name="Rectangle 3"/>
          <p:cNvSpPr>
            <a:spLocks noGrp="1" noChangeArrowheads="1"/>
          </p:cNvSpPr>
          <p:nvPr>
            <p:ph type="body" idx="1"/>
          </p:nvPr>
        </p:nvSpPr>
        <p:spPr/>
        <p:txBody>
          <a:bodyPr/>
          <a:lstStyle/>
          <a:p>
            <a:pPr eaLnBrk="1" hangingPunct="1"/>
            <a:r>
              <a:rPr lang="en-US" smtClean="0">
                <a:solidFill>
                  <a:schemeClr val="bg1"/>
                </a:solidFill>
              </a:rPr>
              <a:t>Industry</a:t>
            </a:r>
          </a:p>
          <a:p>
            <a:pPr eaLnBrk="1" hangingPunct="1"/>
            <a:r>
              <a:rPr lang="en-US" smtClean="0">
                <a:solidFill>
                  <a:schemeClr val="bg1"/>
                </a:solidFill>
              </a:rPr>
              <a:t>Vehicles: Cars and trucks</a:t>
            </a:r>
          </a:p>
          <a:p>
            <a:pPr eaLnBrk="1" hangingPunct="1"/>
            <a:r>
              <a:rPr lang="en-US" smtClean="0">
                <a:solidFill>
                  <a:schemeClr val="bg1"/>
                </a:solidFill>
              </a:rPr>
              <a:t>Other sources such as gasoline stations, farm equipments, fires, and outdoor pesticide use. </a:t>
            </a:r>
          </a:p>
        </p:txBody>
      </p:sp>
    </p:spTree>
  </p:cSld>
  <p:clrMapOvr>
    <a:masterClrMapping/>
  </p:clrMapOvr>
  <p:transition>
    <p:strips dir="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algn="ctr" eaLnBrk="1" hangingPunct="1">
              <a:defRPr/>
            </a:pPr>
            <a:r>
              <a:rPr lang="en-US" dirty="0" smtClean="0"/>
              <a:t>Infrastructural Impacts</a:t>
            </a:r>
          </a:p>
        </p:txBody>
      </p:sp>
      <p:sp>
        <p:nvSpPr>
          <p:cNvPr id="70659" name="Rectangle 3"/>
          <p:cNvSpPr>
            <a:spLocks noGrp="1" noChangeArrowheads="1"/>
          </p:cNvSpPr>
          <p:nvPr>
            <p:ph type="body" idx="1"/>
          </p:nvPr>
        </p:nvSpPr>
        <p:spPr/>
        <p:txBody>
          <a:bodyPr/>
          <a:lstStyle/>
          <a:p>
            <a:pPr eaLnBrk="1" hangingPunct="1"/>
            <a:r>
              <a:rPr lang="en-US" b="1" smtClean="0">
                <a:solidFill>
                  <a:schemeClr val="bg1"/>
                </a:solidFill>
              </a:rPr>
              <a:t>Traffic</a:t>
            </a:r>
            <a:r>
              <a:rPr lang="en-US" smtClean="0">
                <a:solidFill>
                  <a:schemeClr val="bg1"/>
                </a:solidFill>
              </a:rPr>
              <a:t> : Accidents and noise pollution, Growing problem in major cities</a:t>
            </a:r>
          </a:p>
          <a:p>
            <a:pPr eaLnBrk="1" hangingPunct="1"/>
            <a:r>
              <a:rPr lang="en-US" b="1" smtClean="0">
                <a:solidFill>
                  <a:schemeClr val="bg1"/>
                </a:solidFill>
              </a:rPr>
              <a:t>Industrial Accidents</a:t>
            </a:r>
            <a:r>
              <a:rPr lang="en-US" smtClean="0">
                <a:solidFill>
                  <a:schemeClr val="bg1"/>
                </a:solidFill>
              </a:rPr>
              <a:t>: Associated mainly with poorly regulated chemical industries</a:t>
            </a:r>
          </a:p>
          <a:p>
            <a:pPr eaLnBrk="1" hangingPunct="1"/>
            <a:r>
              <a:rPr lang="en-US" b="1" smtClean="0">
                <a:solidFill>
                  <a:schemeClr val="bg1"/>
                </a:solidFill>
              </a:rPr>
              <a:t>Contaminated land</a:t>
            </a:r>
            <a:r>
              <a:rPr lang="en-US" smtClean="0">
                <a:solidFill>
                  <a:schemeClr val="bg1"/>
                </a:solidFill>
              </a:rPr>
              <a:t>: Old industrial sites and waste-dumps</a:t>
            </a:r>
          </a:p>
          <a:p>
            <a:pPr eaLnBrk="1" hangingPunct="1"/>
            <a:endParaRPr lang="en-US" smtClean="0">
              <a:solidFill>
                <a:schemeClr val="bg1"/>
              </a:solidFill>
            </a:endParaRPr>
          </a:p>
          <a:p>
            <a:pPr eaLnBrk="1" hangingPunct="1"/>
            <a:endParaRPr lang="en-US" smtClean="0">
              <a:solidFill>
                <a:schemeClr val="bg1"/>
              </a:solidFill>
            </a:endParaRPr>
          </a:p>
          <a:p>
            <a:pPr eaLnBrk="1" hangingPunct="1"/>
            <a:endParaRPr lang="en-US" smtClean="0">
              <a:solidFill>
                <a:schemeClr val="bg1"/>
              </a:solidFill>
            </a:endParaRPr>
          </a:p>
          <a:p>
            <a:pPr eaLnBrk="1" hangingPunct="1"/>
            <a:endParaRPr lang="en-US" smtClean="0">
              <a:solidFill>
                <a:schemeClr val="bg1"/>
              </a:solidFill>
            </a:endParaRPr>
          </a:p>
        </p:txBody>
      </p:sp>
    </p:spTree>
  </p:cSld>
  <p:clrMapOvr>
    <a:masterClrMapping/>
  </p:clrMapOvr>
  <p:transition>
    <p:strips dir="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pic>
        <p:nvPicPr>
          <p:cNvPr id="71683" name="Content Placeholder 3" descr="traffic-jam-in-dhaka-city-has-become-a-phenomenon-in-recent-years.jpg"/>
          <p:cNvPicPr>
            <a:picLocks noGrp="1" noChangeAspect="1"/>
          </p:cNvPicPr>
          <p:nvPr>
            <p:ph idx="1"/>
          </p:nvPr>
        </p:nvPicPr>
        <p:blipFill>
          <a:blip r:embed="rId3"/>
          <a:srcRect/>
          <a:stretch>
            <a:fillRect/>
          </a:stretch>
        </p:blipFill>
        <p:spPr>
          <a:xfrm>
            <a:off x="0" y="0"/>
            <a:ext cx="9129713" cy="6858000"/>
          </a:xfrm>
        </p:spPr>
      </p:pic>
    </p:spTree>
  </p:cSld>
  <p:clrMapOvr>
    <a:masterClrMapping/>
  </p:clrMapOvr>
  <p:transition>
    <p:strips dir="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smtClean="0"/>
              <a:t>Overview</a:t>
            </a:r>
            <a:endParaRPr lang="en-US" dirty="0"/>
          </a:p>
        </p:txBody>
      </p:sp>
      <p:sp>
        <p:nvSpPr>
          <p:cNvPr id="3" name="Content Placeholder 2"/>
          <p:cNvSpPr>
            <a:spLocks noGrp="1"/>
          </p:cNvSpPr>
          <p:nvPr>
            <p:ph idx="1"/>
          </p:nvPr>
        </p:nvSpPr>
        <p:spPr>
          <a:xfrm>
            <a:off x="685800" y="1752600"/>
            <a:ext cx="8229600" cy="4625975"/>
          </a:xfrm>
        </p:spPr>
        <p:txBody>
          <a:bodyPr numCol="2">
            <a:normAutofit fontScale="85000" lnSpcReduction="20000"/>
          </a:bodyPr>
          <a:lstStyle/>
          <a:p>
            <a:pPr>
              <a:defRPr/>
            </a:pPr>
            <a:r>
              <a:rPr lang="en-US" dirty="0" smtClean="0">
                <a:solidFill>
                  <a:schemeClr val="bg1"/>
                </a:solidFill>
              </a:rPr>
              <a:t>Introduction</a:t>
            </a:r>
          </a:p>
          <a:p>
            <a:pPr lvl="1">
              <a:defRPr/>
            </a:pPr>
            <a:r>
              <a:rPr lang="en-US" dirty="0" smtClean="0">
                <a:solidFill>
                  <a:srgbClr val="FF0000"/>
                </a:solidFill>
              </a:rPr>
              <a:t>Definition of climate change</a:t>
            </a:r>
          </a:p>
          <a:p>
            <a:pPr>
              <a:defRPr/>
            </a:pPr>
            <a:r>
              <a:rPr lang="en-US" dirty="0" smtClean="0">
                <a:solidFill>
                  <a:schemeClr val="bg1"/>
                </a:solidFill>
              </a:rPr>
              <a:t>What is happening and who is at risk?</a:t>
            </a:r>
          </a:p>
          <a:p>
            <a:pPr>
              <a:defRPr/>
            </a:pPr>
            <a:r>
              <a:rPr lang="en-US" dirty="0" smtClean="0">
                <a:solidFill>
                  <a:schemeClr val="bg1"/>
                </a:solidFill>
              </a:rPr>
              <a:t>Human Impacts on Climate</a:t>
            </a:r>
          </a:p>
          <a:p>
            <a:pPr lvl="1">
              <a:defRPr/>
            </a:pPr>
            <a:r>
              <a:rPr lang="en-US" dirty="0" smtClean="0">
                <a:solidFill>
                  <a:srgbClr val="FF0000"/>
                </a:solidFill>
              </a:rPr>
              <a:t>Green House Gasses</a:t>
            </a:r>
          </a:p>
          <a:p>
            <a:pPr lvl="1">
              <a:defRPr/>
            </a:pPr>
            <a:r>
              <a:rPr lang="en-US" dirty="0" smtClean="0">
                <a:solidFill>
                  <a:srgbClr val="FF0000"/>
                </a:solidFill>
              </a:rPr>
              <a:t>Water pollutions</a:t>
            </a:r>
          </a:p>
          <a:p>
            <a:pPr lvl="1">
              <a:defRPr/>
            </a:pPr>
            <a:r>
              <a:rPr lang="en-US" dirty="0" smtClean="0">
                <a:solidFill>
                  <a:srgbClr val="FF0000"/>
                </a:solidFill>
              </a:rPr>
              <a:t>Food and Agriculture</a:t>
            </a:r>
            <a:endParaRPr lang="en-US" dirty="0" smtClean="0">
              <a:solidFill>
                <a:schemeClr val="bg1"/>
              </a:solidFill>
            </a:endParaRPr>
          </a:p>
          <a:p>
            <a:pPr lvl="1">
              <a:defRPr/>
            </a:pPr>
            <a:r>
              <a:rPr lang="en-US" dirty="0" smtClean="0">
                <a:solidFill>
                  <a:srgbClr val="FF0000"/>
                </a:solidFill>
              </a:rPr>
              <a:t>Air pollutions</a:t>
            </a:r>
          </a:p>
          <a:p>
            <a:pPr lvl="1">
              <a:defRPr/>
            </a:pPr>
            <a:r>
              <a:rPr lang="en-US" dirty="0" smtClean="0">
                <a:solidFill>
                  <a:srgbClr val="FF0000"/>
                </a:solidFill>
              </a:rPr>
              <a:t>Waste disposals</a:t>
            </a:r>
          </a:p>
          <a:p>
            <a:pPr lvl="1">
              <a:defRPr/>
            </a:pPr>
            <a:r>
              <a:rPr lang="en-US" dirty="0" smtClean="0">
                <a:solidFill>
                  <a:srgbClr val="FF0000"/>
                </a:solidFill>
              </a:rPr>
              <a:t>Infrastructural </a:t>
            </a:r>
          </a:p>
          <a:p>
            <a:pPr>
              <a:defRPr/>
            </a:pPr>
            <a:r>
              <a:rPr lang="en-US" dirty="0" smtClean="0">
                <a:solidFill>
                  <a:schemeClr val="bg1"/>
                </a:solidFill>
              </a:rPr>
              <a:t>Climatic Impact on Human Health</a:t>
            </a:r>
          </a:p>
          <a:p>
            <a:pPr lvl="1">
              <a:defRPr/>
            </a:pPr>
            <a:r>
              <a:rPr lang="en-US" dirty="0" smtClean="0">
                <a:solidFill>
                  <a:schemeClr val="bg1"/>
                </a:solidFill>
              </a:rPr>
              <a:t>Bio-diversity</a:t>
            </a:r>
          </a:p>
          <a:p>
            <a:pPr lvl="2">
              <a:defRPr/>
            </a:pPr>
            <a:r>
              <a:rPr lang="en-US" sz="2800" dirty="0" smtClean="0">
                <a:solidFill>
                  <a:srgbClr val="FF0000"/>
                </a:solidFill>
              </a:rPr>
              <a:t>Water and land </a:t>
            </a:r>
          </a:p>
          <a:p>
            <a:pPr lvl="2">
              <a:defRPr/>
            </a:pPr>
            <a:r>
              <a:rPr lang="en-US" sz="2800" dirty="0" smtClean="0">
                <a:solidFill>
                  <a:srgbClr val="FF0000"/>
                </a:solidFill>
              </a:rPr>
              <a:t>Air</a:t>
            </a:r>
          </a:p>
          <a:p>
            <a:pPr lvl="2">
              <a:defRPr/>
            </a:pPr>
            <a:r>
              <a:rPr lang="en-US" sz="2800" dirty="0" smtClean="0">
                <a:solidFill>
                  <a:srgbClr val="FF0000"/>
                </a:solidFill>
              </a:rPr>
              <a:t>Vector</a:t>
            </a:r>
          </a:p>
          <a:p>
            <a:pPr>
              <a:defRPr/>
            </a:pPr>
            <a:r>
              <a:rPr lang="en-US" dirty="0" smtClean="0">
                <a:solidFill>
                  <a:schemeClr val="bg1"/>
                </a:solidFill>
              </a:rPr>
              <a:t>Plan of Management</a:t>
            </a:r>
          </a:p>
          <a:p>
            <a:pPr lvl="1">
              <a:defRPr/>
            </a:pPr>
            <a:r>
              <a:rPr lang="en-US" dirty="0" smtClean="0">
                <a:solidFill>
                  <a:srgbClr val="FF0000"/>
                </a:solidFill>
              </a:rPr>
              <a:t>Mitigation</a:t>
            </a:r>
          </a:p>
          <a:p>
            <a:pPr lvl="1">
              <a:defRPr/>
            </a:pPr>
            <a:r>
              <a:rPr lang="en-US" dirty="0" smtClean="0">
                <a:solidFill>
                  <a:srgbClr val="FF0000"/>
                </a:solidFill>
              </a:rPr>
              <a:t>Adaptation</a:t>
            </a:r>
          </a:p>
          <a:p>
            <a:pPr>
              <a:defRPr/>
            </a:pPr>
            <a:r>
              <a:rPr lang="en-US" dirty="0" smtClean="0">
                <a:solidFill>
                  <a:schemeClr val="bg1"/>
                </a:solidFill>
              </a:rPr>
              <a:t>Conclusion</a:t>
            </a:r>
            <a:endParaRPr lang="en-US" dirty="0">
              <a:solidFill>
                <a:schemeClr val="bg1"/>
              </a:solidFill>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p:cBhvr override="childStyle">
                                        <p:cTn id="6" dur="500" fill="hold"/>
                                        <p:tgtEl>
                                          <p:spTgt spid="3">
                                            <p:txEl>
                                              <p:pRg st="2" end="2"/>
                                            </p:txEl>
                                          </p:spTgt>
                                        </p:tgtEl>
                                        <p:attrNameLst>
                                          <p:attrName>style.color</p:attrName>
                                        </p:attrNameLst>
                                      </p:cBhvr>
                                      <p:to>
                                        <a:srgbClr val="000000"/>
                                      </p:to>
                                    </p:animClr>
                                  </p:childTnLst>
                                </p:cTn>
                              </p:par>
                              <p:par>
                                <p:cTn id="7" presetID="3" presetClass="emph" presetSubtype="2" fill="hold" nodeType="withEffect">
                                  <p:stCondLst>
                                    <p:cond delay="0"/>
                                  </p:stCondLst>
                                  <p:childTnLst>
                                    <p:animClr clrSpc="rgb">
                                      <p:cBhvr override="childStyle">
                                        <p:cTn id="8" dur="500" fill="hold"/>
                                        <p:tgtEl>
                                          <p:spTgt spid="3">
                                            <p:txEl>
                                              <p:pRg st="3" end="3"/>
                                            </p:txEl>
                                          </p:spTgt>
                                        </p:tgtEl>
                                        <p:attrNameLst>
                                          <p:attrName>style.color</p:attrName>
                                        </p:attrNameLst>
                                      </p:cBhvr>
                                      <p:to>
                                        <a:srgbClr val="000000"/>
                                      </p:to>
                                    </p:animClr>
                                  </p:childTnLst>
                                </p:cTn>
                              </p:par>
                              <p:par>
                                <p:cTn id="9" presetID="3" presetClass="emph" presetSubtype="2" fill="hold" nodeType="withEffect">
                                  <p:stCondLst>
                                    <p:cond delay="0"/>
                                  </p:stCondLst>
                                  <p:childTnLst>
                                    <p:animClr clrSpc="rgb">
                                      <p:cBhvr override="childStyle">
                                        <p:cTn id="10" dur="500" fill="hold"/>
                                        <p:tgtEl>
                                          <p:spTgt spid="3">
                                            <p:txEl>
                                              <p:pRg st="4" end="4"/>
                                            </p:txEl>
                                          </p:spTgt>
                                        </p:tgtEl>
                                        <p:attrNameLst>
                                          <p:attrName>style.color</p:attrName>
                                        </p:attrNameLst>
                                      </p:cBhvr>
                                      <p:to>
                                        <a:srgbClr val="000000"/>
                                      </p:to>
                                    </p:animClr>
                                  </p:childTnLst>
                                </p:cTn>
                              </p:par>
                              <p:par>
                                <p:cTn id="11" presetID="3" presetClass="emph" presetSubtype="2" fill="hold" nodeType="withEffect">
                                  <p:stCondLst>
                                    <p:cond delay="0"/>
                                  </p:stCondLst>
                                  <p:childTnLst>
                                    <p:animClr clrSpc="rgb">
                                      <p:cBhvr override="childStyle">
                                        <p:cTn id="12" dur="500" fill="hold"/>
                                        <p:tgtEl>
                                          <p:spTgt spid="3">
                                            <p:txEl>
                                              <p:pRg st="5" end="5"/>
                                            </p:txEl>
                                          </p:spTgt>
                                        </p:tgtEl>
                                        <p:attrNameLst>
                                          <p:attrName>style.color</p:attrName>
                                        </p:attrNameLst>
                                      </p:cBhvr>
                                      <p:to>
                                        <a:srgbClr val="000000"/>
                                      </p:to>
                                    </p:animClr>
                                  </p:childTnLst>
                                </p:cTn>
                              </p:par>
                              <p:par>
                                <p:cTn id="13" presetID="3" presetClass="emph" presetSubtype="2" fill="hold" nodeType="withEffect">
                                  <p:stCondLst>
                                    <p:cond delay="0"/>
                                  </p:stCondLst>
                                  <p:childTnLst>
                                    <p:animClr clrSpc="rgb">
                                      <p:cBhvr override="childStyle">
                                        <p:cTn id="14" dur="500" fill="hold"/>
                                        <p:tgtEl>
                                          <p:spTgt spid="3">
                                            <p:txEl>
                                              <p:pRg st="6" end="6"/>
                                            </p:txEl>
                                          </p:spTgt>
                                        </p:tgtEl>
                                        <p:attrNameLst>
                                          <p:attrName>style.color</p:attrName>
                                        </p:attrNameLst>
                                      </p:cBhvr>
                                      <p:to>
                                        <a:srgbClr val="000000"/>
                                      </p:to>
                                    </p:animClr>
                                  </p:childTnLst>
                                </p:cTn>
                              </p:par>
                              <p:par>
                                <p:cTn id="15" presetID="3" presetClass="emph" presetSubtype="2" fill="hold" nodeType="withEffect">
                                  <p:stCondLst>
                                    <p:cond delay="0"/>
                                  </p:stCondLst>
                                  <p:childTnLst>
                                    <p:animClr clrSpc="rgb">
                                      <p:cBhvr override="childStyle">
                                        <p:cTn id="16" dur="500" fill="hold"/>
                                        <p:tgtEl>
                                          <p:spTgt spid="3">
                                            <p:txEl>
                                              <p:pRg st="7" end="7"/>
                                            </p:txEl>
                                          </p:spTgt>
                                        </p:tgtEl>
                                        <p:attrNameLst>
                                          <p:attrName>style.color</p:attrName>
                                        </p:attrNameLst>
                                      </p:cBhvr>
                                      <p:to>
                                        <a:srgbClr val="000000"/>
                                      </p:to>
                                    </p:animClr>
                                  </p:childTnLst>
                                </p:cTn>
                              </p:par>
                              <p:par>
                                <p:cTn id="17" presetID="3" presetClass="emph" presetSubtype="2" fill="hold" nodeType="withEffect">
                                  <p:stCondLst>
                                    <p:cond delay="0"/>
                                  </p:stCondLst>
                                  <p:childTnLst>
                                    <p:animClr clrSpc="rgb">
                                      <p:cBhvr override="childStyle">
                                        <p:cTn id="18" dur="500" fill="hold"/>
                                        <p:tgtEl>
                                          <p:spTgt spid="3">
                                            <p:txEl>
                                              <p:pRg st="8" end="8"/>
                                            </p:txEl>
                                          </p:spTgt>
                                        </p:tgtEl>
                                        <p:attrNameLst>
                                          <p:attrName>style.color</p:attrName>
                                        </p:attrNameLst>
                                      </p:cBhvr>
                                      <p:to>
                                        <a:srgbClr val="000000"/>
                                      </p:to>
                                    </p:animClr>
                                  </p:childTnLst>
                                </p:cTn>
                              </p:par>
                              <p:par>
                                <p:cTn id="19" presetID="3" presetClass="emph" presetSubtype="2" fill="hold" nodeType="withEffect">
                                  <p:stCondLst>
                                    <p:cond delay="0"/>
                                  </p:stCondLst>
                                  <p:childTnLst>
                                    <p:animClr clrSpc="rgb">
                                      <p:cBhvr override="childStyle">
                                        <p:cTn id="20" dur="500" fill="hold"/>
                                        <p:tgtEl>
                                          <p:spTgt spid="3">
                                            <p:txEl>
                                              <p:pRg st="9" end="9"/>
                                            </p:txEl>
                                          </p:spTgt>
                                        </p:tgtEl>
                                        <p:attrNameLst>
                                          <p:attrName>style.color</p:attrName>
                                        </p:attrNameLst>
                                      </p:cBhvr>
                                      <p:to>
                                        <a:srgbClr val="000000"/>
                                      </p:to>
                                    </p:animClr>
                                  </p:childTnLst>
                                </p:cTn>
                              </p:par>
                              <p:par>
                                <p:cTn id="21" presetID="3" presetClass="emph" presetSubtype="2" fill="hold" nodeType="withEffect">
                                  <p:stCondLst>
                                    <p:cond delay="0"/>
                                  </p:stCondLst>
                                  <p:childTnLst>
                                    <p:animClr clrSpc="rgb">
                                      <p:cBhvr override="childStyle">
                                        <p:cTn id="22" dur="500" fill="hold"/>
                                        <p:tgtEl>
                                          <p:spTgt spid="3">
                                            <p:txEl>
                                              <p:pRg st="10" end="10"/>
                                            </p:txEl>
                                          </p:spTgt>
                                        </p:tgtEl>
                                        <p:attrNameLst>
                                          <p:attrName>style.color</p:attrName>
                                        </p:attrNameLst>
                                      </p:cBhvr>
                                      <p:to>
                                        <a:srgbClr val="000000"/>
                                      </p:to>
                                    </p:animClr>
                                  </p:childTnLst>
                                </p:cTn>
                              </p:par>
                              <p:par>
                                <p:cTn id="23" presetID="3" presetClass="emph" presetSubtype="2" fill="hold" nodeType="withEffect">
                                  <p:stCondLst>
                                    <p:cond delay="0"/>
                                  </p:stCondLst>
                                  <p:childTnLst>
                                    <p:animClr clrSpc="rgb">
                                      <p:cBhvr override="childStyle">
                                        <p:cTn id="24" dur="500" fill="hold"/>
                                        <p:tgtEl>
                                          <p:spTgt spid="3">
                                            <p:txEl>
                                              <p:pRg st="11" end="11"/>
                                            </p:txEl>
                                          </p:spTgt>
                                        </p:tgtEl>
                                        <p:attrNameLst>
                                          <p:attrName>style.color</p:attrName>
                                        </p:attrNameLst>
                                      </p:cBhvr>
                                      <p:to>
                                        <a:srgbClr val="000000"/>
                                      </p:to>
                                    </p:animClr>
                                  </p:childTnLst>
                                </p:cTn>
                              </p:par>
                              <p:par>
                                <p:cTn id="25" presetID="3" presetClass="emph" presetSubtype="2" fill="hold" nodeType="withEffect">
                                  <p:stCondLst>
                                    <p:cond delay="0"/>
                                  </p:stCondLst>
                                  <p:childTnLst>
                                    <p:animClr clrSpc="rgb">
                                      <p:cBhvr override="childStyle">
                                        <p:cTn id="26" dur="500" fill="hold"/>
                                        <p:tgtEl>
                                          <p:spTgt spid="3">
                                            <p:txEl>
                                              <p:pRg st="12" end="12"/>
                                            </p:txEl>
                                          </p:spTgt>
                                        </p:tgtEl>
                                        <p:attrNameLst>
                                          <p:attrName>style.color</p:attrName>
                                        </p:attrNameLst>
                                      </p:cBhvr>
                                      <p:to>
                                        <a:srgbClr val="000000"/>
                                      </p:to>
                                    </p:animClr>
                                  </p:childTnLst>
                                </p:cTn>
                              </p:par>
                              <p:par>
                                <p:cTn id="27" presetID="3" presetClass="emph" presetSubtype="2" fill="hold" nodeType="withEffect">
                                  <p:stCondLst>
                                    <p:cond delay="0"/>
                                  </p:stCondLst>
                                  <p:childTnLst>
                                    <p:animClr clrSpc="rgb">
                                      <p:cBhvr override="childStyle">
                                        <p:cTn id="28" dur="500" fill="hold"/>
                                        <p:tgtEl>
                                          <p:spTgt spid="3">
                                            <p:txEl>
                                              <p:pRg st="13" end="13"/>
                                            </p:txEl>
                                          </p:spTgt>
                                        </p:tgtEl>
                                        <p:attrNameLst>
                                          <p:attrName>style.color</p:attrName>
                                        </p:attrNameLst>
                                      </p:cBhvr>
                                      <p:to>
                                        <a:srgbClr val="000000"/>
                                      </p:to>
                                    </p:animClr>
                                  </p:childTnLst>
                                </p:cTn>
                              </p:par>
                              <p:par>
                                <p:cTn id="29" presetID="3" presetClass="emph" presetSubtype="2" fill="hold" nodeType="withEffect">
                                  <p:stCondLst>
                                    <p:cond delay="0"/>
                                  </p:stCondLst>
                                  <p:childTnLst>
                                    <p:animClr clrSpc="rgb">
                                      <p:cBhvr override="childStyle">
                                        <p:cTn id="30" dur="500" fill="hold"/>
                                        <p:tgtEl>
                                          <p:spTgt spid="3">
                                            <p:txEl>
                                              <p:pRg st="14" end="14"/>
                                            </p:txEl>
                                          </p:spTgt>
                                        </p:tgtEl>
                                        <p:attrNameLst>
                                          <p:attrName>style.color</p:attrName>
                                        </p:attrNameLst>
                                      </p:cBhvr>
                                      <p:to>
                                        <a:srgbClr val="000000"/>
                                      </p:to>
                                    </p:animClr>
                                  </p:childTnLst>
                                </p:cTn>
                              </p:par>
                              <p:par>
                                <p:cTn id="31" presetID="3" presetClass="emph" presetSubtype="2" fill="hold" nodeType="withEffect">
                                  <p:stCondLst>
                                    <p:cond delay="0"/>
                                  </p:stCondLst>
                                  <p:childTnLst>
                                    <p:animClr clrSpc="rgb">
                                      <p:cBhvr override="childStyle">
                                        <p:cTn id="32" dur="500" fill="hold"/>
                                        <p:tgtEl>
                                          <p:spTgt spid="3">
                                            <p:txEl>
                                              <p:pRg st="15" end="15"/>
                                            </p:txEl>
                                          </p:spTgt>
                                        </p:tgtEl>
                                        <p:attrNameLst>
                                          <p:attrName>style.color</p:attrName>
                                        </p:attrNameLst>
                                      </p:cBhvr>
                                      <p:to>
                                        <a:srgbClr val="000000"/>
                                      </p:to>
                                    </p:animClr>
                                  </p:childTnLst>
                                </p:cTn>
                              </p:par>
                              <p:par>
                                <p:cTn id="33" presetID="3" presetClass="emph" presetSubtype="2" fill="hold" nodeType="withEffect">
                                  <p:stCondLst>
                                    <p:cond delay="0"/>
                                  </p:stCondLst>
                                  <p:childTnLst>
                                    <p:animClr clrSpc="rgb">
                                      <p:cBhvr override="childStyle">
                                        <p:cTn id="34" dur="500" fill="hold"/>
                                        <p:tgtEl>
                                          <p:spTgt spid="3">
                                            <p:txEl>
                                              <p:pRg st="16" end="16"/>
                                            </p:txEl>
                                          </p:spTgt>
                                        </p:tgtEl>
                                        <p:attrNameLst>
                                          <p:attrName>style.color</p:attrName>
                                        </p:attrNameLst>
                                      </p:cBhvr>
                                      <p:to>
                                        <a:srgbClr val="000000"/>
                                      </p:to>
                                    </p:animClr>
                                  </p:childTnLst>
                                </p:cTn>
                              </p:par>
                              <p:par>
                                <p:cTn id="35" presetID="3" presetClass="emph" presetSubtype="2" fill="hold" nodeType="withEffect">
                                  <p:stCondLst>
                                    <p:cond delay="0"/>
                                  </p:stCondLst>
                                  <p:childTnLst>
                                    <p:animClr clrSpc="rgb">
                                      <p:cBhvr override="childStyle">
                                        <p:cTn id="36" dur="500" fill="hold"/>
                                        <p:tgtEl>
                                          <p:spTgt spid="3">
                                            <p:txEl>
                                              <p:pRg st="17" end="17"/>
                                            </p:txEl>
                                          </p:spTgt>
                                        </p:tgtEl>
                                        <p:attrNameLst>
                                          <p:attrName>style.color</p:attrName>
                                        </p:attrNameLst>
                                      </p:cBhvr>
                                      <p:to>
                                        <a:srgbClr val="000000"/>
                                      </p:to>
                                    </p:animClr>
                                  </p:childTnLst>
                                </p:cTn>
                              </p:par>
                              <p:par>
                                <p:cTn id="37" presetID="3" presetClass="emph" presetSubtype="2" fill="hold" nodeType="withEffect">
                                  <p:stCondLst>
                                    <p:cond delay="0"/>
                                  </p:stCondLst>
                                  <p:childTnLst>
                                    <p:animClr clrSpc="rgb">
                                      <p:cBhvr override="childStyle">
                                        <p:cTn id="38" dur="500" fill="hold"/>
                                        <p:tgtEl>
                                          <p:spTgt spid="3">
                                            <p:txEl>
                                              <p:pRg st="18" end="18"/>
                                            </p:txEl>
                                          </p:spTgt>
                                        </p:tgtEl>
                                        <p:attrNameLst>
                                          <p:attrName>style.color</p:attrName>
                                        </p:attrNameLst>
                                      </p:cBhvr>
                                      <p:to>
                                        <a:srgbClr val="0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pic>
        <p:nvPicPr>
          <p:cNvPr id="72707" name="Content Placeholder 3" descr="0305.jpg"/>
          <p:cNvPicPr>
            <a:picLocks noGrp="1" noChangeAspect="1"/>
          </p:cNvPicPr>
          <p:nvPr>
            <p:ph idx="1"/>
          </p:nvPr>
        </p:nvPicPr>
        <p:blipFill>
          <a:blip r:embed="rId3"/>
          <a:srcRect/>
          <a:stretch>
            <a:fillRect/>
          </a:stretch>
        </p:blipFill>
        <p:spPr>
          <a:xfrm>
            <a:off x="0" y="0"/>
            <a:ext cx="9144000" cy="6865938"/>
          </a:xfrm>
        </p:spPr>
      </p:pic>
    </p:spTree>
  </p:cSld>
  <p:clrMapOvr>
    <a:masterClrMapping/>
  </p:clrMapOvr>
  <p:transition>
    <p:strips dir="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277813"/>
            <a:ext cx="8229600" cy="712787"/>
          </a:xfrm>
        </p:spPr>
        <p:txBody>
          <a:bodyPr/>
          <a:lstStyle/>
          <a:p>
            <a:pPr eaLnBrk="1" hangingPunct="1">
              <a:defRPr/>
            </a:pPr>
            <a:r>
              <a:rPr lang="en-US" sz="4000" smtClean="0"/>
              <a:t>Hazards from Waste</a:t>
            </a:r>
          </a:p>
        </p:txBody>
      </p:sp>
      <p:sp>
        <p:nvSpPr>
          <p:cNvPr id="45059" name="Rectangle 3"/>
          <p:cNvSpPr>
            <a:spLocks noGrp="1" noChangeArrowheads="1"/>
          </p:cNvSpPr>
          <p:nvPr>
            <p:ph type="body" idx="1"/>
          </p:nvPr>
        </p:nvSpPr>
        <p:spPr>
          <a:xfrm>
            <a:off x="457200" y="1412875"/>
            <a:ext cx="8229600" cy="4225925"/>
          </a:xfrm>
        </p:spPr>
        <p:txBody>
          <a:bodyPr>
            <a:normAutofit lnSpcReduction="10000"/>
          </a:bodyPr>
          <a:lstStyle/>
          <a:p>
            <a:pPr eaLnBrk="1" hangingPunct="1">
              <a:defRPr/>
            </a:pPr>
            <a:r>
              <a:rPr lang="en-US" sz="2800" b="1" dirty="0" smtClean="0">
                <a:solidFill>
                  <a:schemeClr val="bg1"/>
                </a:solidFill>
              </a:rPr>
              <a:t>Municipal solid waste</a:t>
            </a:r>
            <a:r>
              <a:rPr lang="en-US" sz="2800" dirty="0" smtClean="0">
                <a:solidFill>
                  <a:schemeClr val="bg1"/>
                </a:solidFill>
              </a:rPr>
              <a:t> includes residential and industrial waste. Solid waste is usually disposed of in landfills or recycled </a:t>
            </a:r>
          </a:p>
          <a:p>
            <a:pPr eaLnBrk="1" hangingPunct="1">
              <a:defRPr/>
            </a:pPr>
            <a:r>
              <a:rPr lang="en-US" sz="2800" b="1" dirty="0" smtClean="0">
                <a:solidFill>
                  <a:schemeClr val="bg1"/>
                </a:solidFill>
              </a:rPr>
              <a:t>Hazardous waste</a:t>
            </a:r>
            <a:r>
              <a:rPr lang="en-US" sz="2800" dirty="0" smtClean="0">
                <a:solidFill>
                  <a:schemeClr val="bg1"/>
                </a:solidFill>
              </a:rPr>
              <a:t>, defined as that which is toxic, corrosive, flammable, or ignitable needs to be disposed of properly. </a:t>
            </a:r>
          </a:p>
          <a:p>
            <a:pPr eaLnBrk="1" hangingPunct="1">
              <a:defRPr/>
            </a:pPr>
            <a:r>
              <a:rPr lang="en-US" sz="2800" b="1" dirty="0" smtClean="0">
                <a:solidFill>
                  <a:schemeClr val="bg1"/>
                </a:solidFill>
              </a:rPr>
              <a:t>Nuclear waste</a:t>
            </a:r>
            <a:r>
              <a:rPr lang="en-US" sz="2800" dirty="0" smtClean="0">
                <a:solidFill>
                  <a:schemeClr val="bg1"/>
                </a:solidFill>
              </a:rPr>
              <a:t> raise concerns about potential radiation exposure. </a:t>
            </a:r>
          </a:p>
          <a:p>
            <a:pPr eaLnBrk="1" hangingPunct="1">
              <a:defRPr/>
            </a:pPr>
            <a:r>
              <a:rPr lang="en-US" sz="2800" dirty="0" smtClean="0">
                <a:solidFill>
                  <a:schemeClr val="bg1"/>
                </a:solidFill>
              </a:rPr>
              <a:t>Sources are commercial power plants, hospitals, and non-military sources nuclear power plants </a:t>
            </a:r>
          </a:p>
        </p:txBody>
      </p:sp>
      <p:pic>
        <p:nvPicPr>
          <p:cNvPr id="73732" name="Picture 4" descr="medwaste"/>
          <p:cNvPicPr>
            <a:picLocks noChangeAspect="1" noChangeArrowheads="1"/>
          </p:cNvPicPr>
          <p:nvPr/>
        </p:nvPicPr>
        <p:blipFill>
          <a:blip r:embed="rId3"/>
          <a:srcRect/>
          <a:stretch>
            <a:fillRect/>
          </a:stretch>
        </p:blipFill>
        <p:spPr bwMode="auto">
          <a:xfrm>
            <a:off x="7067550" y="5572125"/>
            <a:ext cx="1924050" cy="1285875"/>
          </a:xfrm>
          <a:prstGeom prst="rect">
            <a:avLst/>
          </a:prstGeom>
          <a:noFill/>
          <a:ln w="9525">
            <a:noFill/>
            <a:miter lim="800000"/>
            <a:headEnd/>
            <a:tailEnd/>
          </a:ln>
        </p:spPr>
      </p:pic>
      <p:pic>
        <p:nvPicPr>
          <p:cNvPr id="73733" name="Picture 5" descr="radioactive"/>
          <p:cNvPicPr>
            <a:picLocks noChangeAspect="1" noChangeArrowheads="1"/>
          </p:cNvPicPr>
          <p:nvPr/>
        </p:nvPicPr>
        <p:blipFill>
          <a:blip r:embed="rId4"/>
          <a:srcRect/>
          <a:stretch>
            <a:fillRect/>
          </a:stretch>
        </p:blipFill>
        <p:spPr bwMode="auto">
          <a:xfrm>
            <a:off x="76200" y="5486400"/>
            <a:ext cx="1371600" cy="1295400"/>
          </a:xfrm>
          <a:prstGeom prst="rect">
            <a:avLst/>
          </a:prstGeom>
          <a:noFill/>
          <a:ln w="9525">
            <a:noFill/>
            <a:miter lim="800000"/>
            <a:headEnd/>
            <a:tailEnd/>
          </a:ln>
        </p:spPr>
      </p:pic>
    </p:spTree>
  </p:cSld>
  <p:clrMapOvr>
    <a:masterClrMapping/>
  </p:clrMapOvr>
  <p:transition>
    <p:strips dir="rd"/>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smtClean="0"/>
              <a:t>Overview</a:t>
            </a:r>
            <a:endParaRPr lang="en-US" dirty="0"/>
          </a:p>
        </p:txBody>
      </p:sp>
      <p:sp>
        <p:nvSpPr>
          <p:cNvPr id="3" name="Content Placeholder 2"/>
          <p:cNvSpPr>
            <a:spLocks noGrp="1"/>
          </p:cNvSpPr>
          <p:nvPr>
            <p:ph idx="1"/>
          </p:nvPr>
        </p:nvSpPr>
        <p:spPr>
          <a:xfrm>
            <a:off x="685800" y="1752600"/>
            <a:ext cx="8229600" cy="4625975"/>
          </a:xfrm>
        </p:spPr>
        <p:txBody>
          <a:bodyPr numCol="2">
            <a:normAutofit fontScale="85000" lnSpcReduction="20000"/>
          </a:bodyPr>
          <a:lstStyle/>
          <a:p>
            <a:pPr>
              <a:defRPr/>
            </a:pPr>
            <a:r>
              <a:rPr lang="en-US" dirty="0" smtClean="0">
                <a:solidFill>
                  <a:schemeClr val="bg1"/>
                </a:solidFill>
              </a:rPr>
              <a:t>Introduction</a:t>
            </a:r>
          </a:p>
          <a:p>
            <a:pPr lvl="1">
              <a:defRPr/>
            </a:pPr>
            <a:r>
              <a:rPr lang="en-US" dirty="0" smtClean="0">
                <a:solidFill>
                  <a:srgbClr val="FF0000"/>
                </a:solidFill>
              </a:rPr>
              <a:t>Definition of climate change</a:t>
            </a:r>
          </a:p>
          <a:p>
            <a:pPr>
              <a:defRPr/>
            </a:pPr>
            <a:r>
              <a:rPr lang="en-US" dirty="0" smtClean="0">
                <a:solidFill>
                  <a:schemeClr val="bg1"/>
                </a:solidFill>
              </a:rPr>
              <a:t>What is happening and who is at risk?</a:t>
            </a:r>
          </a:p>
          <a:p>
            <a:pPr>
              <a:defRPr/>
            </a:pPr>
            <a:r>
              <a:rPr lang="en-US" dirty="0" smtClean="0">
                <a:solidFill>
                  <a:schemeClr val="bg1"/>
                </a:solidFill>
              </a:rPr>
              <a:t>Human Impacts on Climate</a:t>
            </a:r>
          </a:p>
          <a:p>
            <a:pPr lvl="1">
              <a:defRPr/>
            </a:pPr>
            <a:r>
              <a:rPr lang="en-US" dirty="0" smtClean="0">
                <a:solidFill>
                  <a:srgbClr val="FF0000"/>
                </a:solidFill>
              </a:rPr>
              <a:t>Green House Gasses</a:t>
            </a:r>
          </a:p>
          <a:p>
            <a:pPr lvl="1">
              <a:defRPr/>
            </a:pPr>
            <a:r>
              <a:rPr lang="en-US" dirty="0" smtClean="0">
                <a:solidFill>
                  <a:srgbClr val="FF0000"/>
                </a:solidFill>
              </a:rPr>
              <a:t>Water pollutions</a:t>
            </a:r>
          </a:p>
          <a:p>
            <a:pPr lvl="1">
              <a:defRPr/>
            </a:pPr>
            <a:r>
              <a:rPr lang="en-US" dirty="0" smtClean="0">
                <a:solidFill>
                  <a:srgbClr val="FF0000"/>
                </a:solidFill>
              </a:rPr>
              <a:t>Food and Agriculture</a:t>
            </a:r>
            <a:endParaRPr lang="en-US" dirty="0" smtClean="0">
              <a:solidFill>
                <a:schemeClr val="bg1"/>
              </a:solidFill>
            </a:endParaRPr>
          </a:p>
          <a:p>
            <a:pPr lvl="1">
              <a:defRPr/>
            </a:pPr>
            <a:r>
              <a:rPr lang="en-US" dirty="0" smtClean="0">
                <a:solidFill>
                  <a:srgbClr val="FF0000"/>
                </a:solidFill>
              </a:rPr>
              <a:t>Air pollutions</a:t>
            </a:r>
          </a:p>
          <a:p>
            <a:pPr lvl="1">
              <a:defRPr/>
            </a:pPr>
            <a:r>
              <a:rPr lang="en-US" dirty="0" smtClean="0">
                <a:solidFill>
                  <a:srgbClr val="FF0000"/>
                </a:solidFill>
              </a:rPr>
              <a:t>Waste disposals</a:t>
            </a:r>
          </a:p>
          <a:p>
            <a:pPr lvl="1">
              <a:defRPr/>
            </a:pPr>
            <a:r>
              <a:rPr lang="en-US" dirty="0" smtClean="0">
                <a:solidFill>
                  <a:srgbClr val="FF0000"/>
                </a:solidFill>
              </a:rPr>
              <a:t>Infrastructural </a:t>
            </a:r>
          </a:p>
          <a:p>
            <a:pPr>
              <a:defRPr/>
            </a:pPr>
            <a:r>
              <a:rPr lang="en-US" dirty="0" smtClean="0">
                <a:solidFill>
                  <a:schemeClr val="bg1"/>
                </a:solidFill>
              </a:rPr>
              <a:t>Climatic Impact on Human Health</a:t>
            </a:r>
          </a:p>
          <a:p>
            <a:pPr lvl="1">
              <a:defRPr/>
            </a:pPr>
            <a:r>
              <a:rPr lang="en-US" dirty="0" smtClean="0">
                <a:solidFill>
                  <a:schemeClr val="bg1"/>
                </a:solidFill>
              </a:rPr>
              <a:t>Bio-diversity</a:t>
            </a:r>
          </a:p>
          <a:p>
            <a:pPr lvl="2">
              <a:defRPr/>
            </a:pPr>
            <a:r>
              <a:rPr lang="en-US" sz="2800" dirty="0" smtClean="0">
                <a:solidFill>
                  <a:srgbClr val="FF0000"/>
                </a:solidFill>
              </a:rPr>
              <a:t>Water and land </a:t>
            </a:r>
          </a:p>
          <a:p>
            <a:pPr lvl="2">
              <a:defRPr/>
            </a:pPr>
            <a:r>
              <a:rPr lang="en-US" sz="2800" dirty="0" smtClean="0">
                <a:solidFill>
                  <a:srgbClr val="FF0000"/>
                </a:solidFill>
              </a:rPr>
              <a:t>Air</a:t>
            </a:r>
          </a:p>
          <a:p>
            <a:pPr lvl="2">
              <a:defRPr/>
            </a:pPr>
            <a:r>
              <a:rPr lang="en-US" sz="2800" dirty="0" smtClean="0">
                <a:solidFill>
                  <a:srgbClr val="FF0000"/>
                </a:solidFill>
              </a:rPr>
              <a:t>Vector</a:t>
            </a:r>
          </a:p>
          <a:p>
            <a:pPr>
              <a:defRPr/>
            </a:pPr>
            <a:r>
              <a:rPr lang="en-US" dirty="0" smtClean="0">
                <a:solidFill>
                  <a:schemeClr val="bg1"/>
                </a:solidFill>
              </a:rPr>
              <a:t>Plan of Management</a:t>
            </a:r>
          </a:p>
          <a:p>
            <a:pPr lvl="1">
              <a:defRPr/>
            </a:pPr>
            <a:r>
              <a:rPr lang="en-US" dirty="0" smtClean="0">
                <a:solidFill>
                  <a:srgbClr val="FF0000"/>
                </a:solidFill>
              </a:rPr>
              <a:t>Mitigation</a:t>
            </a:r>
          </a:p>
          <a:p>
            <a:pPr lvl="1">
              <a:defRPr/>
            </a:pPr>
            <a:r>
              <a:rPr lang="en-US" dirty="0" smtClean="0">
                <a:solidFill>
                  <a:srgbClr val="FF0000"/>
                </a:solidFill>
              </a:rPr>
              <a:t>Adaptation</a:t>
            </a:r>
          </a:p>
          <a:p>
            <a:pPr>
              <a:defRPr/>
            </a:pPr>
            <a:r>
              <a:rPr lang="en-US" dirty="0" smtClean="0">
                <a:solidFill>
                  <a:schemeClr val="bg1"/>
                </a:solidFill>
              </a:rPr>
              <a:t>Conclusion</a:t>
            </a:r>
            <a:endParaRPr lang="en-US" dirty="0">
              <a:solidFill>
                <a:schemeClr val="bg1"/>
              </a:solidFill>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p:cBhvr override="childStyle">
                                        <p:cTn id="6" dur="500" fill="hold"/>
                                        <p:tgtEl>
                                          <p:spTgt spid="3">
                                            <p:txEl>
                                              <p:pRg st="0" end="0"/>
                                            </p:txEl>
                                          </p:spTgt>
                                        </p:tgtEl>
                                        <p:attrNameLst>
                                          <p:attrName>style.color</p:attrName>
                                        </p:attrNameLst>
                                      </p:cBhvr>
                                      <p:to>
                                        <a:srgbClr val="000000"/>
                                      </p:to>
                                    </p:animClr>
                                  </p:childTnLst>
                                </p:cTn>
                              </p:par>
                              <p:par>
                                <p:cTn id="7" presetID="3" presetClass="emph" presetSubtype="2" fill="hold" nodeType="withEffect">
                                  <p:stCondLst>
                                    <p:cond delay="0"/>
                                  </p:stCondLst>
                                  <p:childTnLst>
                                    <p:animClr clrSpc="rgb">
                                      <p:cBhvr override="childStyle">
                                        <p:cTn id="8" dur="500" fill="hold"/>
                                        <p:tgtEl>
                                          <p:spTgt spid="3">
                                            <p:txEl>
                                              <p:pRg st="1" end="1"/>
                                            </p:txEl>
                                          </p:spTgt>
                                        </p:tgtEl>
                                        <p:attrNameLst>
                                          <p:attrName>style.color</p:attrName>
                                        </p:attrNameLst>
                                      </p:cBhvr>
                                      <p:to>
                                        <a:srgbClr val="000000"/>
                                      </p:to>
                                    </p:animClr>
                                  </p:childTnLst>
                                </p:cTn>
                              </p:par>
                              <p:par>
                                <p:cTn id="9" presetID="3" presetClass="emph" presetSubtype="2" fill="hold" nodeType="withEffect">
                                  <p:stCondLst>
                                    <p:cond delay="0"/>
                                  </p:stCondLst>
                                  <p:childTnLst>
                                    <p:animClr clrSpc="rgb">
                                      <p:cBhvr override="childStyle">
                                        <p:cTn id="10" dur="500" fill="hold"/>
                                        <p:tgtEl>
                                          <p:spTgt spid="3">
                                            <p:txEl>
                                              <p:pRg st="2" end="2"/>
                                            </p:txEl>
                                          </p:spTgt>
                                        </p:tgtEl>
                                        <p:attrNameLst>
                                          <p:attrName>style.color</p:attrName>
                                        </p:attrNameLst>
                                      </p:cBhvr>
                                      <p:to>
                                        <a:srgbClr val="000000"/>
                                      </p:to>
                                    </p:animClr>
                                  </p:childTnLst>
                                </p:cTn>
                              </p:par>
                              <p:par>
                                <p:cTn id="11" presetID="3" presetClass="emph" presetSubtype="2" fill="hold" nodeType="withEffect">
                                  <p:stCondLst>
                                    <p:cond delay="0"/>
                                  </p:stCondLst>
                                  <p:childTnLst>
                                    <p:animClr clrSpc="rgb">
                                      <p:cBhvr override="childStyle">
                                        <p:cTn id="12" dur="500" fill="hold"/>
                                        <p:tgtEl>
                                          <p:spTgt spid="3">
                                            <p:txEl>
                                              <p:pRg st="3" end="3"/>
                                            </p:txEl>
                                          </p:spTgt>
                                        </p:tgtEl>
                                        <p:attrNameLst>
                                          <p:attrName>style.color</p:attrName>
                                        </p:attrNameLst>
                                      </p:cBhvr>
                                      <p:to>
                                        <a:srgbClr val="000000"/>
                                      </p:to>
                                    </p:animClr>
                                  </p:childTnLst>
                                </p:cTn>
                              </p:par>
                              <p:par>
                                <p:cTn id="13" presetID="3" presetClass="emph" presetSubtype="2" fill="hold" nodeType="withEffect">
                                  <p:stCondLst>
                                    <p:cond delay="0"/>
                                  </p:stCondLst>
                                  <p:childTnLst>
                                    <p:animClr clrSpc="rgb">
                                      <p:cBhvr override="childStyle">
                                        <p:cTn id="14" dur="500" fill="hold"/>
                                        <p:tgtEl>
                                          <p:spTgt spid="3">
                                            <p:txEl>
                                              <p:pRg st="4" end="4"/>
                                            </p:txEl>
                                          </p:spTgt>
                                        </p:tgtEl>
                                        <p:attrNameLst>
                                          <p:attrName>style.color</p:attrName>
                                        </p:attrNameLst>
                                      </p:cBhvr>
                                      <p:to>
                                        <a:srgbClr val="000000"/>
                                      </p:to>
                                    </p:animClr>
                                  </p:childTnLst>
                                </p:cTn>
                              </p:par>
                              <p:par>
                                <p:cTn id="15" presetID="3" presetClass="emph" presetSubtype="2" fill="hold" nodeType="withEffect">
                                  <p:stCondLst>
                                    <p:cond delay="0"/>
                                  </p:stCondLst>
                                  <p:childTnLst>
                                    <p:animClr clrSpc="rgb">
                                      <p:cBhvr override="childStyle">
                                        <p:cTn id="16" dur="500" fill="hold"/>
                                        <p:tgtEl>
                                          <p:spTgt spid="3">
                                            <p:txEl>
                                              <p:pRg st="5" end="5"/>
                                            </p:txEl>
                                          </p:spTgt>
                                        </p:tgtEl>
                                        <p:attrNameLst>
                                          <p:attrName>style.color</p:attrName>
                                        </p:attrNameLst>
                                      </p:cBhvr>
                                      <p:to>
                                        <a:srgbClr val="000000"/>
                                      </p:to>
                                    </p:animClr>
                                  </p:childTnLst>
                                </p:cTn>
                              </p:par>
                              <p:par>
                                <p:cTn id="17" presetID="3" presetClass="emph" presetSubtype="2" fill="hold" nodeType="withEffect">
                                  <p:stCondLst>
                                    <p:cond delay="0"/>
                                  </p:stCondLst>
                                  <p:childTnLst>
                                    <p:animClr clrSpc="rgb">
                                      <p:cBhvr override="childStyle">
                                        <p:cTn id="18" dur="500" fill="hold"/>
                                        <p:tgtEl>
                                          <p:spTgt spid="3">
                                            <p:txEl>
                                              <p:pRg st="6" end="6"/>
                                            </p:txEl>
                                          </p:spTgt>
                                        </p:tgtEl>
                                        <p:attrNameLst>
                                          <p:attrName>style.color</p:attrName>
                                        </p:attrNameLst>
                                      </p:cBhvr>
                                      <p:to>
                                        <a:srgbClr val="000000"/>
                                      </p:to>
                                    </p:animClr>
                                  </p:childTnLst>
                                </p:cTn>
                              </p:par>
                              <p:par>
                                <p:cTn id="19" presetID="3" presetClass="emph" presetSubtype="2" fill="hold" nodeType="withEffect">
                                  <p:stCondLst>
                                    <p:cond delay="0"/>
                                  </p:stCondLst>
                                  <p:childTnLst>
                                    <p:animClr clrSpc="rgb">
                                      <p:cBhvr override="childStyle">
                                        <p:cTn id="20" dur="500" fill="hold"/>
                                        <p:tgtEl>
                                          <p:spTgt spid="3">
                                            <p:txEl>
                                              <p:pRg st="7" end="7"/>
                                            </p:txEl>
                                          </p:spTgt>
                                        </p:tgtEl>
                                        <p:attrNameLst>
                                          <p:attrName>style.color</p:attrName>
                                        </p:attrNameLst>
                                      </p:cBhvr>
                                      <p:to>
                                        <a:srgbClr val="000000"/>
                                      </p:to>
                                    </p:animClr>
                                  </p:childTnLst>
                                </p:cTn>
                              </p:par>
                              <p:par>
                                <p:cTn id="21" presetID="3" presetClass="emph" presetSubtype="2" fill="hold" nodeType="withEffect">
                                  <p:stCondLst>
                                    <p:cond delay="0"/>
                                  </p:stCondLst>
                                  <p:childTnLst>
                                    <p:animClr clrSpc="rgb">
                                      <p:cBhvr override="childStyle">
                                        <p:cTn id="22" dur="500" fill="hold"/>
                                        <p:tgtEl>
                                          <p:spTgt spid="3">
                                            <p:txEl>
                                              <p:pRg st="8" end="8"/>
                                            </p:txEl>
                                          </p:spTgt>
                                        </p:tgtEl>
                                        <p:attrNameLst>
                                          <p:attrName>style.color</p:attrName>
                                        </p:attrNameLst>
                                      </p:cBhvr>
                                      <p:to>
                                        <a:srgbClr val="000000"/>
                                      </p:to>
                                    </p:animClr>
                                  </p:childTnLst>
                                </p:cTn>
                              </p:par>
                              <p:par>
                                <p:cTn id="23" presetID="3" presetClass="emph" presetSubtype="2" fill="hold" nodeType="withEffect">
                                  <p:stCondLst>
                                    <p:cond delay="0"/>
                                  </p:stCondLst>
                                  <p:childTnLst>
                                    <p:animClr clrSpc="rgb">
                                      <p:cBhvr override="childStyle">
                                        <p:cTn id="24" dur="500" fill="hold"/>
                                        <p:tgtEl>
                                          <p:spTgt spid="3">
                                            <p:txEl>
                                              <p:pRg st="9" end="9"/>
                                            </p:txEl>
                                          </p:spTgt>
                                        </p:tgtEl>
                                        <p:attrNameLst>
                                          <p:attrName>style.color</p:attrName>
                                        </p:attrNameLst>
                                      </p:cBhvr>
                                      <p:to>
                                        <a:srgbClr val="000000"/>
                                      </p:to>
                                    </p:animClr>
                                  </p:childTnLst>
                                </p:cTn>
                              </p:par>
                              <p:par>
                                <p:cTn id="25" presetID="3" presetClass="emph" presetSubtype="2" fill="hold" nodeType="withEffect">
                                  <p:stCondLst>
                                    <p:cond delay="0"/>
                                  </p:stCondLst>
                                  <p:childTnLst>
                                    <p:animClr clrSpc="rgb">
                                      <p:cBhvr override="childStyle">
                                        <p:cTn id="26" dur="500" fill="hold"/>
                                        <p:tgtEl>
                                          <p:spTgt spid="3">
                                            <p:txEl>
                                              <p:pRg st="15" end="15"/>
                                            </p:txEl>
                                          </p:spTgt>
                                        </p:tgtEl>
                                        <p:attrNameLst>
                                          <p:attrName>style.color</p:attrName>
                                        </p:attrNameLst>
                                      </p:cBhvr>
                                      <p:to>
                                        <a:srgbClr val="000000"/>
                                      </p:to>
                                    </p:animClr>
                                  </p:childTnLst>
                                </p:cTn>
                              </p:par>
                              <p:par>
                                <p:cTn id="27" presetID="3" presetClass="emph" presetSubtype="2" fill="hold" nodeType="withEffect">
                                  <p:stCondLst>
                                    <p:cond delay="0"/>
                                  </p:stCondLst>
                                  <p:childTnLst>
                                    <p:animClr clrSpc="rgb">
                                      <p:cBhvr override="childStyle">
                                        <p:cTn id="28" dur="500" fill="hold"/>
                                        <p:tgtEl>
                                          <p:spTgt spid="3">
                                            <p:txEl>
                                              <p:pRg st="16" end="16"/>
                                            </p:txEl>
                                          </p:spTgt>
                                        </p:tgtEl>
                                        <p:attrNameLst>
                                          <p:attrName>style.color</p:attrName>
                                        </p:attrNameLst>
                                      </p:cBhvr>
                                      <p:to>
                                        <a:srgbClr val="000000"/>
                                      </p:to>
                                    </p:animClr>
                                  </p:childTnLst>
                                </p:cTn>
                              </p:par>
                              <p:par>
                                <p:cTn id="29" presetID="3" presetClass="emph" presetSubtype="2" fill="hold" nodeType="withEffect">
                                  <p:stCondLst>
                                    <p:cond delay="0"/>
                                  </p:stCondLst>
                                  <p:childTnLst>
                                    <p:animClr clrSpc="rgb">
                                      <p:cBhvr override="childStyle">
                                        <p:cTn id="30" dur="500" fill="hold"/>
                                        <p:tgtEl>
                                          <p:spTgt spid="3">
                                            <p:txEl>
                                              <p:pRg st="17" end="17"/>
                                            </p:txEl>
                                          </p:spTgt>
                                        </p:tgtEl>
                                        <p:attrNameLst>
                                          <p:attrName>style.color</p:attrName>
                                        </p:attrNameLst>
                                      </p:cBhvr>
                                      <p:to>
                                        <a:srgbClr val="000000"/>
                                      </p:to>
                                    </p:animClr>
                                  </p:childTnLst>
                                </p:cTn>
                              </p:par>
                              <p:par>
                                <p:cTn id="31" presetID="3" presetClass="emph" presetSubtype="2" fill="hold" nodeType="withEffect">
                                  <p:stCondLst>
                                    <p:cond delay="0"/>
                                  </p:stCondLst>
                                  <p:childTnLst>
                                    <p:animClr clrSpc="rgb">
                                      <p:cBhvr override="childStyle">
                                        <p:cTn id="32" dur="500" fill="hold"/>
                                        <p:tgtEl>
                                          <p:spTgt spid="3">
                                            <p:txEl>
                                              <p:pRg st="18" end="18"/>
                                            </p:txEl>
                                          </p:spTgt>
                                        </p:tgtEl>
                                        <p:attrNameLst>
                                          <p:attrName>style.color</p:attrName>
                                        </p:attrNameLst>
                                      </p:cBhvr>
                                      <p:to>
                                        <a:srgbClr val="0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algn="ctr">
              <a:defRPr/>
            </a:pPr>
            <a:r>
              <a:rPr lang="en-US" sz="4000" dirty="0" smtClean="0">
                <a:solidFill>
                  <a:srgbClr val="FFFF00"/>
                </a:solidFill>
              </a:rPr>
              <a:t>Climatic Impact on Human Health</a:t>
            </a:r>
          </a:p>
        </p:txBody>
      </p:sp>
      <p:sp>
        <p:nvSpPr>
          <p:cNvPr id="75779" name="Rectangle 3"/>
          <p:cNvSpPr>
            <a:spLocks noGrp="1" noChangeArrowheads="1"/>
          </p:cNvSpPr>
          <p:nvPr>
            <p:ph type="body" idx="1"/>
          </p:nvPr>
        </p:nvSpPr>
        <p:spPr/>
        <p:txBody>
          <a:bodyPr/>
          <a:lstStyle/>
          <a:p>
            <a:pPr eaLnBrk="1" hangingPunct="1">
              <a:lnSpc>
                <a:spcPct val="90000"/>
              </a:lnSpc>
            </a:pPr>
            <a:r>
              <a:rPr lang="en-US" sz="3600" smtClean="0">
                <a:solidFill>
                  <a:schemeClr val="bg1"/>
                </a:solidFill>
              </a:rPr>
              <a:t>Water and land related hazards</a:t>
            </a:r>
          </a:p>
          <a:p>
            <a:pPr eaLnBrk="1" hangingPunct="1">
              <a:lnSpc>
                <a:spcPct val="90000"/>
              </a:lnSpc>
            </a:pPr>
            <a:endParaRPr lang="en-US" sz="3600" smtClean="0">
              <a:solidFill>
                <a:schemeClr val="bg1"/>
              </a:solidFill>
            </a:endParaRPr>
          </a:p>
          <a:p>
            <a:pPr eaLnBrk="1" hangingPunct="1">
              <a:lnSpc>
                <a:spcPct val="90000"/>
              </a:lnSpc>
            </a:pPr>
            <a:r>
              <a:rPr lang="en-US" sz="3600" smtClean="0">
                <a:solidFill>
                  <a:schemeClr val="bg1"/>
                </a:solidFill>
              </a:rPr>
              <a:t>Atmospheric hazards </a:t>
            </a:r>
          </a:p>
          <a:p>
            <a:pPr eaLnBrk="1" hangingPunct="1">
              <a:lnSpc>
                <a:spcPct val="90000"/>
              </a:lnSpc>
            </a:pPr>
            <a:endParaRPr lang="en-US" sz="3600" smtClean="0">
              <a:solidFill>
                <a:schemeClr val="bg1"/>
              </a:solidFill>
            </a:endParaRPr>
          </a:p>
          <a:p>
            <a:pPr eaLnBrk="1" hangingPunct="1">
              <a:lnSpc>
                <a:spcPct val="90000"/>
              </a:lnSpc>
            </a:pPr>
            <a:r>
              <a:rPr lang="en-US" sz="3600" smtClean="0">
                <a:solidFill>
                  <a:schemeClr val="bg1"/>
                </a:solidFill>
              </a:rPr>
              <a:t>Vector Borne hazards</a:t>
            </a:r>
          </a:p>
          <a:p>
            <a:pPr eaLnBrk="1" hangingPunct="1">
              <a:lnSpc>
                <a:spcPct val="90000"/>
              </a:lnSpc>
            </a:pPr>
            <a:endParaRPr lang="en-US" sz="3600" smtClean="0">
              <a:solidFill>
                <a:schemeClr val="bg1"/>
              </a:solidFill>
            </a:endParaRPr>
          </a:p>
        </p:txBody>
      </p:sp>
    </p:spTree>
  </p:cSld>
  <p:clrMapOvr>
    <a:masterClrMapping/>
  </p:clrMapOvr>
  <p:transition>
    <p:strips dir="r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defRPr/>
            </a:pPr>
            <a:r>
              <a:rPr lang="en-US" sz="4000" dirty="0" smtClean="0"/>
              <a:t>Land and climate related hazards</a:t>
            </a:r>
          </a:p>
        </p:txBody>
      </p:sp>
      <p:sp>
        <p:nvSpPr>
          <p:cNvPr id="76803" name="Rectangle 3"/>
          <p:cNvSpPr>
            <a:spLocks noGrp="1" noChangeArrowheads="1"/>
          </p:cNvSpPr>
          <p:nvPr>
            <p:ph type="body" idx="1"/>
          </p:nvPr>
        </p:nvSpPr>
        <p:spPr/>
        <p:txBody>
          <a:bodyPr/>
          <a:lstStyle/>
          <a:p>
            <a:pPr eaLnBrk="1" hangingPunct="1"/>
            <a:r>
              <a:rPr lang="en-US" sz="2800" smtClean="0">
                <a:solidFill>
                  <a:srgbClr val="FF0000"/>
                </a:solidFill>
              </a:rPr>
              <a:t>Floods : Common in both lowland coastal and inland areas, especially in Tropics and monsoon areas</a:t>
            </a:r>
          </a:p>
          <a:p>
            <a:pPr eaLnBrk="1" hangingPunct="1"/>
            <a:r>
              <a:rPr lang="en-US" sz="2800" smtClean="0">
                <a:solidFill>
                  <a:schemeClr val="bg1"/>
                </a:solidFill>
              </a:rPr>
              <a:t>Storms and Hurricanes</a:t>
            </a:r>
          </a:p>
          <a:p>
            <a:pPr eaLnBrk="1" hangingPunct="1"/>
            <a:r>
              <a:rPr lang="en-US" sz="2800" smtClean="0">
                <a:solidFill>
                  <a:schemeClr val="bg1"/>
                </a:solidFill>
              </a:rPr>
              <a:t>Volcanic activity</a:t>
            </a:r>
          </a:p>
          <a:p>
            <a:pPr eaLnBrk="1" hangingPunct="1"/>
            <a:r>
              <a:rPr lang="en-US" sz="2800" smtClean="0">
                <a:solidFill>
                  <a:schemeClr val="bg1"/>
                </a:solidFill>
              </a:rPr>
              <a:t>Earthquakes</a:t>
            </a:r>
          </a:p>
          <a:p>
            <a:pPr eaLnBrk="1" hangingPunct="1"/>
            <a:r>
              <a:rPr lang="en-US" sz="2800" smtClean="0">
                <a:solidFill>
                  <a:schemeClr val="bg1"/>
                </a:solidFill>
              </a:rPr>
              <a:t>Soil erosion</a:t>
            </a:r>
          </a:p>
          <a:p>
            <a:pPr eaLnBrk="1" hangingPunct="1"/>
            <a:r>
              <a:rPr lang="en-US" sz="2800" smtClean="0">
                <a:solidFill>
                  <a:schemeClr val="bg1"/>
                </a:solidFill>
              </a:rPr>
              <a:t>Drought</a:t>
            </a:r>
          </a:p>
          <a:p>
            <a:pPr eaLnBrk="1" hangingPunct="1"/>
            <a:endParaRPr lang="en-US" sz="2800" smtClean="0">
              <a:solidFill>
                <a:schemeClr val="bg1"/>
              </a:solidFill>
            </a:endParaRPr>
          </a:p>
        </p:txBody>
      </p:sp>
    </p:spTree>
  </p:cSld>
  <p:clrMapOvr>
    <a:masterClrMapping/>
  </p:clrMapOvr>
  <p:transition>
    <p:strips dir="rd"/>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pic>
        <p:nvPicPr>
          <p:cNvPr id="77827" name="Content Placeholder 3" descr="flood_04.jpg"/>
          <p:cNvPicPr>
            <a:picLocks noGrp="1" noChangeAspect="1"/>
          </p:cNvPicPr>
          <p:nvPr>
            <p:ph idx="1"/>
          </p:nvPr>
        </p:nvPicPr>
        <p:blipFill>
          <a:blip r:embed="rId3"/>
          <a:srcRect b="15556"/>
          <a:stretch>
            <a:fillRect/>
          </a:stretch>
        </p:blipFill>
        <p:spPr>
          <a:xfrm>
            <a:off x="0" y="0"/>
            <a:ext cx="9144000" cy="6858000"/>
          </a:xfrm>
        </p:spPr>
      </p:pic>
    </p:spTree>
  </p:cSld>
  <p:clrMapOvr>
    <a:masterClrMapping/>
  </p:clrMapOvr>
  <p:transition>
    <p:strips dir="r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pic>
        <p:nvPicPr>
          <p:cNvPr id="78851" name="Content Placeholder 3" descr="10324420000mnj10.jpg"/>
          <p:cNvPicPr>
            <a:picLocks noGrp="1" noChangeAspect="1"/>
          </p:cNvPicPr>
          <p:nvPr>
            <p:ph idx="1"/>
          </p:nvPr>
        </p:nvPicPr>
        <p:blipFill>
          <a:blip r:embed="rId3"/>
          <a:srcRect b="13374"/>
          <a:stretch>
            <a:fillRect/>
          </a:stretch>
        </p:blipFill>
        <p:spPr>
          <a:xfrm>
            <a:off x="0" y="0"/>
            <a:ext cx="9158288" cy="6858000"/>
          </a:xfrm>
        </p:spPr>
      </p:pic>
    </p:spTree>
  </p:cSld>
  <p:clrMapOvr>
    <a:masterClrMapping/>
  </p:clrMapOvr>
  <p:transition>
    <p:strips dir="r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pic>
        <p:nvPicPr>
          <p:cNvPr id="79875" name="Content Placeholder 3" descr="_164379_flood300.jpg"/>
          <p:cNvPicPr>
            <a:picLocks noGrp="1" noChangeAspect="1"/>
          </p:cNvPicPr>
          <p:nvPr>
            <p:ph idx="1"/>
          </p:nvPr>
        </p:nvPicPr>
        <p:blipFill>
          <a:blip r:embed="rId3"/>
          <a:srcRect/>
          <a:stretch>
            <a:fillRect/>
          </a:stretch>
        </p:blipFill>
        <p:spPr>
          <a:xfrm>
            <a:off x="0" y="0"/>
            <a:ext cx="9144000" cy="6858000"/>
          </a:xfrm>
        </p:spPr>
      </p:pic>
    </p:spTree>
  </p:cSld>
  <p:clrMapOvr>
    <a:masterClrMapping/>
  </p:clrMapOvr>
  <p:transition>
    <p:strips dir="rd"/>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pic>
        <p:nvPicPr>
          <p:cNvPr id="80899" name="Content Placeholder 3" descr="2007-07-30__front011.jpg"/>
          <p:cNvPicPr>
            <a:picLocks noGrp="1" noChangeAspect="1"/>
          </p:cNvPicPr>
          <p:nvPr>
            <p:ph idx="1"/>
          </p:nvPr>
        </p:nvPicPr>
        <p:blipFill>
          <a:blip r:embed="rId3"/>
          <a:srcRect/>
          <a:stretch>
            <a:fillRect/>
          </a:stretch>
        </p:blipFill>
        <p:spPr>
          <a:xfrm>
            <a:off x="0" y="0"/>
            <a:ext cx="9175750" cy="6858000"/>
          </a:xfrm>
        </p:spPr>
      </p:pic>
    </p:spTree>
  </p:cSld>
  <p:clrMapOvr>
    <a:masterClrMapping/>
  </p:clrMapOvr>
  <p:transition>
    <p:strips dir="r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pic>
        <p:nvPicPr>
          <p:cNvPr id="81923" name="Content Placeholder 3" descr="_43035449_umbrellas_ap416.jpg"/>
          <p:cNvPicPr>
            <a:picLocks noGrp="1" noChangeAspect="1"/>
          </p:cNvPicPr>
          <p:nvPr>
            <p:ph idx="1"/>
          </p:nvPr>
        </p:nvPicPr>
        <p:blipFill>
          <a:blip r:embed="rId3"/>
          <a:srcRect/>
          <a:stretch>
            <a:fillRect/>
          </a:stretch>
        </p:blipFill>
        <p:spPr>
          <a:xfrm>
            <a:off x="0" y="0"/>
            <a:ext cx="9144000" cy="6858000"/>
          </a:xfrm>
        </p:spPr>
      </p:pic>
    </p:spTree>
  </p:cSld>
  <p:clrMapOvr>
    <a:masterClrMapping/>
  </p:clrMapOvr>
  <p:transition>
    <p:strips dir="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rmAutofit fontScale="90000"/>
          </a:bodyPr>
          <a:lstStyle/>
          <a:p>
            <a:pPr algn="ctr" eaLnBrk="1" hangingPunct="1">
              <a:defRPr/>
            </a:pPr>
            <a:r>
              <a:rPr lang="en-US" dirty="0" smtClean="0"/>
              <a:t>Definition: Environment &amp; Health hazard</a:t>
            </a:r>
          </a:p>
        </p:txBody>
      </p:sp>
      <p:sp>
        <p:nvSpPr>
          <p:cNvPr id="28675" name="Rectangle 3"/>
          <p:cNvSpPr>
            <a:spLocks noGrp="1" noChangeArrowheads="1"/>
          </p:cNvSpPr>
          <p:nvPr>
            <p:ph type="body" idx="1"/>
          </p:nvPr>
        </p:nvSpPr>
        <p:spPr>
          <a:xfrm>
            <a:off x="457200" y="1851025"/>
            <a:ext cx="8229600" cy="4625975"/>
          </a:xfrm>
        </p:spPr>
        <p:txBody>
          <a:bodyPr/>
          <a:lstStyle/>
          <a:p>
            <a:pPr eaLnBrk="1" hangingPunct="1"/>
            <a:r>
              <a:rPr lang="en-US" sz="2800" smtClean="0">
                <a:solidFill>
                  <a:schemeClr val="bg1"/>
                </a:solidFill>
              </a:rPr>
              <a:t>World Health Organization (</a:t>
            </a:r>
            <a:r>
              <a:rPr lang="en-US" sz="2800" smtClean="0">
                <a:solidFill>
                  <a:srgbClr val="FF0000"/>
                </a:solidFill>
                <a:hlinkClick r:id="rId3"/>
              </a:rPr>
              <a:t>WHO, 1993</a:t>
            </a:r>
            <a:r>
              <a:rPr lang="en-US" sz="2800" smtClean="0">
                <a:solidFill>
                  <a:schemeClr val="bg1"/>
                </a:solidFill>
              </a:rPr>
              <a:t>): defines</a:t>
            </a:r>
            <a:endParaRPr lang="en-US" sz="2800" i="1" smtClean="0">
              <a:solidFill>
                <a:schemeClr val="bg1"/>
              </a:solidFill>
            </a:endParaRPr>
          </a:p>
          <a:p>
            <a:pPr eaLnBrk="1" hangingPunct="1">
              <a:buFont typeface="Wingdings" pitchFamily="2" charset="2"/>
              <a:buNone/>
            </a:pPr>
            <a:r>
              <a:rPr lang="en-US" sz="2800" i="1" smtClean="0">
                <a:solidFill>
                  <a:schemeClr val="bg1"/>
                </a:solidFill>
              </a:rPr>
              <a:t>"Environmental health comprises those aspects of human health, including quality of life, that are determined by physical, chemical, biologic, social, and psychosocial factors in the environment</a:t>
            </a:r>
            <a:r>
              <a:rPr lang="en-US" sz="3600" i="1" smtClean="0">
                <a:solidFill>
                  <a:schemeClr val="bg1"/>
                </a:solidFill>
              </a:rPr>
              <a:t>."</a:t>
            </a:r>
            <a:r>
              <a:rPr lang="en-US" sz="3600" smtClean="0">
                <a:solidFill>
                  <a:schemeClr val="bg1"/>
                </a:solidFill>
              </a:rPr>
              <a:t> </a:t>
            </a:r>
          </a:p>
          <a:p>
            <a:pPr eaLnBrk="1" hangingPunct="1">
              <a:buFont typeface="Wingdings" pitchFamily="2" charset="2"/>
              <a:buNone/>
            </a:pPr>
            <a:endParaRPr lang="en-US" sz="3600" smtClean="0">
              <a:solidFill>
                <a:schemeClr val="bg1"/>
              </a:solidFill>
            </a:endParaRPr>
          </a:p>
          <a:p>
            <a:pPr eaLnBrk="1" hangingPunct="1"/>
            <a:r>
              <a:rPr lang="en-US" sz="2800" smtClean="0">
                <a:solidFill>
                  <a:schemeClr val="bg1"/>
                </a:solidFill>
              </a:rPr>
              <a:t>And any </a:t>
            </a:r>
            <a:r>
              <a:rPr lang="en-US" sz="2800" i="1" smtClean="0">
                <a:solidFill>
                  <a:schemeClr val="bg1"/>
                </a:solidFill>
              </a:rPr>
              <a:t>external factor that negatively affects your health can be considered an </a:t>
            </a:r>
            <a:r>
              <a:rPr lang="en-US" sz="2800" b="1" i="1" smtClean="0">
                <a:solidFill>
                  <a:schemeClr val="bg1"/>
                </a:solidFill>
              </a:rPr>
              <a:t>environmental health hazard.</a:t>
            </a:r>
          </a:p>
        </p:txBody>
      </p:sp>
    </p:spTree>
  </p:cSld>
  <p:clrMapOvr>
    <a:masterClrMapping/>
  </p:clrMapOvr>
  <p:transition>
    <p:strips dir="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pic>
        <p:nvPicPr>
          <p:cNvPr id="82947" name="Content Placeholder 3" descr="bangladeshflood2004.jpg"/>
          <p:cNvPicPr>
            <a:picLocks noGrp="1" noChangeAspect="1"/>
          </p:cNvPicPr>
          <p:nvPr>
            <p:ph idx="1"/>
          </p:nvPr>
        </p:nvPicPr>
        <p:blipFill>
          <a:blip r:embed="rId3"/>
          <a:srcRect/>
          <a:stretch>
            <a:fillRect/>
          </a:stretch>
        </p:blipFill>
        <p:spPr>
          <a:xfrm>
            <a:off x="0" y="0"/>
            <a:ext cx="9144000" cy="6807200"/>
          </a:xfrm>
        </p:spPr>
      </p:pic>
    </p:spTree>
  </p:cSld>
  <p:clrMapOvr>
    <a:masterClrMapping/>
  </p:clrMapOvr>
  <p:transition>
    <p:strips dir="rd"/>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pic>
        <p:nvPicPr>
          <p:cNvPr id="83971" name="Content Placeholder 3" descr="pg-02-sea-level-AFP_146204s.jpg"/>
          <p:cNvPicPr>
            <a:picLocks noGrp="1" noChangeAspect="1"/>
          </p:cNvPicPr>
          <p:nvPr>
            <p:ph idx="1"/>
          </p:nvPr>
        </p:nvPicPr>
        <p:blipFill>
          <a:blip r:embed="rId3"/>
          <a:srcRect/>
          <a:stretch>
            <a:fillRect/>
          </a:stretch>
        </p:blipFill>
        <p:spPr>
          <a:xfrm>
            <a:off x="0" y="0"/>
            <a:ext cx="9144000" cy="6858000"/>
          </a:xfrm>
        </p:spPr>
      </p:pic>
    </p:spTree>
  </p:cSld>
  <p:clrMapOvr>
    <a:masterClrMapping/>
  </p:clrMapOvr>
  <p:transition>
    <p:strips dir="rd"/>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pic>
        <p:nvPicPr>
          <p:cNvPr id="84995" name="Content Placeholder 3" descr="Flood_In_Bangladesh_32585.jpg"/>
          <p:cNvPicPr>
            <a:picLocks noGrp="1" noChangeAspect="1"/>
          </p:cNvPicPr>
          <p:nvPr>
            <p:ph idx="1"/>
          </p:nvPr>
        </p:nvPicPr>
        <p:blipFill>
          <a:blip r:embed="rId3"/>
          <a:srcRect/>
          <a:stretch>
            <a:fillRect/>
          </a:stretch>
        </p:blipFill>
        <p:spPr>
          <a:xfrm>
            <a:off x="0" y="0"/>
            <a:ext cx="9144000" cy="6858000"/>
          </a:xfrm>
        </p:spPr>
      </p:pic>
    </p:spTree>
  </p:cSld>
  <p:clrMapOvr>
    <a:masterClrMapping/>
  </p:clrMapOvr>
  <p:transition>
    <p:strips dir="rd"/>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8" name="Rectangle 6"/>
          <p:cNvSpPr>
            <a:spLocks noGrp="1" noChangeArrowheads="1"/>
          </p:cNvSpPr>
          <p:nvPr>
            <p:ph type="title"/>
          </p:nvPr>
        </p:nvSpPr>
        <p:spPr>
          <a:xfrm>
            <a:off x="1041400" y="176213"/>
            <a:ext cx="7183438" cy="830262"/>
          </a:xfrm>
        </p:spPr>
        <p:txBody>
          <a:bodyPr/>
          <a:lstStyle/>
          <a:p>
            <a:pPr>
              <a:defRPr/>
            </a:pPr>
            <a:r>
              <a:rPr lang="en-US"/>
              <a:t>Health Impacts of Floods</a:t>
            </a:r>
          </a:p>
        </p:txBody>
      </p:sp>
      <p:sp>
        <p:nvSpPr>
          <p:cNvPr id="86019" name="Rectangle 7"/>
          <p:cNvSpPr>
            <a:spLocks noGrp="1" noChangeArrowheads="1"/>
          </p:cNvSpPr>
          <p:nvPr>
            <p:ph type="body" sz="half" idx="1"/>
          </p:nvPr>
        </p:nvSpPr>
        <p:spPr>
          <a:xfrm>
            <a:off x="304800" y="1524000"/>
            <a:ext cx="8534400" cy="5029200"/>
          </a:xfrm>
        </p:spPr>
        <p:txBody>
          <a:bodyPr/>
          <a:lstStyle/>
          <a:p>
            <a:pPr marL="0" indent="0">
              <a:lnSpc>
                <a:spcPct val="90000"/>
              </a:lnSpc>
            </a:pPr>
            <a:r>
              <a:rPr lang="en-US" b="1" smtClean="0">
                <a:solidFill>
                  <a:schemeClr val="bg1"/>
                </a:solidFill>
              </a:rPr>
              <a:t>Immediate deaths and injuries</a:t>
            </a:r>
          </a:p>
          <a:p>
            <a:pPr marL="0" indent="0">
              <a:lnSpc>
                <a:spcPct val="90000"/>
              </a:lnSpc>
            </a:pPr>
            <a:endParaRPr lang="en-US" b="1" smtClean="0">
              <a:solidFill>
                <a:schemeClr val="bg1"/>
              </a:solidFill>
            </a:endParaRPr>
          </a:p>
          <a:p>
            <a:pPr marL="0" indent="0">
              <a:lnSpc>
                <a:spcPct val="90000"/>
              </a:lnSpc>
            </a:pPr>
            <a:r>
              <a:rPr lang="en-US" b="1" smtClean="0">
                <a:solidFill>
                  <a:schemeClr val="bg1"/>
                </a:solidFill>
              </a:rPr>
              <a:t>Nonspecific increases in mortality</a:t>
            </a:r>
          </a:p>
          <a:p>
            <a:pPr marL="0" indent="0">
              <a:lnSpc>
                <a:spcPct val="90000"/>
              </a:lnSpc>
              <a:buFont typeface="Wingdings 2" pitchFamily="18" charset="2"/>
              <a:buNone/>
            </a:pPr>
            <a:endParaRPr lang="en-US" b="1" smtClean="0">
              <a:solidFill>
                <a:schemeClr val="bg1"/>
              </a:solidFill>
            </a:endParaRPr>
          </a:p>
          <a:p>
            <a:pPr marL="0" indent="0">
              <a:lnSpc>
                <a:spcPct val="90000"/>
              </a:lnSpc>
            </a:pPr>
            <a:r>
              <a:rPr lang="en-US" b="1" smtClean="0">
                <a:solidFill>
                  <a:schemeClr val="bg1"/>
                </a:solidFill>
              </a:rPr>
              <a:t>Exposure to toxic substances</a:t>
            </a:r>
          </a:p>
          <a:p>
            <a:pPr marL="0" indent="0">
              <a:lnSpc>
                <a:spcPct val="90000"/>
              </a:lnSpc>
              <a:buFont typeface="Wingdings 2" pitchFamily="18" charset="2"/>
              <a:buNone/>
            </a:pPr>
            <a:endParaRPr lang="en-US" b="1" smtClean="0">
              <a:solidFill>
                <a:schemeClr val="bg1"/>
              </a:solidFill>
            </a:endParaRPr>
          </a:p>
          <a:p>
            <a:pPr marL="0" indent="0">
              <a:lnSpc>
                <a:spcPct val="90000"/>
              </a:lnSpc>
            </a:pPr>
            <a:r>
              <a:rPr lang="en-US" b="1" smtClean="0">
                <a:solidFill>
                  <a:schemeClr val="bg1"/>
                </a:solidFill>
              </a:rPr>
              <a:t>Mental health effects</a:t>
            </a:r>
            <a:endParaRPr lang="en-US" b="1" smtClean="0">
              <a:solidFill>
                <a:srgbClr val="FFFF00"/>
              </a:solidFill>
            </a:endParaRPr>
          </a:p>
          <a:p>
            <a:pPr marL="292100" lvl="1" indent="0">
              <a:lnSpc>
                <a:spcPct val="90000"/>
              </a:lnSpc>
            </a:pPr>
            <a:r>
              <a:rPr lang="en-US" b="1" smtClean="0">
                <a:solidFill>
                  <a:srgbClr val="FFFF00"/>
                </a:solidFill>
              </a:rPr>
              <a:t>Anxiety</a:t>
            </a:r>
          </a:p>
          <a:p>
            <a:pPr marL="292100" lvl="1" indent="0">
              <a:lnSpc>
                <a:spcPct val="90000"/>
              </a:lnSpc>
            </a:pPr>
            <a:r>
              <a:rPr lang="en-US" b="1" smtClean="0">
                <a:solidFill>
                  <a:srgbClr val="FFFF00"/>
                </a:solidFill>
              </a:rPr>
              <a:t>Depression</a:t>
            </a:r>
          </a:p>
          <a:p>
            <a:pPr marL="0" indent="0">
              <a:lnSpc>
                <a:spcPct val="90000"/>
              </a:lnSpc>
            </a:pPr>
            <a:endParaRPr lang="en-US" b="1" smtClean="0">
              <a:solidFill>
                <a:schemeClr val="bg1"/>
              </a:solidFill>
            </a:endParaRPr>
          </a:p>
          <a:p>
            <a:pPr marL="0" indent="0">
              <a:lnSpc>
                <a:spcPct val="90000"/>
              </a:lnSpc>
            </a:pPr>
            <a:r>
              <a:rPr lang="en-US" b="1" smtClean="0">
                <a:solidFill>
                  <a:schemeClr val="bg1"/>
                </a:solidFill>
              </a:rPr>
              <a:t>Increased demands on health systems</a:t>
            </a:r>
          </a:p>
        </p:txBody>
      </p:sp>
    </p:spTree>
  </p:cSld>
  <p:clrMapOvr>
    <a:masterClrMapping/>
  </p:clrMapOvr>
  <p:transition>
    <p:strips dir="rd"/>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8" name="Rectangle 6"/>
          <p:cNvSpPr>
            <a:spLocks noGrp="1" noChangeArrowheads="1"/>
          </p:cNvSpPr>
          <p:nvPr>
            <p:ph type="title"/>
          </p:nvPr>
        </p:nvSpPr>
        <p:spPr>
          <a:xfrm>
            <a:off x="1041400" y="176213"/>
            <a:ext cx="7183438" cy="830262"/>
          </a:xfrm>
        </p:spPr>
        <p:txBody>
          <a:bodyPr/>
          <a:lstStyle/>
          <a:p>
            <a:pPr>
              <a:defRPr/>
            </a:pPr>
            <a:r>
              <a:rPr lang="en-US"/>
              <a:t>Health Impacts of Floods</a:t>
            </a:r>
          </a:p>
        </p:txBody>
      </p:sp>
      <p:sp>
        <p:nvSpPr>
          <p:cNvPr id="87043" name="Rectangle 7"/>
          <p:cNvSpPr>
            <a:spLocks noGrp="1" noChangeArrowheads="1"/>
          </p:cNvSpPr>
          <p:nvPr>
            <p:ph type="body" sz="half" idx="1"/>
          </p:nvPr>
        </p:nvSpPr>
        <p:spPr>
          <a:xfrm>
            <a:off x="304800" y="1524000"/>
            <a:ext cx="8534400" cy="5029200"/>
          </a:xfrm>
        </p:spPr>
        <p:txBody>
          <a:bodyPr/>
          <a:lstStyle/>
          <a:p>
            <a:pPr marL="0" indent="0">
              <a:lnSpc>
                <a:spcPct val="90000"/>
              </a:lnSpc>
            </a:pPr>
            <a:r>
              <a:rPr lang="en-US" b="1" smtClean="0">
                <a:solidFill>
                  <a:schemeClr val="bg1"/>
                </a:solidFill>
              </a:rPr>
              <a:t>Infectious diseases –</a:t>
            </a:r>
          </a:p>
          <a:p>
            <a:pPr marL="292100" lvl="1" indent="0">
              <a:lnSpc>
                <a:spcPct val="90000"/>
              </a:lnSpc>
            </a:pPr>
            <a:r>
              <a:rPr lang="en-US" b="1" smtClean="0">
                <a:solidFill>
                  <a:srgbClr val="FFFF00"/>
                </a:solidFill>
              </a:rPr>
              <a:t>Diarrheal diseases, </a:t>
            </a:r>
          </a:p>
          <a:p>
            <a:pPr marL="292100" lvl="1" indent="0">
              <a:lnSpc>
                <a:spcPct val="90000"/>
              </a:lnSpc>
            </a:pPr>
            <a:r>
              <a:rPr lang="en-US" b="1" smtClean="0">
                <a:solidFill>
                  <a:srgbClr val="FFFF00"/>
                </a:solidFill>
              </a:rPr>
              <a:t>Respiratory diseases</a:t>
            </a:r>
          </a:p>
          <a:p>
            <a:pPr marL="292100" lvl="1" indent="0">
              <a:lnSpc>
                <a:spcPct val="90000"/>
              </a:lnSpc>
            </a:pPr>
            <a:r>
              <a:rPr lang="en-US" b="1" smtClean="0">
                <a:solidFill>
                  <a:srgbClr val="FFFF00"/>
                </a:solidFill>
              </a:rPr>
              <a:t>Enteric fever</a:t>
            </a:r>
          </a:p>
          <a:p>
            <a:pPr marL="292100" lvl="1" indent="0">
              <a:lnSpc>
                <a:spcPct val="90000"/>
              </a:lnSpc>
            </a:pPr>
            <a:r>
              <a:rPr lang="en-US" b="1" smtClean="0">
                <a:solidFill>
                  <a:srgbClr val="FFFF00"/>
                </a:solidFill>
              </a:rPr>
              <a:t>Hepatitis</a:t>
            </a:r>
          </a:p>
          <a:p>
            <a:pPr marL="292100" lvl="1" indent="0">
              <a:lnSpc>
                <a:spcPct val="90000"/>
              </a:lnSpc>
            </a:pPr>
            <a:r>
              <a:rPr lang="en-US" b="1" smtClean="0">
                <a:solidFill>
                  <a:srgbClr val="FFFF00"/>
                </a:solidFill>
              </a:rPr>
              <a:t> Vector-borne diseases</a:t>
            </a:r>
          </a:p>
          <a:p>
            <a:pPr marL="292100" lvl="1" indent="0">
              <a:lnSpc>
                <a:spcPct val="90000"/>
              </a:lnSpc>
            </a:pPr>
            <a:r>
              <a:rPr lang="en-US" b="1" smtClean="0">
                <a:solidFill>
                  <a:srgbClr val="FFFF00"/>
                </a:solidFill>
              </a:rPr>
              <a:t>Leptospirosis</a:t>
            </a:r>
          </a:p>
          <a:p>
            <a:pPr marL="292100" lvl="1" indent="0">
              <a:lnSpc>
                <a:spcPct val="90000"/>
              </a:lnSpc>
              <a:buFont typeface="Wingdings" pitchFamily="2" charset="2"/>
              <a:buNone/>
            </a:pPr>
            <a:endParaRPr lang="en-US" b="1" smtClean="0">
              <a:solidFill>
                <a:srgbClr val="FFFF00"/>
              </a:solidFill>
            </a:endParaRPr>
          </a:p>
          <a:p>
            <a:pPr marL="0" indent="0">
              <a:lnSpc>
                <a:spcPct val="90000"/>
              </a:lnSpc>
            </a:pPr>
            <a:r>
              <a:rPr lang="en-US" b="1" smtClean="0">
                <a:solidFill>
                  <a:schemeClr val="bg1"/>
                </a:solidFill>
              </a:rPr>
              <a:t>Snake Bite and others</a:t>
            </a:r>
          </a:p>
        </p:txBody>
      </p:sp>
    </p:spTree>
  </p:cSld>
  <p:clrMapOvr>
    <a:masterClrMapping/>
  </p:clrMapOvr>
  <p:transition>
    <p:strips dir="rd"/>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p:cNvSpPr>
            <a:spLocks noGrp="1" noChangeArrowheads="1"/>
          </p:cNvSpPr>
          <p:nvPr>
            <p:ph type="body" idx="1"/>
          </p:nvPr>
        </p:nvSpPr>
        <p:spPr>
          <a:xfrm>
            <a:off x="457200" y="1371600"/>
            <a:ext cx="8077200" cy="5105400"/>
          </a:xfrm>
        </p:spPr>
        <p:txBody>
          <a:bodyPr/>
          <a:lstStyle/>
          <a:p>
            <a:r>
              <a:rPr lang="en-US" sz="2400" smtClean="0">
                <a:solidFill>
                  <a:schemeClr val="bg1"/>
                </a:solidFill>
                <a:ea typeface="MS PGothic" pitchFamily="34" charset="-128"/>
              </a:rPr>
              <a:t>Chemical &amp; biological </a:t>
            </a:r>
          </a:p>
          <a:p>
            <a:pPr lvl="1"/>
            <a:r>
              <a:rPr lang="en-IE" sz="1800" smtClean="0">
                <a:solidFill>
                  <a:schemeClr val="bg1"/>
                </a:solidFill>
                <a:ea typeface="MS PGothic" pitchFamily="34" charset="-128"/>
              </a:rPr>
              <a:t>Release of pathogens from sewage treatment works</a:t>
            </a:r>
          </a:p>
          <a:p>
            <a:pPr lvl="1"/>
            <a:endParaRPr lang="en-IE" sz="1400" smtClean="0">
              <a:solidFill>
                <a:schemeClr val="bg1"/>
              </a:solidFill>
              <a:ea typeface="MS PGothic" pitchFamily="34" charset="-128"/>
            </a:endParaRPr>
          </a:p>
          <a:p>
            <a:r>
              <a:rPr lang="en-US" sz="2800" smtClean="0">
                <a:solidFill>
                  <a:schemeClr val="bg1"/>
                </a:solidFill>
                <a:ea typeface="MS PGothic" pitchFamily="34" charset="-128"/>
              </a:rPr>
              <a:t>Vulnerable groups</a:t>
            </a:r>
          </a:p>
          <a:p>
            <a:pPr lvl="1"/>
            <a:r>
              <a:rPr lang="en-US" sz="2400" smtClean="0">
                <a:solidFill>
                  <a:schemeClr val="bg1"/>
                </a:solidFill>
                <a:ea typeface="MS PGothic" pitchFamily="34" charset="-128"/>
              </a:rPr>
              <a:t>Old, families with young children &amp; infants, those with existing health problems </a:t>
            </a:r>
          </a:p>
          <a:p>
            <a:pPr lvl="1"/>
            <a:endParaRPr lang="en-IE" sz="1800" smtClean="0">
              <a:solidFill>
                <a:schemeClr val="bg1"/>
              </a:solidFill>
              <a:ea typeface="MS PGothic" pitchFamily="34" charset="-128"/>
            </a:endParaRPr>
          </a:p>
          <a:p>
            <a:r>
              <a:rPr lang="en-IE" sz="2400" smtClean="0">
                <a:solidFill>
                  <a:schemeClr val="bg1"/>
                </a:solidFill>
                <a:ea typeface="MS PGothic" pitchFamily="34" charset="-128"/>
              </a:rPr>
              <a:t>Disruption to water and power supplies</a:t>
            </a:r>
          </a:p>
          <a:p>
            <a:pPr lvl="2"/>
            <a:r>
              <a:rPr lang="en-IE" sz="1800" smtClean="0">
                <a:solidFill>
                  <a:srgbClr val="FF0000"/>
                </a:solidFill>
                <a:ea typeface="MS PGothic" pitchFamily="34" charset="-128"/>
              </a:rPr>
              <a:t>Access to clean drinking water</a:t>
            </a:r>
          </a:p>
          <a:p>
            <a:pPr lvl="2"/>
            <a:r>
              <a:rPr lang="en-IE" sz="1800" smtClean="0">
                <a:solidFill>
                  <a:srgbClr val="FF0000"/>
                </a:solidFill>
                <a:ea typeface="MS PGothic" pitchFamily="34" charset="-128"/>
              </a:rPr>
              <a:t>Feeding bottle-fed babies</a:t>
            </a:r>
          </a:p>
          <a:p>
            <a:pPr lvl="2"/>
            <a:r>
              <a:rPr lang="en-IE" sz="1800" smtClean="0">
                <a:solidFill>
                  <a:srgbClr val="FF0000"/>
                </a:solidFill>
                <a:ea typeface="MS PGothic" pitchFamily="34" charset="-128"/>
              </a:rPr>
              <a:t>Hygiene issues</a:t>
            </a:r>
          </a:p>
          <a:p>
            <a:pPr lvl="2"/>
            <a:r>
              <a:rPr lang="en-IE" sz="1800" smtClean="0">
                <a:solidFill>
                  <a:srgbClr val="FF0000"/>
                </a:solidFill>
                <a:ea typeface="MS PGothic" pitchFamily="34" charset="-128"/>
              </a:rPr>
              <a:t>Clean-up </a:t>
            </a:r>
          </a:p>
          <a:p>
            <a:pPr lvl="2"/>
            <a:r>
              <a:rPr lang="en-US" sz="1800" smtClean="0">
                <a:solidFill>
                  <a:srgbClr val="FF0000"/>
                </a:solidFill>
                <a:ea typeface="MS PGothic" pitchFamily="34" charset="-128"/>
              </a:rPr>
              <a:t>Access to food (fridge and freezers?)</a:t>
            </a:r>
          </a:p>
          <a:p>
            <a:pPr lvl="2"/>
            <a:r>
              <a:rPr lang="en-US" sz="1800" smtClean="0">
                <a:solidFill>
                  <a:srgbClr val="FF0000"/>
                </a:solidFill>
                <a:ea typeface="MS PGothic" pitchFamily="34" charset="-128"/>
              </a:rPr>
              <a:t>Contamination of food in the home</a:t>
            </a:r>
          </a:p>
          <a:p>
            <a:pPr lvl="2">
              <a:spcAft>
                <a:spcPts val="600"/>
              </a:spcAft>
            </a:pPr>
            <a:r>
              <a:rPr lang="en-US" sz="1800" smtClean="0">
                <a:solidFill>
                  <a:srgbClr val="FF0000"/>
                </a:solidFill>
                <a:ea typeface="MS PGothic" pitchFamily="34" charset="-128"/>
              </a:rPr>
              <a:t>Summer  vs winter flooding – cold</a:t>
            </a:r>
            <a:endParaRPr lang="en-GB" sz="2000" smtClean="0">
              <a:solidFill>
                <a:schemeClr val="bg1"/>
              </a:solidFill>
              <a:ea typeface="MS PGothic" pitchFamily="34" charset="-128"/>
            </a:endParaRPr>
          </a:p>
          <a:p>
            <a:pPr algn="r">
              <a:buFont typeface="Wingdings 2" pitchFamily="18" charset="2"/>
              <a:buNone/>
            </a:pPr>
            <a:r>
              <a:rPr lang="en-GB" sz="2000" smtClean="0">
                <a:solidFill>
                  <a:schemeClr val="bg1"/>
                </a:solidFill>
                <a:ea typeface="MS PGothic" pitchFamily="34" charset="-128"/>
              </a:rPr>
              <a:t> </a:t>
            </a:r>
          </a:p>
        </p:txBody>
      </p:sp>
      <p:sp>
        <p:nvSpPr>
          <p:cNvPr id="43011" name="Rectangle 2"/>
          <p:cNvSpPr>
            <a:spLocks noGrp="1" noChangeArrowheads="1"/>
          </p:cNvSpPr>
          <p:nvPr>
            <p:ph type="title"/>
          </p:nvPr>
        </p:nvSpPr>
        <p:spPr>
          <a:xfrm>
            <a:off x="457200" y="304800"/>
            <a:ext cx="8001000" cy="1143000"/>
          </a:xfrm>
        </p:spPr>
        <p:txBody>
          <a:bodyPr/>
          <a:lstStyle/>
          <a:p>
            <a:pPr algn="ctr">
              <a:defRPr/>
            </a:pPr>
            <a:r>
              <a:rPr lang="en-GB" sz="4000" dirty="0" smtClean="0">
                <a:ea typeface="ＭＳ Ｐゴシック" pitchFamily="-106" charset="-128"/>
              </a:rPr>
              <a:t>Health impacts of flooding - acute</a:t>
            </a:r>
            <a:endParaRPr lang="en-US" sz="4000" dirty="0" smtClean="0">
              <a:ea typeface="ＭＳ Ｐゴシック" pitchFamily="-106" charset="-128"/>
            </a:endParaRPr>
          </a:p>
        </p:txBody>
      </p:sp>
    </p:spTree>
  </p:cSld>
  <p:clrMapOvr>
    <a:masterClrMapping/>
  </p:clrMapOvr>
  <p:transition>
    <p:strips dir="rd"/>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3"/>
          <p:cNvSpPr>
            <a:spLocks noGrp="1" noChangeArrowheads="1"/>
          </p:cNvSpPr>
          <p:nvPr>
            <p:ph type="body" idx="1"/>
          </p:nvPr>
        </p:nvSpPr>
        <p:spPr>
          <a:xfrm>
            <a:off x="685800" y="1828800"/>
            <a:ext cx="7772400" cy="4267200"/>
          </a:xfrm>
        </p:spPr>
        <p:txBody>
          <a:bodyPr/>
          <a:lstStyle/>
          <a:p>
            <a:r>
              <a:rPr lang="en-US" sz="2800" smtClean="0">
                <a:solidFill>
                  <a:schemeClr val="bg1"/>
                </a:solidFill>
                <a:ea typeface="MS PGothic" pitchFamily="34" charset="-128"/>
              </a:rPr>
              <a:t>Waste management</a:t>
            </a:r>
          </a:p>
          <a:p>
            <a:endParaRPr lang="en-US" sz="2800" smtClean="0">
              <a:solidFill>
                <a:schemeClr val="bg1"/>
              </a:solidFill>
              <a:ea typeface="MS PGothic" pitchFamily="34" charset="-128"/>
            </a:endParaRPr>
          </a:p>
          <a:p>
            <a:r>
              <a:rPr lang="en-US" sz="2800" smtClean="0">
                <a:solidFill>
                  <a:schemeClr val="bg1"/>
                </a:solidFill>
                <a:ea typeface="MS PGothic" pitchFamily="34" charset="-128"/>
              </a:rPr>
              <a:t>Displacement and migration</a:t>
            </a:r>
          </a:p>
          <a:p>
            <a:endParaRPr lang="en-US" sz="2400" smtClean="0">
              <a:solidFill>
                <a:schemeClr val="bg1"/>
              </a:solidFill>
              <a:ea typeface="MS PGothic" pitchFamily="34" charset="-128"/>
            </a:endParaRPr>
          </a:p>
          <a:p>
            <a:r>
              <a:rPr lang="en-US" sz="2800" smtClean="0">
                <a:solidFill>
                  <a:schemeClr val="bg1"/>
                </a:solidFill>
                <a:ea typeface="MS PGothic" pitchFamily="34" charset="-128"/>
              </a:rPr>
              <a:t>Environmental concerns</a:t>
            </a:r>
          </a:p>
          <a:p>
            <a:pPr lvl="1"/>
            <a:r>
              <a:rPr lang="en-IE" sz="2400" smtClean="0">
                <a:solidFill>
                  <a:schemeClr val="bg1"/>
                </a:solidFill>
                <a:ea typeface="MS PGothic" pitchFamily="34" charset="-128"/>
              </a:rPr>
              <a:t>Safety of allotment-grown food after a flood</a:t>
            </a:r>
            <a:endParaRPr lang="en-US" sz="2400" smtClean="0">
              <a:solidFill>
                <a:schemeClr val="bg1"/>
              </a:solidFill>
              <a:ea typeface="MS PGothic" pitchFamily="34" charset="-128"/>
            </a:endParaRPr>
          </a:p>
        </p:txBody>
      </p:sp>
      <p:sp>
        <p:nvSpPr>
          <p:cNvPr id="47107" name="Rectangle 2"/>
          <p:cNvSpPr>
            <a:spLocks noGrp="1" noChangeArrowheads="1"/>
          </p:cNvSpPr>
          <p:nvPr>
            <p:ph type="title"/>
          </p:nvPr>
        </p:nvSpPr>
        <p:spPr>
          <a:xfrm>
            <a:off x="457200" y="228600"/>
            <a:ext cx="8382000" cy="1143000"/>
          </a:xfrm>
        </p:spPr>
        <p:txBody>
          <a:bodyPr>
            <a:normAutofit fontScale="90000"/>
          </a:bodyPr>
          <a:lstStyle/>
          <a:p>
            <a:pPr algn="ctr">
              <a:defRPr/>
            </a:pPr>
            <a:r>
              <a:rPr lang="en-GB" sz="4000" dirty="0" smtClean="0">
                <a:ea typeface="ＭＳ Ｐゴシック" pitchFamily="-106" charset="-128"/>
              </a:rPr>
              <a:t>Health impacts of flooding – medium-term</a:t>
            </a:r>
            <a:endParaRPr lang="en-US" sz="4000" dirty="0" smtClean="0">
              <a:ea typeface="ＭＳ Ｐゴシック" pitchFamily="-106" charset="-128"/>
            </a:endParaRPr>
          </a:p>
        </p:txBody>
      </p:sp>
    </p:spTree>
  </p:cSld>
  <p:clrMapOvr>
    <a:masterClrMapping/>
  </p:clrMapOvr>
  <p:transition>
    <p:strips dir="rd"/>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3"/>
          <p:cNvSpPr>
            <a:spLocks noGrp="1" noChangeArrowheads="1"/>
          </p:cNvSpPr>
          <p:nvPr>
            <p:ph type="body" idx="1"/>
          </p:nvPr>
        </p:nvSpPr>
        <p:spPr>
          <a:xfrm>
            <a:off x="457200" y="1927225"/>
            <a:ext cx="8229600" cy="4625975"/>
          </a:xfrm>
        </p:spPr>
        <p:txBody>
          <a:bodyPr/>
          <a:lstStyle/>
          <a:p>
            <a:r>
              <a:rPr lang="en-IE" sz="2800" smtClean="0">
                <a:solidFill>
                  <a:schemeClr val="bg1"/>
                </a:solidFill>
                <a:ea typeface="MS PGothic" pitchFamily="34" charset="-128"/>
              </a:rPr>
              <a:t>Increase in all-cause mortality (Bristol study)</a:t>
            </a:r>
          </a:p>
          <a:p>
            <a:endParaRPr lang="en-US" sz="2800" smtClean="0">
              <a:solidFill>
                <a:schemeClr val="bg1"/>
              </a:solidFill>
              <a:ea typeface="MS PGothic" pitchFamily="34" charset="-128"/>
            </a:endParaRPr>
          </a:p>
          <a:p>
            <a:r>
              <a:rPr lang="en-US" sz="2800" smtClean="0">
                <a:solidFill>
                  <a:schemeClr val="bg1"/>
                </a:solidFill>
                <a:ea typeface="MS PGothic" pitchFamily="34" charset="-128"/>
              </a:rPr>
              <a:t>Health effects of damp housing </a:t>
            </a:r>
          </a:p>
          <a:p>
            <a:pPr lvl="1"/>
            <a:r>
              <a:rPr lang="en-US" sz="2400" smtClean="0">
                <a:solidFill>
                  <a:schemeClr val="bg1"/>
                </a:solidFill>
                <a:ea typeface="MS PGothic" pitchFamily="34" charset="-128"/>
              </a:rPr>
              <a:t>Mould</a:t>
            </a:r>
          </a:p>
          <a:p>
            <a:pPr lvl="1"/>
            <a:r>
              <a:rPr lang="en-US" sz="2400" smtClean="0">
                <a:solidFill>
                  <a:schemeClr val="bg1"/>
                </a:solidFill>
                <a:ea typeface="MS PGothic" pitchFamily="34" charset="-128"/>
              </a:rPr>
              <a:t>Respiratory illness</a:t>
            </a:r>
          </a:p>
          <a:p>
            <a:pPr lvl="1">
              <a:buFont typeface="Wingdings" pitchFamily="2" charset="2"/>
              <a:buNone/>
            </a:pPr>
            <a:r>
              <a:rPr lang="en-US" sz="2400" smtClean="0">
                <a:solidFill>
                  <a:schemeClr val="bg1"/>
                </a:solidFill>
                <a:ea typeface="MS PGothic" pitchFamily="34" charset="-128"/>
              </a:rPr>
              <a:t> </a:t>
            </a:r>
          </a:p>
          <a:p>
            <a:r>
              <a:rPr lang="en-US" sz="2800" smtClean="0">
                <a:solidFill>
                  <a:schemeClr val="bg1"/>
                </a:solidFill>
                <a:ea typeface="MS PGothic" pitchFamily="34" charset="-128"/>
              </a:rPr>
              <a:t>Psychosocial</a:t>
            </a:r>
          </a:p>
          <a:p>
            <a:pPr lvl="1"/>
            <a:r>
              <a:rPr lang="en-US" sz="2400" smtClean="0">
                <a:solidFill>
                  <a:schemeClr val="bg1"/>
                </a:solidFill>
                <a:ea typeface="MS PGothic" pitchFamily="34" charset="-128"/>
              </a:rPr>
              <a:t>Anxiety, stress, depression, relationship problems, displacement of communities and families</a:t>
            </a:r>
          </a:p>
        </p:txBody>
      </p:sp>
      <p:sp>
        <p:nvSpPr>
          <p:cNvPr id="48131" name="Rectangle 2"/>
          <p:cNvSpPr>
            <a:spLocks noGrp="1" noChangeArrowheads="1"/>
          </p:cNvSpPr>
          <p:nvPr>
            <p:ph type="title"/>
          </p:nvPr>
        </p:nvSpPr>
        <p:spPr>
          <a:xfrm>
            <a:off x="457200" y="457200"/>
            <a:ext cx="8458200" cy="1143000"/>
          </a:xfrm>
        </p:spPr>
        <p:txBody>
          <a:bodyPr>
            <a:normAutofit fontScale="90000"/>
          </a:bodyPr>
          <a:lstStyle/>
          <a:p>
            <a:pPr>
              <a:defRPr/>
            </a:pPr>
            <a:r>
              <a:rPr lang="en-GB" sz="4000" dirty="0" smtClean="0">
                <a:ea typeface="ＭＳ Ｐゴシック" pitchFamily="-106" charset="-128"/>
              </a:rPr>
              <a:t>Health impacts of flooding – long-term</a:t>
            </a:r>
            <a:endParaRPr lang="en-US" sz="4000" dirty="0" smtClean="0">
              <a:ea typeface="ＭＳ Ｐゴシック" pitchFamily="-106" charset="-128"/>
            </a:endParaRPr>
          </a:p>
        </p:txBody>
      </p:sp>
    </p:spTree>
  </p:cSld>
  <p:clrMapOvr>
    <a:masterClrMapping/>
  </p:clrMapOvr>
  <p:transition>
    <p:strips dir="rd"/>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lide Number Placeholder 4"/>
          <p:cNvSpPr>
            <a:spLocks noGrp="1"/>
          </p:cNvSpPr>
          <p:nvPr>
            <p:ph type="sldNum" sz="quarter" idx="12"/>
          </p:nvPr>
        </p:nvSpPr>
        <p:spPr>
          <a:xfrm>
            <a:off x="457200" y="6245225"/>
            <a:ext cx="2133600" cy="476250"/>
          </a:xfrm>
        </p:spPr>
        <p:txBody>
          <a:bodyPr lIns="109728" rIns="45720"/>
          <a:lstStyle/>
          <a:p>
            <a:pPr algn="l">
              <a:defRPr/>
            </a:pPr>
            <a:fld id="{8B9DEF80-3925-41DD-8008-ECE83D6F03D5}" type="slidenum">
              <a:rPr lang="en-US"/>
              <a:pPr algn="l">
                <a:defRPr/>
              </a:pPr>
              <a:t>68</a:t>
            </a:fld>
            <a:endParaRPr lang="en-US"/>
          </a:p>
        </p:txBody>
      </p:sp>
      <p:sp>
        <p:nvSpPr>
          <p:cNvPr id="347138" name="Rectangle 2"/>
          <p:cNvSpPr>
            <a:spLocks noGrp="1" noChangeArrowheads="1"/>
          </p:cNvSpPr>
          <p:nvPr>
            <p:ph type="title"/>
          </p:nvPr>
        </p:nvSpPr>
        <p:spPr>
          <a:xfrm>
            <a:off x="533400" y="457200"/>
            <a:ext cx="8382000" cy="914400"/>
          </a:xfrm>
        </p:spPr>
        <p:txBody>
          <a:bodyPr>
            <a:noAutofit/>
          </a:bodyPr>
          <a:lstStyle/>
          <a:p>
            <a:pPr algn="ctr">
              <a:defRPr/>
            </a:pPr>
            <a:r>
              <a:rPr lang="en-US" sz="3200" dirty="0"/>
              <a:t>Water and Food-borne Disease:</a:t>
            </a:r>
            <a:br>
              <a:rPr lang="en-US" sz="3200" dirty="0"/>
            </a:br>
            <a:r>
              <a:rPr lang="en-US" sz="3200" dirty="0"/>
              <a:t>Climate-Susceptible Pathogens </a:t>
            </a:r>
          </a:p>
        </p:txBody>
      </p:sp>
      <p:graphicFrame>
        <p:nvGraphicFramePr>
          <p:cNvPr id="347248" name="Group 112"/>
          <p:cNvGraphicFramePr>
            <a:graphicFrameLocks noGrp="1"/>
          </p:cNvGraphicFramePr>
          <p:nvPr>
            <p:ph sz="half" idx="2"/>
          </p:nvPr>
        </p:nvGraphicFramePr>
        <p:xfrm>
          <a:off x="0" y="1752600"/>
          <a:ext cx="9144000" cy="4876802"/>
        </p:xfrm>
        <a:graphic>
          <a:graphicData uri="http://schemas.openxmlformats.org/drawingml/2006/table">
            <a:tbl>
              <a:tblPr/>
              <a:tblGrid>
                <a:gridCol w="1981200"/>
                <a:gridCol w="1676400"/>
                <a:gridCol w="1752600"/>
                <a:gridCol w="1905000"/>
                <a:gridCol w="1828800"/>
              </a:tblGrid>
              <a:tr h="893763">
                <a:tc>
                  <a:txBody>
                    <a:bodyPr/>
                    <a:lstStyle/>
                    <a:p>
                      <a:pPr marL="0" marR="0" lvl="0" indent="0" algn="l" defTabSz="914400" rtl="0" eaLnBrk="1" fontAlgn="base" latinLnBrk="0" hangingPunct="1">
                        <a:lnSpc>
                          <a:spcPct val="100000"/>
                        </a:lnSpc>
                        <a:spcBef>
                          <a:spcPct val="20000"/>
                        </a:spcBef>
                        <a:spcAft>
                          <a:spcPct val="0"/>
                        </a:spcAft>
                        <a:buClr>
                          <a:srgbClr val="00673E"/>
                        </a:buClr>
                        <a:buSzPct val="90000"/>
                        <a:buFont typeface="Times" charset="0"/>
                        <a:buNone/>
                        <a:tabLst/>
                      </a:pPr>
                      <a:endParaRPr kumimoji="0" lang="en-US" sz="1600" b="0" i="0" u="none" strike="noStrike" cap="none" normalizeH="0" baseline="0" smtClean="0">
                        <a:ln>
                          <a:noFill/>
                        </a:ln>
                        <a:solidFill>
                          <a:schemeClr val="tx1"/>
                        </a:solidFill>
                        <a:effectLst/>
                        <a:latin typeface="Arial" pitchFamily="34" charset="0"/>
                        <a:ea typeface="ＭＳ Ｐゴシック" pitchFamily="-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12" charset="-128"/>
                        </a:rPr>
                        <a:t>Rising temperatures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12" charset="-128"/>
                        </a:rPr>
                        <a:t>Increasing rainfall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12" charset="-128"/>
                        </a:rPr>
                        <a:t>Shifts in </a:t>
                      </a:r>
                    </a:p>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12" charset="-128"/>
                        </a:rPr>
                        <a:t>reservoir ranges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12" charset="-128"/>
                        </a:rPr>
                        <a:t>Sea level changes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28625">
                <a:tc>
                  <a:txBody>
                    <a:bodyPr/>
                    <a:lstStyle/>
                    <a:p>
                      <a:pPr marL="0" marR="0" lvl="0" indent="0" algn="l"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1" u="none" strike="noStrike" cap="none" normalizeH="0" baseline="0" smtClean="0">
                          <a:ln>
                            <a:noFill/>
                          </a:ln>
                          <a:solidFill>
                            <a:schemeClr val="tx1"/>
                          </a:solidFill>
                          <a:effectLst/>
                          <a:latin typeface="Arial" pitchFamily="34" charset="0"/>
                          <a:ea typeface="ＭＳ Ｐゴシック" pitchFamily="-12" charset="-128"/>
                        </a:rPr>
                        <a:t>Salmonella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12"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12"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12"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endParaRPr kumimoji="0" lang="en-US" sz="1600" b="1" i="0" u="none" strike="noStrike" cap="none" normalizeH="0" baseline="0" smtClean="0">
                        <a:ln>
                          <a:noFill/>
                        </a:ln>
                        <a:solidFill>
                          <a:schemeClr val="tx1"/>
                        </a:solidFill>
                        <a:effectLst/>
                        <a:latin typeface="Arial" pitchFamily="34" charset="0"/>
                        <a:ea typeface="ＭＳ Ｐゴシック" pitchFamily="-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427038">
                <a:tc>
                  <a:txBody>
                    <a:bodyPr/>
                    <a:lstStyle/>
                    <a:p>
                      <a:pPr marL="0" marR="0" lvl="0" indent="0" algn="l"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1" u="none" strike="noStrike" cap="none" normalizeH="0" baseline="0" smtClean="0">
                          <a:ln>
                            <a:noFill/>
                          </a:ln>
                          <a:solidFill>
                            <a:schemeClr val="tx1"/>
                          </a:solidFill>
                          <a:effectLst/>
                          <a:latin typeface="Arial" pitchFamily="34" charset="0"/>
                          <a:ea typeface="ＭＳ Ｐゴシック" pitchFamily="-12" charset="-128"/>
                        </a:rPr>
                        <a:t>Campylobacter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12"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12"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12"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endParaRPr kumimoji="0" lang="en-US" sz="1600" b="1" i="0" u="none" strike="noStrike" cap="none" normalizeH="0" baseline="0" smtClean="0">
                        <a:ln>
                          <a:noFill/>
                        </a:ln>
                        <a:solidFill>
                          <a:schemeClr val="tx1"/>
                        </a:solidFill>
                        <a:effectLst/>
                        <a:latin typeface="Arial" pitchFamily="34" charset="0"/>
                        <a:ea typeface="ＭＳ Ｐゴシック" pitchFamily="-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428625">
                <a:tc>
                  <a:txBody>
                    <a:bodyPr/>
                    <a:lstStyle/>
                    <a:p>
                      <a:pPr marL="0" marR="0" lvl="0" indent="0" algn="l"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1" u="none" strike="noStrike" cap="none" normalizeH="0" baseline="0" smtClean="0">
                          <a:ln>
                            <a:noFill/>
                          </a:ln>
                          <a:solidFill>
                            <a:schemeClr val="tx1"/>
                          </a:solidFill>
                          <a:effectLst/>
                          <a:latin typeface="Arial" pitchFamily="34" charset="0"/>
                          <a:ea typeface="ＭＳ Ｐゴシック" pitchFamily="-12" charset="-128"/>
                        </a:rPr>
                        <a:t>Vibrio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12"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12"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endParaRPr kumimoji="0" lang="en-US" sz="1600" b="1" i="0" u="none" strike="noStrike" cap="none" normalizeH="0" baseline="0" smtClean="0">
                        <a:ln>
                          <a:noFill/>
                        </a:ln>
                        <a:solidFill>
                          <a:schemeClr val="tx1"/>
                        </a:solidFill>
                        <a:effectLst/>
                        <a:latin typeface="Arial" pitchFamily="34" charset="0"/>
                        <a:ea typeface="ＭＳ Ｐゴシック" pitchFamily="-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12" charset="-128"/>
                        </a:rPr>
                        <a:t>X</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428625">
                <a:tc>
                  <a:txBody>
                    <a:bodyPr/>
                    <a:lstStyle/>
                    <a:p>
                      <a:pPr marL="0" marR="0" lvl="0" indent="0" algn="l"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1" u="none" strike="noStrike" cap="none" normalizeH="0" baseline="0" smtClean="0">
                          <a:ln>
                            <a:noFill/>
                          </a:ln>
                          <a:solidFill>
                            <a:schemeClr val="tx1"/>
                          </a:solidFill>
                          <a:effectLst/>
                          <a:latin typeface="Arial" pitchFamily="34" charset="0"/>
                          <a:ea typeface="ＭＳ Ｐゴシック" pitchFamily="-12" charset="-128"/>
                        </a:rPr>
                        <a:t>Leptospira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12"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12"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endParaRPr kumimoji="0" lang="en-US" sz="1600" b="1" i="0" u="none" strike="noStrike" cap="none" normalizeH="0" baseline="0" smtClean="0">
                        <a:ln>
                          <a:noFill/>
                        </a:ln>
                        <a:solidFill>
                          <a:schemeClr val="tx1"/>
                        </a:solidFill>
                        <a:effectLst/>
                        <a:latin typeface="Arial" pitchFamily="34" charset="0"/>
                        <a:ea typeface="ＭＳ Ｐゴシック" pitchFamily="-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endParaRPr kumimoji="0" lang="en-US" sz="1600" b="1" i="0" u="none" strike="noStrike" cap="none" normalizeH="0" baseline="0" smtClean="0">
                        <a:ln>
                          <a:noFill/>
                        </a:ln>
                        <a:solidFill>
                          <a:schemeClr val="tx1"/>
                        </a:solidFill>
                        <a:effectLst/>
                        <a:latin typeface="Arial" pitchFamily="34" charset="0"/>
                        <a:ea typeface="ＭＳ Ｐゴシック" pitchFamily="-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427038">
                <a:tc>
                  <a:txBody>
                    <a:bodyPr/>
                    <a:lstStyle/>
                    <a:p>
                      <a:pPr marL="0" marR="0" lvl="0" indent="0" algn="l"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1" u="none" strike="noStrike" cap="none" normalizeH="0" baseline="0" smtClean="0">
                          <a:ln>
                            <a:noFill/>
                          </a:ln>
                          <a:solidFill>
                            <a:schemeClr val="tx1"/>
                          </a:solidFill>
                          <a:effectLst/>
                          <a:latin typeface="Arial" pitchFamily="34" charset="0"/>
                          <a:ea typeface="ＭＳ Ｐゴシック" pitchFamily="-12" charset="-128"/>
                        </a:rPr>
                        <a:t>Enteroviruses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12"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12"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endParaRPr kumimoji="0" lang="en-US" sz="1600" b="1" i="0" u="none" strike="noStrike" cap="none" normalizeH="0" baseline="0" smtClean="0">
                        <a:ln>
                          <a:noFill/>
                        </a:ln>
                        <a:solidFill>
                          <a:schemeClr val="tx1"/>
                        </a:solidFill>
                        <a:effectLst/>
                        <a:latin typeface="Arial" pitchFamily="34" charset="0"/>
                        <a:ea typeface="ＭＳ Ｐゴシック" pitchFamily="-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endParaRPr kumimoji="0" lang="en-US" sz="1600" b="1" i="0" u="none" strike="noStrike" cap="none" normalizeH="0" baseline="0" smtClean="0">
                        <a:ln>
                          <a:noFill/>
                        </a:ln>
                        <a:solidFill>
                          <a:schemeClr val="tx1"/>
                        </a:solidFill>
                        <a:effectLst/>
                        <a:latin typeface="Arial" pitchFamily="34" charset="0"/>
                        <a:ea typeface="ＭＳ Ｐゴシック" pitchFamily="-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r>
              <a:tr h="593725">
                <a:tc>
                  <a:txBody>
                    <a:bodyPr/>
                    <a:lstStyle/>
                    <a:p>
                      <a:pPr marL="0" marR="0" lvl="0" indent="0" algn="l"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1" u="none" strike="noStrike" cap="none" normalizeH="0" baseline="0" smtClean="0">
                          <a:ln>
                            <a:noFill/>
                          </a:ln>
                          <a:solidFill>
                            <a:schemeClr val="tx1"/>
                          </a:solidFill>
                          <a:effectLst/>
                          <a:latin typeface="Arial" pitchFamily="34" charset="0"/>
                          <a:ea typeface="ＭＳ Ｐゴシック" pitchFamily="-12" charset="-128"/>
                        </a:rPr>
                        <a:t>Naergleria fowleri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12"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endParaRPr kumimoji="0" lang="en-US" sz="1600" b="1" i="0" u="none" strike="noStrike" cap="none" normalizeH="0" baseline="0" smtClean="0">
                        <a:ln>
                          <a:noFill/>
                        </a:ln>
                        <a:solidFill>
                          <a:schemeClr val="tx1"/>
                        </a:solidFill>
                        <a:effectLst/>
                        <a:latin typeface="Arial" pitchFamily="34" charset="0"/>
                        <a:ea typeface="ＭＳ Ｐゴシック" pitchFamily="-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endParaRPr kumimoji="0" lang="en-US" sz="1600" b="1" i="0" u="none" strike="noStrike" cap="none" normalizeH="0" baseline="0" smtClean="0">
                        <a:ln>
                          <a:noFill/>
                        </a:ln>
                        <a:solidFill>
                          <a:schemeClr val="tx1"/>
                        </a:solidFill>
                        <a:effectLst/>
                        <a:latin typeface="Arial" pitchFamily="34" charset="0"/>
                        <a:ea typeface="ＭＳ Ｐゴシック" pitchFamily="-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endParaRPr kumimoji="0" lang="en-US" sz="1600" b="1" i="0" u="none" strike="noStrike" cap="none" normalizeH="0" baseline="0" smtClean="0">
                        <a:ln>
                          <a:noFill/>
                        </a:ln>
                        <a:solidFill>
                          <a:schemeClr val="tx1"/>
                        </a:solidFill>
                        <a:effectLst/>
                        <a:latin typeface="Arial" pitchFamily="34" charset="0"/>
                        <a:ea typeface="ＭＳ Ｐゴシック" pitchFamily="-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593725">
                <a:tc>
                  <a:txBody>
                    <a:bodyPr/>
                    <a:lstStyle/>
                    <a:p>
                      <a:pPr marL="0" marR="0" lvl="0" indent="0" algn="l"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1" u="none" strike="noStrike" cap="none" normalizeH="0" baseline="0" smtClean="0">
                          <a:ln>
                            <a:noFill/>
                          </a:ln>
                          <a:solidFill>
                            <a:schemeClr val="tx1"/>
                          </a:solidFill>
                          <a:effectLst/>
                          <a:latin typeface="Arial" pitchFamily="34" charset="0"/>
                          <a:ea typeface="ＭＳ Ｐゴシック" pitchFamily="-12" charset="-128"/>
                        </a:rPr>
                        <a:t>Cryptosporidium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12"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12"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endParaRPr kumimoji="0" lang="en-US" sz="1600" b="1" i="0" u="none" strike="noStrike" cap="none" normalizeH="0" baseline="0" smtClean="0">
                        <a:ln>
                          <a:noFill/>
                        </a:ln>
                        <a:solidFill>
                          <a:schemeClr val="tx1"/>
                        </a:solidFill>
                        <a:effectLst/>
                        <a:latin typeface="Arial" pitchFamily="34" charset="0"/>
                        <a:ea typeface="ＭＳ Ｐゴシック" pitchFamily="-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endParaRPr kumimoji="0" lang="en-US" sz="1600" b="1" i="0" u="none" strike="noStrike" cap="none" normalizeH="0" baseline="0" smtClean="0">
                        <a:ln>
                          <a:noFill/>
                        </a:ln>
                        <a:solidFill>
                          <a:schemeClr val="tx1"/>
                        </a:solidFill>
                        <a:effectLst/>
                        <a:latin typeface="Arial" pitchFamily="34" charset="0"/>
                        <a:ea typeface="ＭＳ Ｐゴシック" pitchFamily="-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655638">
                <a:tc>
                  <a:txBody>
                    <a:bodyPr/>
                    <a:lstStyle/>
                    <a:p>
                      <a:pPr marL="0" marR="0" lvl="0" indent="0" algn="l"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1" u="none" strike="noStrike" cap="none" normalizeH="0" baseline="0" smtClean="0">
                          <a:ln>
                            <a:noFill/>
                          </a:ln>
                          <a:solidFill>
                            <a:schemeClr val="tx1"/>
                          </a:solidFill>
                          <a:effectLst/>
                          <a:latin typeface="Arial" pitchFamily="34" charset="0"/>
                          <a:ea typeface="ＭＳ Ｐゴシック" pitchFamily="-12" charset="-128"/>
                        </a:rPr>
                        <a:t>Giardia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12"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12"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endParaRPr kumimoji="0" lang="en-US" sz="1600" b="1" i="0" u="none" strike="noStrike" cap="none" normalizeH="0" baseline="0" smtClean="0">
                        <a:ln>
                          <a:noFill/>
                        </a:ln>
                        <a:solidFill>
                          <a:schemeClr val="tx1"/>
                        </a:solidFill>
                        <a:effectLst/>
                        <a:latin typeface="Arial" pitchFamily="34" charset="0"/>
                        <a:ea typeface="ＭＳ Ｐゴシック" pitchFamily="-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endParaRPr kumimoji="0" lang="en-US" sz="1600" b="1" i="0" u="none" strike="noStrike" cap="none" normalizeH="0" baseline="0" smtClean="0">
                        <a:ln>
                          <a:noFill/>
                        </a:ln>
                        <a:solidFill>
                          <a:schemeClr val="tx1"/>
                        </a:solidFill>
                        <a:effectLst/>
                        <a:latin typeface="Arial" pitchFamily="34" charset="0"/>
                        <a:ea typeface="ＭＳ Ｐゴシック" pitchFamily="-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r>
            </a:tbl>
          </a:graphicData>
        </a:graphic>
      </p:graphicFrame>
    </p:spTree>
  </p:cSld>
  <p:clrMapOvr>
    <a:masterClrMapping/>
  </p:clrMapOvr>
  <p:transition>
    <p:strips dir="rd"/>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Content Placeholder 2"/>
          <p:cNvSpPr>
            <a:spLocks noGrp="1"/>
          </p:cNvSpPr>
          <p:nvPr>
            <p:ph idx="1"/>
          </p:nvPr>
        </p:nvSpPr>
        <p:spPr>
          <a:xfrm>
            <a:off x="461963" y="1924050"/>
            <a:ext cx="8072437" cy="4476750"/>
          </a:xfrm>
        </p:spPr>
        <p:txBody>
          <a:bodyPr/>
          <a:lstStyle/>
          <a:p>
            <a:pPr>
              <a:spcBef>
                <a:spcPts val="600"/>
              </a:spcBef>
              <a:spcAft>
                <a:spcPts val="600"/>
              </a:spcAft>
            </a:pPr>
            <a:r>
              <a:rPr lang="en-US" sz="2800" smtClean="0">
                <a:solidFill>
                  <a:schemeClr val="bg1"/>
                </a:solidFill>
                <a:ea typeface="MS PGothic" pitchFamily="34" charset="-128"/>
                <a:cs typeface="Arial" pitchFamily="34" charset="0"/>
              </a:rPr>
              <a:t>Water shortages and standpipe use can lead to increased infections as hygiene more difficult to maintain.</a:t>
            </a:r>
            <a:endParaRPr lang="en-GB" sz="2800" smtClean="0">
              <a:solidFill>
                <a:schemeClr val="bg1"/>
              </a:solidFill>
              <a:ea typeface="MS PGothic" pitchFamily="34" charset="-128"/>
              <a:cs typeface="Arial" pitchFamily="34" charset="0"/>
            </a:endParaRPr>
          </a:p>
          <a:p>
            <a:pPr>
              <a:spcBef>
                <a:spcPts val="600"/>
              </a:spcBef>
              <a:spcAft>
                <a:spcPts val="600"/>
              </a:spcAft>
            </a:pPr>
            <a:r>
              <a:rPr lang="en-US" sz="2800" smtClean="0">
                <a:solidFill>
                  <a:schemeClr val="bg1"/>
                </a:solidFill>
                <a:ea typeface="MS PGothic" pitchFamily="34" charset="-128"/>
                <a:cs typeface="Arial" pitchFamily="34" charset="0"/>
              </a:rPr>
              <a:t>Risks from increased consumption of bottled water in warm weather are contamination, multiplication during storage and re-use of containers. </a:t>
            </a:r>
            <a:endParaRPr lang="en-GB" sz="2800" smtClean="0">
              <a:solidFill>
                <a:schemeClr val="bg1"/>
              </a:solidFill>
              <a:ea typeface="MS PGothic" pitchFamily="34" charset="-128"/>
              <a:cs typeface="Arial" pitchFamily="34" charset="0"/>
            </a:endParaRPr>
          </a:p>
        </p:txBody>
      </p:sp>
      <p:sp>
        <p:nvSpPr>
          <p:cNvPr id="19459" name="Title 1"/>
          <p:cNvSpPr>
            <a:spLocks noGrp="1"/>
          </p:cNvSpPr>
          <p:nvPr>
            <p:ph type="title"/>
          </p:nvPr>
        </p:nvSpPr>
        <p:spPr/>
        <p:txBody>
          <a:bodyPr/>
          <a:lstStyle/>
          <a:p>
            <a:pPr algn="ctr">
              <a:defRPr/>
            </a:pPr>
            <a:r>
              <a:rPr lang="en-GB" dirty="0" smtClean="0">
                <a:ea typeface="ＭＳ Ｐゴシック" pitchFamily="-106" charset="-128"/>
              </a:rPr>
              <a:t>Water </a:t>
            </a:r>
            <a:br>
              <a:rPr lang="en-GB" dirty="0" smtClean="0">
                <a:ea typeface="ＭＳ Ｐゴシック" pitchFamily="-106" charset="-128"/>
              </a:rPr>
            </a:br>
            <a:r>
              <a:rPr lang="en-GB" sz="2800" dirty="0" smtClean="0">
                <a:ea typeface="ＭＳ Ｐゴシック" pitchFamily="-106" charset="-128"/>
              </a:rPr>
              <a:t>Climate change impacts</a:t>
            </a:r>
          </a:p>
        </p:txBody>
      </p:sp>
    </p:spTree>
  </p:cSld>
  <p:clrMapOvr>
    <a:masterClrMapping/>
  </p:clrMapOvr>
  <p:transition>
    <p:strips dir="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hangingPunct="1">
              <a:defRPr/>
            </a:pPr>
            <a:r>
              <a:rPr lang="en-US" dirty="0" smtClean="0">
                <a:solidFill>
                  <a:srgbClr val="FFC000"/>
                </a:solidFill>
              </a:rPr>
              <a:t>Climate change</a:t>
            </a:r>
          </a:p>
        </p:txBody>
      </p:sp>
      <p:sp>
        <p:nvSpPr>
          <p:cNvPr id="29699" name="Content Placeholder 2"/>
          <p:cNvSpPr>
            <a:spLocks noGrp="1"/>
          </p:cNvSpPr>
          <p:nvPr>
            <p:ph idx="1"/>
          </p:nvPr>
        </p:nvSpPr>
        <p:spPr/>
        <p:txBody>
          <a:bodyPr/>
          <a:lstStyle/>
          <a:p>
            <a:pPr eaLnBrk="1" hangingPunct="1"/>
            <a:r>
              <a:rPr lang="en-US" smtClean="0">
                <a:solidFill>
                  <a:schemeClr val="bg1"/>
                </a:solidFill>
              </a:rPr>
              <a:t>In 1969, the Apollo moon shot provided extraordinary photographs of this planet, suspended in space.</a:t>
            </a:r>
          </a:p>
          <a:p>
            <a:pPr eaLnBrk="1" hangingPunct="1">
              <a:buFont typeface="Wingdings 2" pitchFamily="18" charset="2"/>
              <a:buNone/>
            </a:pPr>
            <a:endParaRPr lang="en-US" smtClean="0">
              <a:solidFill>
                <a:schemeClr val="bg1"/>
              </a:solidFill>
            </a:endParaRPr>
          </a:p>
          <a:p>
            <a:pPr eaLnBrk="1" hangingPunct="1"/>
            <a:r>
              <a:rPr lang="en-US" smtClean="0">
                <a:solidFill>
                  <a:schemeClr val="bg1"/>
                </a:solidFill>
              </a:rPr>
              <a:t>This transformed how we thought about the biosphere and its limits.</a:t>
            </a:r>
          </a:p>
        </p:txBody>
      </p:sp>
    </p:spTree>
  </p:cSld>
  <p:clrMapOvr>
    <a:masterClrMapping/>
  </p:clrMapOvr>
  <p:transition>
    <p:strips dir="rd"/>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Content Placeholder 2"/>
          <p:cNvSpPr>
            <a:spLocks noGrp="1"/>
          </p:cNvSpPr>
          <p:nvPr>
            <p:ph idx="1"/>
          </p:nvPr>
        </p:nvSpPr>
        <p:spPr>
          <a:xfrm>
            <a:off x="428625" y="1905000"/>
            <a:ext cx="8401050" cy="4435475"/>
          </a:xfrm>
        </p:spPr>
        <p:txBody>
          <a:bodyPr/>
          <a:lstStyle/>
          <a:p>
            <a:r>
              <a:rPr lang="en-US" sz="2800" smtClean="0">
                <a:solidFill>
                  <a:schemeClr val="bg1"/>
                </a:solidFill>
                <a:ea typeface="MS PGothic" pitchFamily="34" charset="-128"/>
                <a:cs typeface="Arial" pitchFamily="34" charset="0"/>
              </a:rPr>
              <a:t>Upland sources in peat-covered catchments would contain higher levels of dissolved organic carbon, risking trihalomethane formation on disinfection with chlorine</a:t>
            </a:r>
          </a:p>
          <a:p>
            <a:r>
              <a:rPr lang="en-US" sz="2800" smtClean="0">
                <a:solidFill>
                  <a:schemeClr val="bg1"/>
                </a:solidFill>
                <a:ea typeface="MS PGothic" pitchFamily="34" charset="-128"/>
                <a:cs typeface="Arial" pitchFamily="34" charset="0"/>
              </a:rPr>
              <a:t>Severe flooding has the potential to significantly affect drinking water supplies through contamination of the mains supply. </a:t>
            </a:r>
          </a:p>
          <a:p>
            <a:r>
              <a:rPr lang="en-US" sz="2800" smtClean="0">
                <a:solidFill>
                  <a:schemeClr val="bg1"/>
                </a:solidFill>
                <a:ea typeface="MS PGothic" pitchFamily="34" charset="-128"/>
                <a:cs typeface="Arial" pitchFamily="34" charset="0"/>
              </a:rPr>
              <a:t>At risk are poorly treated private water supplies, unfiltered surface water and groundwater</a:t>
            </a:r>
          </a:p>
          <a:p>
            <a:endParaRPr lang="en-US" smtClean="0">
              <a:solidFill>
                <a:schemeClr val="bg1"/>
              </a:solidFill>
              <a:ea typeface="MS PGothic" pitchFamily="34" charset="-128"/>
              <a:cs typeface="Arial" pitchFamily="34" charset="0"/>
            </a:endParaRPr>
          </a:p>
          <a:p>
            <a:endParaRPr lang="en-GB" smtClean="0">
              <a:solidFill>
                <a:schemeClr val="bg1"/>
              </a:solidFill>
              <a:ea typeface="MS PGothic" pitchFamily="34" charset="-128"/>
              <a:cs typeface="Arial" pitchFamily="34" charset="0"/>
            </a:endParaRPr>
          </a:p>
        </p:txBody>
      </p:sp>
      <p:sp>
        <p:nvSpPr>
          <p:cNvPr id="21507" name="Title 1"/>
          <p:cNvSpPr>
            <a:spLocks noGrp="1"/>
          </p:cNvSpPr>
          <p:nvPr>
            <p:ph type="title"/>
          </p:nvPr>
        </p:nvSpPr>
        <p:spPr/>
        <p:txBody>
          <a:bodyPr/>
          <a:lstStyle/>
          <a:p>
            <a:pPr algn="ctr">
              <a:defRPr/>
            </a:pPr>
            <a:r>
              <a:rPr lang="en-GB" dirty="0" smtClean="0">
                <a:ea typeface="ＭＳ Ｐゴシック" pitchFamily="-106" charset="-128"/>
              </a:rPr>
              <a:t>Water supply</a:t>
            </a:r>
            <a:br>
              <a:rPr lang="en-GB" dirty="0" smtClean="0">
                <a:ea typeface="ＭＳ Ｐゴシック" pitchFamily="-106" charset="-128"/>
              </a:rPr>
            </a:br>
            <a:r>
              <a:rPr lang="en-GB" sz="2800" dirty="0" smtClean="0">
                <a:ea typeface="ＭＳ Ｐゴシック" pitchFamily="-106" charset="-128"/>
              </a:rPr>
              <a:t>Climate change impacts</a:t>
            </a:r>
          </a:p>
        </p:txBody>
      </p:sp>
    </p:spTree>
  </p:cSld>
  <p:clrMapOvr>
    <a:masterClrMapping/>
  </p:clrMapOvr>
  <p:transition>
    <p:strips dir="rd"/>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p:cNvSpPr>
            <a:spLocks noGrp="1"/>
          </p:cNvSpPr>
          <p:nvPr>
            <p:ph idx="1"/>
          </p:nvPr>
        </p:nvSpPr>
        <p:spPr>
          <a:xfrm>
            <a:off x="381000" y="1662113"/>
            <a:ext cx="8486775" cy="5043487"/>
          </a:xfrm>
        </p:spPr>
        <p:txBody>
          <a:bodyPr>
            <a:normAutofit fontScale="92500" lnSpcReduction="10000"/>
          </a:bodyPr>
          <a:lstStyle/>
          <a:p>
            <a:pPr>
              <a:defRPr/>
            </a:pPr>
            <a:r>
              <a:rPr lang="en-US" sz="2800" dirty="0" smtClean="0">
                <a:solidFill>
                  <a:schemeClr val="bg1"/>
                </a:solidFill>
                <a:ea typeface="ＭＳ Ｐゴシック" pitchFamily="-106" charset="-128"/>
                <a:cs typeface="Arial" pitchFamily="34" charset="0"/>
              </a:rPr>
              <a:t>A strong correlation exists between notified food poisoning, </a:t>
            </a:r>
            <a:r>
              <a:rPr lang="en-US" sz="2800" i="1" dirty="0" smtClean="0">
                <a:solidFill>
                  <a:schemeClr val="bg1"/>
                </a:solidFill>
                <a:ea typeface="ＭＳ Ｐゴシック" pitchFamily="-106" charset="-128"/>
                <a:cs typeface="Arial" pitchFamily="34" charset="0"/>
              </a:rPr>
              <a:t>Salmonella</a:t>
            </a:r>
            <a:r>
              <a:rPr lang="en-US" sz="2800" dirty="0" smtClean="0">
                <a:solidFill>
                  <a:schemeClr val="bg1"/>
                </a:solidFill>
                <a:ea typeface="ＭＳ Ｐゴシック" pitchFamily="-106" charset="-128"/>
                <a:cs typeface="Arial" pitchFamily="34" charset="0"/>
              </a:rPr>
              <a:t> infections and temperature in the UK. </a:t>
            </a:r>
          </a:p>
          <a:p>
            <a:pPr>
              <a:defRPr/>
            </a:pPr>
            <a:r>
              <a:rPr lang="en-US" sz="2800" dirty="0" smtClean="0">
                <a:solidFill>
                  <a:schemeClr val="bg1"/>
                </a:solidFill>
                <a:ea typeface="ＭＳ Ｐゴシック" pitchFamily="-106" charset="-128"/>
                <a:cs typeface="Arial" pitchFamily="34" charset="0"/>
              </a:rPr>
              <a:t>Higher temperatures increase the rate of infection in animals and multiply bacteria in animal feed.</a:t>
            </a:r>
          </a:p>
          <a:p>
            <a:pPr>
              <a:defRPr/>
            </a:pPr>
            <a:r>
              <a:rPr lang="en-US" sz="2800" dirty="0" smtClean="0">
                <a:solidFill>
                  <a:schemeClr val="bg1"/>
                </a:solidFill>
                <a:ea typeface="ＭＳ Ｐゴシック" pitchFamily="-106" charset="-128"/>
                <a:cs typeface="Arial" pitchFamily="34" charset="0"/>
              </a:rPr>
              <a:t>They increase risk from food prepared and cooked at home, whether through inappropriate food storage and temperature control or increased outdoor cooking and eating (barbecues).</a:t>
            </a:r>
          </a:p>
          <a:p>
            <a:pPr>
              <a:defRPr/>
            </a:pPr>
            <a:r>
              <a:rPr lang="en-US" sz="2800" dirty="0" smtClean="0">
                <a:solidFill>
                  <a:schemeClr val="bg1"/>
                </a:solidFill>
                <a:ea typeface="ＭＳ Ｐゴシック" pitchFamily="-106" charset="-128"/>
                <a:cs typeface="Arial" pitchFamily="34" charset="0"/>
              </a:rPr>
              <a:t>Climate change could cause about </a:t>
            </a:r>
            <a:r>
              <a:rPr lang="en-US" sz="2800" dirty="0" smtClean="0">
                <a:solidFill>
                  <a:srgbClr val="FF0000"/>
                </a:solidFill>
                <a:ea typeface="ＭＳ Ｐゴシック" pitchFamily="-106" charset="-128"/>
                <a:cs typeface="Arial" pitchFamily="34" charset="0"/>
              </a:rPr>
              <a:t>10,000 extra cases of food poisoning a year in the UK</a:t>
            </a:r>
            <a:r>
              <a:rPr lang="en-US" sz="2800" baseline="30000" dirty="0" smtClean="0">
                <a:solidFill>
                  <a:srgbClr val="FF0000"/>
                </a:solidFill>
                <a:ea typeface="ＭＳ Ｐゴシック" pitchFamily="-106" charset="-128"/>
                <a:cs typeface="Arial" pitchFamily="34" charset="0"/>
              </a:rPr>
              <a:t>1</a:t>
            </a:r>
            <a:r>
              <a:rPr lang="en-US" sz="2800" dirty="0" smtClean="0">
                <a:solidFill>
                  <a:srgbClr val="FF0000"/>
                </a:solidFill>
                <a:ea typeface="ＭＳ Ｐゴシック" pitchFamily="-106" charset="-128"/>
                <a:cs typeface="Arial" pitchFamily="34" charset="0"/>
              </a:rPr>
              <a:t>. </a:t>
            </a:r>
          </a:p>
          <a:p>
            <a:pPr>
              <a:defRPr/>
            </a:pPr>
            <a:r>
              <a:rPr lang="en-US" sz="2800" dirty="0" smtClean="0">
                <a:solidFill>
                  <a:schemeClr val="bg1"/>
                </a:solidFill>
                <a:ea typeface="ＭＳ Ｐゴシック" pitchFamily="-106" charset="-128"/>
                <a:cs typeface="Arial" pitchFamily="34" charset="0"/>
              </a:rPr>
              <a:t>Greater public awareness and food safety training is required.</a:t>
            </a:r>
            <a:endParaRPr lang="en-GB" sz="2800" dirty="0" smtClean="0">
              <a:solidFill>
                <a:schemeClr val="bg1"/>
              </a:solidFill>
              <a:ea typeface="ＭＳ Ｐゴシック" pitchFamily="-106" charset="-128"/>
              <a:cs typeface="Arial" pitchFamily="34" charset="0"/>
            </a:endParaRPr>
          </a:p>
        </p:txBody>
      </p:sp>
      <p:sp>
        <p:nvSpPr>
          <p:cNvPr id="23555" name="Title 1"/>
          <p:cNvSpPr>
            <a:spLocks noGrp="1"/>
          </p:cNvSpPr>
          <p:nvPr>
            <p:ph type="title"/>
          </p:nvPr>
        </p:nvSpPr>
        <p:spPr/>
        <p:txBody>
          <a:bodyPr/>
          <a:lstStyle/>
          <a:p>
            <a:pPr algn="ctr">
              <a:defRPr/>
            </a:pPr>
            <a:r>
              <a:rPr lang="en-GB" dirty="0" smtClean="0">
                <a:ea typeface="ＭＳ Ｐゴシック" pitchFamily="-106" charset="-128"/>
              </a:rPr>
              <a:t>Food </a:t>
            </a:r>
            <a:br>
              <a:rPr lang="en-GB" dirty="0" smtClean="0">
                <a:ea typeface="ＭＳ Ｐゴシック" pitchFamily="-106" charset="-128"/>
              </a:rPr>
            </a:br>
            <a:r>
              <a:rPr lang="en-GB" sz="2800" dirty="0" smtClean="0">
                <a:ea typeface="ＭＳ Ｐゴシック" pitchFamily="-106" charset="-128"/>
              </a:rPr>
              <a:t>Climate change impacts</a:t>
            </a:r>
          </a:p>
        </p:txBody>
      </p:sp>
    </p:spTree>
  </p:cSld>
  <p:clrMapOvr>
    <a:masterClrMapping/>
  </p:clrMapOvr>
  <p:transition>
    <p:strips dir="rd"/>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defRPr/>
            </a:pPr>
            <a:r>
              <a:rPr lang="en-US" sz="4000" smtClean="0"/>
              <a:t>Land and climate related hazards</a:t>
            </a:r>
          </a:p>
        </p:txBody>
      </p:sp>
      <p:sp>
        <p:nvSpPr>
          <p:cNvPr id="95235" name="Rectangle 3"/>
          <p:cNvSpPr>
            <a:spLocks noGrp="1" noChangeArrowheads="1"/>
          </p:cNvSpPr>
          <p:nvPr>
            <p:ph type="body" idx="1"/>
          </p:nvPr>
        </p:nvSpPr>
        <p:spPr/>
        <p:txBody>
          <a:bodyPr/>
          <a:lstStyle/>
          <a:p>
            <a:pPr eaLnBrk="1" hangingPunct="1"/>
            <a:r>
              <a:rPr lang="en-US" sz="2800" smtClean="0">
                <a:solidFill>
                  <a:schemeClr val="bg1"/>
                </a:solidFill>
              </a:rPr>
              <a:t>Floods : Common in both lowland coastal and inland areas, especially in Tropics and monsoon areas</a:t>
            </a:r>
          </a:p>
          <a:p>
            <a:pPr eaLnBrk="1" hangingPunct="1"/>
            <a:r>
              <a:rPr lang="en-US" sz="2800" smtClean="0">
                <a:solidFill>
                  <a:srgbClr val="FF0000"/>
                </a:solidFill>
              </a:rPr>
              <a:t>Storms and Hurricanes</a:t>
            </a:r>
          </a:p>
          <a:p>
            <a:pPr eaLnBrk="1" hangingPunct="1"/>
            <a:r>
              <a:rPr lang="en-US" sz="2800" smtClean="0">
                <a:solidFill>
                  <a:schemeClr val="bg1"/>
                </a:solidFill>
              </a:rPr>
              <a:t>Volcanic activity</a:t>
            </a:r>
          </a:p>
          <a:p>
            <a:pPr eaLnBrk="1" hangingPunct="1"/>
            <a:r>
              <a:rPr lang="en-US" sz="2800" smtClean="0">
                <a:solidFill>
                  <a:schemeClr val="bg1"/>
                </a:solidFill>
              </a:rPr>
              <a:t>Earthquakes</a:t>
            </a:r>
          </a:p>
          <a:p>
            <a:pPr eaLnBrk="1" hangingPunct="1"/>
            <a:r>
              <a:rPr lang="en-US" sz="2800" smtClean="0">
                <a:solidFill>
                  <a:schemeClr val="bg1"/>
                </a:solidFill>
              </a:rPr>
              <a:t>Soil erosion</a:t>
            </a:r>
          </a:p>
          <a:p>
            <a:pPr eaLnBrk="1" hangingPunct="1"/>
            <a:r>
              <a:rPr lang="en-US" sz="2800" smtClean="0">
                <a:solidFill>
                  <a:schemeClr val="bg1"/>
                </a:solidFill>
              </a:rPr>
              <a:t>Drought</a:t>
            </a:r>
          </a:p>
          <a:p>
            <a:pPr eaLnBrk="1" hangingPunct="1"/>
            <a:endParaRPr lang="en-US" sz="2800" smtClean="0">
              <a:solidFill>
                <a:schemeClr val="bg1"/>
              </a:solidFill>
            </a:endParaRPr>
          </a:p>
        </p:txBody>
      </p:sp>
    </p:spTree>
  </p:cSld>
  <p:clrMapOvr>
    <a:masterClrMapping/>
  </p:clrMapOvr>
  <p:transition>
    <p:strips dir="rd"/>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pic>
        <p:nvPicPr>
          <p:cNvPr id="96259" name="Content Placeholder 3" descr="y200777222244015.jpg"/>
          <p:cNvPicPr>
            <a:picLocks noGrp="1" noChangeAspect="1"/>
          </p:cNvPicPr>
          <p:nvPr>
            <p:ph idx="1"/>
          </p:nvPr>
        </p:nvPicPr>
        <p:blipFill>
          <a:blip r:embed="rId3"/>
          <a:srcRect/>
          <a:stretch>
            <a:fillRect/>
          </a:stretch>
        </p:blipFill>
        <p:spPr>
          <a:xfrm>
            <a:off x="0" y="0"/>
            <a:ext cx="9144000" cy="6858000"/>
          </a:xfrm>
        </p:spPr>
      </p:pic>
    </p:spTree>
  </p:cSld>
  <p:clrMapOvr>
    <a:masterClrMapping/>
  </p:clrMapOvr>
  <p:transition>
    <p:strips dir="rd"/>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pic>
        <p:nvPicPr>
          <p:cNvPr id="97283" name="Content Placeholder 3" descr="climate-change_1.jpg"/>
          <p:cNvPicPr>
            <a:picLocks noGrp="1" noChangeAspect="1"/>
          </p:cNvPicPr>
          <p:nvPr>
            <p:ph idx="1"/>
          </p:nvPr>
        </p:nvPicPr>
        <p:blipFill>
          <a:blip r:embed="rId3"/>
          <a:srcRect/>
          <a:stretch>
            <a:fillRect/>
          </a:stretch>
        </p:blipFill>
        <p:spPr>
          <a:xfrm>
            <a:off x="0" y="0"/>
            <a:ext cx="9144000" cy="6869113"/>
          </a:xfrm>
        </p:spPr>
      </p:pic>
    </p:spTree>
  </p:cSld>
  <p:clrMapOvr>
    <a:masterClrMapping/>
  </p:clrMapOvr>
  <p:transition>
    <p:strips dir="rd"/>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pic>
        <p:nvPicPr>
          <p:cNvPr id="98307" name="Content Placeholder 3" descr="r201086_770747.jpg"/>
          <p:cNvPicPr>
            <a:picLocks noGrp="1" noChangeAspect="1"/>
          </p:cNvPicPr>
          <p:nvPr>
            <p:ph idx="1"/>
          </p:nvPr>
        </p:nvPicPr>
        <p:blipFill>
          <a:blip r:embed="rId3"/>
          <a:srcRect/>
          <a:stretch>
            <a:fillRect/>
          </a:stretch>
        </p:blipFill>
        <p:spPr>
          <a:xfrm>
            <a:off x="0" y="0"/>
            <a:ext cx="9144000" cy="6858000"/>
          </a:xfrm>
        </p:spPr>
      </p:pic>
    </p:spTree>
  </p:cSld>
  <p:clrMapOvr>
    <a:masterClrMapping/>
  </p:clrMapOvr>
  <p:transition>
    <p:strips dir="rd"/>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pic>
        <p:nvPicPr>
          <p:cNvPr id="99331" name="Content Placeholder 3" descr="_mg_5119-01.jpg"/>
          <p:cNvPicPr>
            <a:picLocks noGrp="1" noChangeAspect="1"/>
          </p:cNvPicPr>
          <p:nvPr>
            <p:ph idx="1"/>
          </p:nvPr>
        </p:nvPicPr>
        <p:blipFill>
          <a:blip r:embed="rId3"/>
          <a:srcRect/>
          <a:stretch>
            <a:fillRect/>
          </a:stretch>
        </p:blipFill>
        <p:spPr>
          <a:xfrm>
            <a:off x="0" y="0"/>
            <a:ext cx="9153525" cy="6858000"/>
          </a:xfrm>
        </p:spPr>
      </p:pic>
    </p:spTree>
  </p:cSld>
  <p:clrMapOvr>
    <a:masterClrMapping/>
  </p:clrMapOvr>
  <p:transition>
    <p:strips dir="rd"/>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pic>
        <p:nvPicPr>
          <p:cNvPr id="100355" name="Content Placeholder 3" descr="villagekakchira1_subdistrictpatharghata_251107_bozorgmehr.jpg"/>
          <p:cNvPicPr>
            <a:picLocks noGrp="1" noChangeAspect="1"/>
          </p:cNvPicPr>
          <p:nvPr>
            <p:ph idx="1"/>
          </p:nvPr>
        </p:nvPicPr>
        <p:blipFill>
          <a:blip r:embed="rId3"/>
          <a:srcRect/>
          <a:stretch>
            <a:fillRect/>
          </a:stretch>
        </p:blipFill>
        <p:spPr>
          <a:xfrm>
            <a:off x="0" y="0"/>
            <a:ext cx="9144000" cy="6915150"/>
          </a:xfrm>
        </p:spPr>
      </p:pic>
    </p:spTree>
  </p:cSld>
  <p:clrMapOvr>
    <a:masterClrMapping/>
  </p:clrMapOvr>
  <p:transition>
    <p:strips dir="rd"/>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defRPr/>
            </a:pPr>
            <a:r>
              <a:rPr lang="en-US" sz="4000" smtClean="0"/>
              <a:t>Land and climate related hazards</a:t>
            </a:r>
          </a:p>
        </p:txBody>
      </p:sp>
      <p:sp>
        <p:nvSpPr>
          <p:cNvPr id="101379" name="Rectangle 3"/>
          <p:cNvSpPr>
            <a:spLocks noGrp="1" noChangeArrowheads="1"/>
          </p:cNvSpPr>
          <p:nvPr>
            <p:ph type="body" idx="1"/>
          </p:nvPr>
        </p:nvSpPr>
        <p:spPr/>
        <p:txBody>
          <a:bodyPr/>
          <a:lstStyle/>
          <a:p>
            <a:pPr eaLnBrk="1" hangingPunct="1"/>
            <a:r>
              <a:rPr lang="en-US" sz="2800" smtClean="0">
                <a:solidFill>
                  <a:schemeClr val="bg1"/>
                </a:solidFill>
              </a:rPr>
              <a:t>Floods : Common in both lowland coastal and inland areas, especially in Tropics and monsoon areas</a:t>
            </a:r>
          </a:p>
          <a:p>
            <a:pPr eaLnBrk="1" hangingPunct="1"/>
            <a:r>
              <a:rPr lang="en-US" sz="2800" smtClean="0">
                <a:solidFill>
                  <a:schemeClr val="bg1"/>
                </a:solidFill>
              </a:rPr>
              <a:t>Storms and Hurricanes</a:t>
            </a:r>
          </a:p>
          <a:p>
            <a:pPr eaLnBrk="1" hangingPunct="1"/>
            <a:r>
              <a:rPr lang="en-US" sz="2800" smtClean="0">
                <a:solidFill>
                  <a:srgbClr val="FF0000"/>
                </a:solidFill>
              </a:rPr>
              <a:t>Volcanic activity</a:t>
            </a:r>
          </a:p>
          <a:p>
            <a:pPr eaLnBrk="1" hangingPunct="1"/>
            <a:r>
              <a:rPr lang="en-US" sz="2800" smtClean="0">
                <a:solidFill>
                  <a:schemeClr val="bg1"/>
                </a:solidFill>
              </a:rPr>
              <a:t>Earthquakes</a:t>
            </a:r>
          </a:p>
          <a:p>
            <a:pPr eaLnBrk="1" hangingPunct="1"/>
            <a:r>
              <a:rPr lang="en-US" sz="2800" smtClean="0">
                <a:solidFill>
                  <a:schemeClr val="bg1"/>
                </a:solidFill>
              </a:rPr>
              <a:t>Soil erosion</a:t>
            </a:r>
          </a:p>
          <a:p>
            <a:pPr eaLnBrk="1" hangingPunct="1"/>
            <a:r>
              <a:rPr lang="en-US" sz="2800" smtClean="0">
                <a:solidFill>
                  <a:schemeClr val="bg1"/>
                </a:solidFill>
              </a:rPr>
              <a:t>Drought</a:t>
            </a:r>
          </a:p>
          <a:p>
            <a:pPr eaLnBrk="1" hangingPunct="1"/>
            <a:endParaRPr lang="en-US" sz="2800" smtClean="0">
              <a:solidFill>
                <a:schemeClr val="bg1"/>
              </a:solidFill>
            </a:endParaRPr>
          </a:p>
        </p:txBody>
      </p:sp>
    </p:spTree>
  </p:cSld>
  <p:clrMapOvr>
    <a:masterClrMapping/>
  </p:clrMapOvr>
  <p:transition>
    <p:strips dir="rd"/>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pic>
        <p:nvPicPr>
          <p:cNvPr id="102403" name="Content Placeholder 3" descr="hawaiian.jpg"/>
          <p:cNvPicPr>
            <a:picLocks noGrp="1" noChangeAspect="1"/>
          </p:cNvPicPr>
          <p:nvPr>
            <p:ph idx="1"/>
          </p:nvPr>
        </p:nvPicPr>
        <p:blipFill>
          <a:blip r:embed="rId3"/>
          <a:srcRect/>
          <a:stretch>
            <a:fillRect/>
          </a:stretch>
        </p:blipFill>
        <p:spPr>
          <a:xfrm>
            <a:off x="0" y="0"/>
            <a:ext cx="9144000" cy="6843713"/>
          </a:xfrm>
        </p:spPr>
      </p:pic>
    </p:spTree>
  </p:cSld>
  <p:clrMapOvr>
    <a:masterClrMapping/>
  </p:clrMapOvr>
  <p:transition>
    <p:strips dir="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smtClean="0">
                <a:solidFill>
                  <a:srgbClr val="FFC000"/>
                </a:solidFill>
              </a:rPr>
              <a:t>Climate change</a:t>
            </a:r>
          </a:p>
        </p:txBody>
      </p:sp>
      <p:sp>
        <p:nvSpPr>
          <p:cNvPr id="30723" name="Content Placeholder 2"/>
          <p:cNvSpPr>
            <a:spLocks noGrp="1"/>
          </p:cNvSpPr>
          <p:nvPr>
            <p:ph idx="1"/>
          </p:nvPr>
        </p:nvSpPr>
        <p:spPr/>
        <p:txBody>
          <a:bodyPr/>
          <a:lstStyle/>
          <a:p>
            <a:r>
              <a:rPr lang="en-US" smtClean="0">
                <a:solidFill>
                  <a:schemeClr val="bg1"/>
                </a:solidFill>
              </a:rPr>
              <a:t>Populations of all animal species depend on supplies of food and water, freedom from excess infectious disease, and the physical safety and comfort conferred by climatic stability. </a:t>
            </a:r>
          </a:p>
          <a:p>
            <a:endParaRPr lang="en-US" smtClean="0">
              <a:solidFill>
                <a:schemeClr val="bg1"/>
              </a:solidFill>
            </a:endParaRPr>
          </a:p>
          <a:p>
            <a:r>
              <a:rPr lang="en-US" smtClean="0">
                <a:solidFill>
                  <a:schemeClr val="bg1"/>
                </a:solidFill>
              </a:rPr>
              <a:t>The world’s climate system is fundamental to this life support.</a:t>
            </a:r>
          </a:p>
        </p:txBody>
      </p:sp>
    </p:spTree>
  </p:cSld>
  <p:clrMapOvr>
    <a:masterClrMapping/>
  </p:clrMapOvr>
  <p:transition>
    <p:strips dir="rd"/>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pic>
        <p:nvPicPr>
          <p:cNvPr id="103427" name="Content Placeholder 3" descr="volcanic-eruption.JPG"/>
          <p:cNvPicPr>
            <a:picLocks noGrp="1" noChangeAspect="1"/>
          </p:cNvPicPr>
          <p:nvPr>
            <p:ph idx="1"/>
          </p:nvPr>
        </p:nvPicPr>
        <p:blipFill>
          <a:blip r:embed="rId3"/>
          <a:srcRect/>
          <a:stretch>
            <a:fillRect/>
          </a:stretch>
        </p:blipFill>
        <p:spPr>
          <a:xfrm>
            <a:off x="0" y="0"/>
            <a:ext cx="9144000" cy="6929438"/>
          </a:xfrm>
        </p:spPr>
      </p:pic>
    </p:spTree>
  </p:cSld>
  <p:clrMapOvr>
    <a:masterClrMapping/>
  </p:clrMapOvr>
  <p:transition>
    <p:strips dir="rd"/>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defRPr/>
            </a:pPr>
            <a:r>
              <a:rPr lang="en-US" sz="4000" smtClean="0"/>
              <a:t>Land and climate related hazards</a:t>
            </a:r>
          </a:p>
        </p:txBody>
      </p:sp>
      <p:sp>
        <p:nvSpPr>
          <p:cNvPr id="104451" name="Rectangle 3"/>
          <p:cNvSpPr>
            <a:spLocks noGrp="1" noChangeArrowheads="1"/>
          </p:cNvSpPr>
          <p:nvPr>
            <p:ph type="body" idx="1"/>
          </p:nvPr>
        </p:nvSpPr>
        <p:spPr/>
        <p:txBody>
          <a:bodyPr/>
          <a:lstStyle/>
          <a:p>
            <a:pPr eaLnBrk="1" hangingPunct="1"/>
            <a:r>
              <a:rPr lang="en-US" sz="2800" smtClean="0">
                <a:solidFill>
                  <a:schemeClr val="bg1"/>
                </a:solidFill>
              </a:rPr>
              <a:t>Floods : Common in both lowland coastal and inland areas, especially in Tropics and monsoon areas</a:t>
            </a:r>
          </a:p>
          <a:p>
            <a:pPr eaLnBrk="1" hangingPunct="1"/>
            <a:r>
              <a:rPr lang="en-US" sz="2800" smtClean="0">
                <a:solidFill>
                  <a:schemeClr val="bg1"/>
                </a:solidFill>
              </a:rPr>
              <a:t>Storms and Hurricanes</a:t>
            </a:r>
          </a:p>
          <a:p>
            <a:pPr eaLnBrk="1" hangingPunct="1"/>
            <a:r>
              <a:rPr lang="en-US" sz="2800" smtClean="0">
                <a:solidFill>
                  <a:schemeClr val="bg1"/>
                </a:solidFill>
              </a:rPr>
              <a:t>Volcanic activity</a:t>
            </a:r>
          </a:p>
          <a:p>
            <a:pPr eaLnBrk="1" hangingPunct="1"/>
            <a:r>
              <a:rPr lang="en-US" sz="2800" smtClean="0">
                <a:solidFill>
                  <a:srgbClr val="FF0000"/>
                </a:solidFill>
              </a:rPr>
              <a:t>Earthquakes</a:t>
            </a:r>
          </a:p>
          <a:p>
            <a:pPr eaLnBrk="1" hangingPunct="1"/>
            <a:r>
              <a:rPr lang="en-US" sz="2800" smtClean="0">
                <a:solidFill>
                  <a:schemeClr val="bg1"/>
                </a:solidFill>
              </a:rPr>
              <a:t>Soil erosion</a:t>
            </a:r>
          </a:p>
          <a:p>
            <a:pPr eaLnBrk="1" hangingPunct="1"/>
            <a:r>
              <a:rPr lang="en-US" sz="2800" smtClean="0">
                <a:solidFill>
                  <a:schemeClr val="bg1"/>
                </a:solidFill>
              </a:rPr>
              <a:t>Drought</a:t>
            </a:r>
          </a:p>
          <a:p>
            <a:pPr eaLnBrk="1" hangingPunct="1"/>
            <a:endParaRPr lang="en-US" sz="2800" smtClean="0">
              <a:solidFill>
                <a:schemeClr val="bg1"/>
              </a:solidFill>
            </a:endParaRPr>
          </a:p>
        </p:txBody>
      </p:sp>
    </p:spTree>
  </p:cSld>
  <p:clrMapOvr>
    <a:masterClrMapping/>
  </p:clrMapOvr>
  <p:transition>
    <p:strips dir="rd"/>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pic>
        <p:nvPicPr>
          <p:cNvPr id="105475" name="Content Placeholder 3" descr="article-1242717-07D6B9CD000005DC-602_468x304.jpg"/>
          <p:cNvPicPr>
            <a:picLocks noGrp="1" noChangeAspect="1"/>
          </p:cNvPicPr>
          <p:nvPr>
            <p:ph idx="1"/>
          </p:nvPr>
        </p:nvPicPr>
        <p:blipFill>
          <a:blip r:embed="rId3"/>
          <a:srcRect/>
          <a:stretch>
            <a:fillRect/>
          </a:stretch>
        </p:blipFill>
        <p:spPr>
          <a:xfrm>
            <a:off x="0" y="0"/>
            <a:ext cx="9150350" cy="6858000"/>
          </a:xfrm>
        </p:spPr>
      </p:pic>
    </p:spTree>
  </p:cSld>
  <p:clrMapOvr>
    <a:masterClrMapping/>
  </p:clrMapOvr>
  <p:transition>
    <p:strips dir="rd"/>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pic>
        <p:nvPicPr>
          <p:cNvPr id="106499" name="Content Placeholder 3" descr="image1.img.jpg"/>
          <p:cNvPicPr>
            <a:picLocks noGrp="1" noChangeAspect="1"/>
          </p:cNvPicPr>
          <p:nvPr>
            <p:ph idx="1"/>
          </p:nvPr>
        </p:nvPicPr>
        <p:blipFill>
          <a:blip r:embed="rId3"/>
          <a:srcRect/>
          <a:stretch>
            <a:fillRect/>
          </a:stretch>
        </p:blipFill>
        <p:spPr>
          <a:xfrm>
            <a:off x="0" y="0"/>
            <a:ext cx="9166225" cy="6858000"/>
          </a:xfrm>
        </p:spPr>
      </p:pic>
    </p:spTree>
  </p:cSld>
  <p:clrMapOvr>
    <a:masterClrMapping/>
  </p:clrMapOvr>
  <p:transition>
    <p:strips dir="rd"/>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defRPr/>
            </a:pPr>
            <a:r>
              <a:rPr lang="en-US" sz="4000" smtClean="0"/>
              <a:t>Land and climate related hazards</a:t>
            </a:r>
          </a:p>
        </p:txBody>
      </p:sp>
      <p:sp>
        <p:nvSpPr>
          <p:cNvPr id="107523" name="Rectangle 3"/>
          <p:cNvSpPr>
            <a:spLocks noGrp="1" noChangeArrowheads="1"/>
          </p:cNvSpPr>
          <p:nvPr>
            <p:ph type="body" idx="1"/>
          </p:nvPr>
        </p:nvSpPr>
        <p:spPr/>
        <p:txBody>
          <a:bodyPr/>
          <a:lstStyle/>
          <a:p>
            <a:pPr eaLnBrk="1" hangingPunct="1"/>
            <a:r>
              <a:rPr lang="en-US" sz="2800" smtClean="0">
                <a:solidFill>
                  <a:schemeClr val="bg1"/>
                </a:solidFill>
              </a:rPr>
              <a:t>Floods : Common in both lowland coastal and inland areas, especially in Tropics and monsoon areas</a:t>
            </a:r>
          </a:p>
          <a:p>
            <a:pPr eaLnBrk="1" hangingPunct="1"/>
            <a:r>
              <a:rPr lang="en-US" sz="2800" smtClean="0">
                <a:solidFill>
                  <a:schemeClr val="bg1"/>
                </a:solidFill>
              </a:rPr>
              <a:t>Storms and Hurricanes</a:t>
            </a:r>
          </a:p>
          <a:p>
            <a:pPr eaLnBrk="1" hangingPunct="1"/>
            <a:r>
              <a:rPr lang="en-US" sz="2800" smtClean="0">
                <a:solidFill>
                  <a:schemeClr val="bg1"/>
                </a:solidFill>
              </a:rPr>
              <a:t>Volcanic activity</a:t>
            </a:r>
          </a:p>
          <a:p>
            <a:pPr eaLnBrk="1" hangingPunct="1"/>
            <a:r>
              <a:rPr lang="en-US" sz="2800" smtClean="0">
                <a:solidFill>
                  <a:schemeClr val="bg1"/>
                </a:solidFill>
              </a:rPr>
              <a:t>Earthquakes</a:t>
            </a:r>
          </a:p>
          <a:p>
            <a:pPr eaLnBrk="1" hangingPunct="1"/>
            <a:r>
              <a:rPr lang="en-US" sz="2800" smtClean="0">
                <a:solidFill>
                  <a:srgbClr val="FF0000"/>
                </a:solidFill>
              </a:rPr>
              <a:t>Soil erosion</a:t>
            </a:r>
          </a:p>
          <a:p>
            <a:pPr eaLnBrk="1" hangingPunct="1"/>
            <a:r>
              <a:rPr lang="en-US" sz="2800" smtClean="0">
                <a:solidFill>
                  <a:schemeClr val="bg1"/>
                </a:solidFill>
              </a:rPr>
              <a:t>Drought</a:t>
            </a:r>
          </a:p>
          <a:p>
            <a:pPr eaLnBrk="1" hangingPunct="1"/>
            <a:endParaRPr lang="en-US" sz="2800" smtClean="0">
              <a:solidFill>
                <a:schemeClr val="bg1"/>
              </a:solidFill>
            </a:endParaRPr>
          </a:p>
        </p:txBody>
      </p:sp>
    </p:spTree>
  </p:cSld>
  <p:clrMapOvr>
    <a:masterClrMapping/>
  </p:clrMapOvr>
  <p:transition>
    <p:strips dir="rd"/>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pic>
        <p:nvPicPr>
          <p:cNvPr id="108547" name="Content Placeholder 3" descr="landslide-boy-tanvir.jpg"/>
          <p:cNvPicPr>
            <a:picLocks noGrp="1" noChangeAspect="1"/>
          </p:cNvPicPr>
          <p:nvPr>
            <p:ph idx="1"/>
          </p:nvPr>
        </p:nvPicPr>
        <p:blipFill>
          <a:blip r:embed="rId3"/>
          <a:srcRect/>
          <a:stretch>
            <a:fillRect/>
          </a:stretch>
        </p:blipFill>
        <p:spPr>
          <a:xfrm>
            <a:off x="0" y="0"/>
            <a:ext cx="9166225" cy="6858000"/>
          </a:xfrm>
        </p:spPr>
      </p:pic>
    </p:spTree>
  </p:cSld>
  <p:clrMapOvr>
    <a:masterClrMapping/>
  </p:clrMapOvr>
  <p:transition>
    <p:strips dir="rd"/>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pic>
        <p:nvPicPr>
          <p:cNvPr id="109571" name="Content Placeholder 3" descr="land.jpg"/>
          <p:cNvPicPr>
            <a:picLocks noGrp="1" noChangeAspect="1"/>
          </p:cNvPicPr>
          <p:nvPr>
            <p:ph idx="1"/>
          </p:nvPr>
        </p:nvPicPr>
        <p:blipFill>
          <a:blip r:embed="rId3"/>
          <a:srcRect/>
          <a:stretch>
            <a:fillRect/>
          </a:stretch>
        </p:blipFill>
        <p:spPr>
          <a:xfrm>
            <a:off x="0" y="0"/>
            <a:ext cx="9126538" cy="6858000"/>
          </a:xfrm>
        </p:spPr>
      </p:pic>
    </p:spTree>
  </p:cSld>
  <p:clrMapOvr>
    <a:masterClrMapping/>
  </p:clrMapOvr>
  <p:transition>
    <p:strips dir="rd"/>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pic>
        <p:nvPicPr>
          <p:cNvPr id="110595" name="Content Placeholder 3" descr="20070612T102336Z-P-TNS-RCON-C212-NVO-BANGLADESHMUDSLIDES_lg.jpg"/>
          <p:cNvPicPr>
            <a:picLocks noGrp="1" noChangeAspect="1"/>
          </p:cNvPicPr>
          <p:nvPr>
            <p:ph idx="1"/>
          </p:nvPr>
        </p:nvPicPr>
        <p:blipFill>
          <a:blip r:embed="rId3"/>
          <a:srcRect/>
          <a:stretch>
            <a:fillRect/>
          </a:stretch>
        </p:blipFill>
        <p:spPr>
          <a:xfrm>
            <a:off x="0" y="0"/>
            <a:ext cx="9144000" cy="6858000"/>
          </a:xfrm>
        </p:spPr>
      </p:pic>
    </p:spTree>
  </p:cSld>
  <p:clrMapOvr>
    <a:masterClrMapping/>
  </p:clrMapOvr>
  <p:transition>
    <p:strips dir="rd"/>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defRPr/>
            </a:pPr>
            <a:r>
              <a:rPr lang="en-US" sz="4000" smtClean="0"/>
              <a:t>Land and climate related hazards</a:t>
            </a:r>
          </a:p>
        </p:txBody>
      </p:sp>
      <p:sp>
        <p:nvSpPr>
          <p:cNvPr id="111619" name="Rectangle 3"/>
          <p:cNvSpPr>
            <a:spLocks noGrp="1" noChangeArrowheads="1"/>
          </p:cNvSpPr>
          <p:nvPr>
            <p:ph type="body" idx="1"/>
          </p:nvPr>
        </p:nvSpPr>
        <p:spPr/>
        <p:txBody>
          <a:bodyPr/>
          <a:lstStyle/>
          <a:p>
            <a:pPr eaLnBrk="1" hangingPunct="1"/>
            <a:r>
              <a:rPr lang="en-US" sz="2800" smtClean="0">
                <a:solidFill>
                  <a:schemeClr val="bg1"/>
                </a:solidFill>
              </a:rPr>
              <a:t>Floods : Common in both lowland coastal and inland areas, especially in Tropics and monsoon areas</a:t>
            </a:r>
          </a:p>
          <a:p>
            <a:pPr eaLnBrk="1" hangingPunct="1"/>
            <a:r>
              <a:rPr lang="en-US" sz="2800" smtClean="0">
                <a:solidFill>
                  <a:schemeClr val="bg1"/>
                </a:solidFill>
              </a:rPr>
              <a:t>Storms and Hurricanes</a:t>
            </a:r>
          </a:p>
          <a:p>
            <a:pPr eaLnBrk="1" hangingPunct="1"/>
            <a:r>
              <a:rPr lang="en-US" sz="2800" smtClean="0">
                <a:solidFill>
                  <a:schemeClr val="bg1"/>
                </a:solidFill>
              </a:rPr>
              <a:t>Volcanic activity</a:t>
            </a:r>
          </a:p>
          <a:p>
            <a:pPr eaLnBrk="1" hangingPunct="1"/>
            <a:r>
              <a:rPr lang="en-US" sz="2800" smtClean="0">
                <a:solidFill>
                  <a:schemeClr val="bg1"/>
                </a:solidFill>
              </a:rPr>
              <a:t>Earthquakes</a:t>
            </a:r>
          </a:p>
          <a:p>
            <a:pPr eaLnBrk="1" hangingPunct="1"/>
            <a:r>
              <a:rPr lang="en-US" sz="2800" smtClean="0">
                <a:solidFill>
                  <a:schemeClr val="bg1"/>
                </a:solidFill>
              </a:rPr>
              <a:t>Soil erosion</a:t>
            </a:r>
          </a:p>
          <a:p>
            <a:pPr eaLnBrk="1" hangingPunct="1"/>
            <a:r>
              <a:rPr lang="en-US" sz="2800" smtClean="0">
                <a:solidFill>
                  <a:srgbClr val="FF0000"/>
                </a:solidFill>
              </a:rPr>
              <a:t>Drought</a:t>
            </a:r>
          </a:p>
          <a:p>
            <a:pPr eaLnBrk="1" hangingPunct="1"/>
            <a:endParaRPr lang="en-US" sz="2800" smtClean="0">
              <a:solidFill>
                <a:schemeClr val="bg1"/>
              </a:solidFill>
            </a:endParaRPr>
          </a:p>
        </p:txBody>
      </p:sp>
    </p:spTree>
  </p:cSld>
  <p:clrMapOvr>
    <a:masterClrMapping/>
  </p:clrMapOvr>
  <p:transition>
    <p:strips dir="rd"/>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sp>
        <p:nvSpPr>
          <p:cNvPr id="112643" name="Content Placeholder 2"/>
          <p:cNvSpPr>
            <a:spLocks noGrp="1"/>
          </p:cNvSpPr>
          <p:nvPr>
            <p:ph idx="1"/>
          </p:nvPr>
        </p:nvSpPr>
        <p:spPr/>
        <p:txBody>
          <a:bodyPr/>
          <a:lstStyle/>
          <a:p>
            <a:endParaRPr lang="en-US" smtClean="0"/>
          </a:p>
        </p:txBody>
      </p:sp>
      <p:pic>
        <p:nvPicPr>
          <p:cNvPr id="112644" name="Picture 2"/>
          <p:cNvPicPr>
            <a:picLocks noChangeAspect="1" noChangeArrowheads="1"/>
          </p:cNvPicPr>
          <p:nvPr/>
        </p:nvPicPr>
        <p:blipFill>
          <a:blip r:embed="rId3"/>
          <a:srcRect b="2222"/>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strips dir="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smtClean="0">
                <a:solidFill>
                  <a:srgbClr val="FFC000"/>
                </a:solidFill>
              </a:rPr>
              <a:t>Climate change</a:t>
            </a:r>
            <a:endParaRPr lang="en-US" dirty="0"/>
          </a:p>
        </p:txBody>
      </p:sp>
      <p:sp>
        <p:nvSpPr>
          <p:cNvPr id="31747" name="Content Placeholder 2"/>
          <p:cNvSpPr>
            <a:spLocks noGrp="1"/>
          </p:cNvSpPr>
          <p:nvPr>
            <p:ph idx="1"/>
          </p:nvPr>
        </p:nvSpPr>
        <p:spPr/>
        <p:txBody>
          <a:bodyPr/>
          <a:lstStyle/>
          <a:p>
            <a:pPr>
              <a:buFont typeface="Wingdings 2" pitchFamily="18" charset="2"/>
              <a:buNone/>
            </a:pPr>
            <a:r>
              <a:rPr lang="en-US" sz="3600" smtClean="0">
                <a:solidFill>
                  <a:schemeClr val="bg1"/>
                </a:solidFill>
              </a:rPr>
              <a:t>   To address climate change, public health should therefore consider risks at the whole population level, informed by an understanding of ecological relations and the imperatives of environmental sustainability.</a:t>
            </a:r>
          </a:p>
          <a:p>
            <a:pPr algn="r">
              <a:buFont typeface="Wingdings 2" pitchFamily="18" charset="2"/>
              <a:buNone/>
            </a:pPr>
            <a:r>
              <a:rPr lang="en-US" sz="3600" smtClean="0">
                <a:solidFill>
                  <a:srgbClr val="FF0000"/>
                </a:solidFill>
              </a:rPr>
              <a:t>- </a:t>
            </a:r>
            <a:r>
              <a:rPr lang="en-US" sz="2400" i="1" smtClean="0">
                <a:solidFill>
                  <a:srgbClr val="FF0000"/>
                </a:solidFill>
              </a:rPr>
              <a:t>The Lancet, Nov, 2009</a:t>
            </a:r>
          </a:p>
        </p:txBody>
      </p:sp>
    </p:spTree>
  </p:cSld>
  <p:clrMapOvr>
    <a:masterClrMapping/>
  </p:clrMapOvr>
  <p:transition>
    <p:strips dir="rd"/>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pic>
        <p:nvPicPr>
          <p:cNvPr id="113667" name="Content Placeholder 3" descr="photo-by-tomas-castelazo.jpg"/>
          <p:cNvPicPr>
            <a:picLocks noGrp="1" noChangeAspect="1"/>
          </p:cNvPicPr>
          <p:nvPr>
            <p:ph idx="1"/>
          </p:nvPr>
        </p:nvPicPr>
        <p:blipFill>
          <a:blip r:embed="rId3"/>
          <a:srcRect/>
          <a:stretch>
            <a:fillRect/>
          </a:stretch>
        </p:blipFill>
        <p:spPr>
          <a:xfrm>
            <a:off x="0" y="0"/>
            <a:ext cx="9144000" cy="6858000"/>
          </a:xfrm>
        </p:spPr>
      </p:pic>
    </p:spTree>
  </p:cSld>
  <p:clrMapOvr>
    <a:masterClrMapping/>
  </p:clrMapOvr>
  <p:transition>
    <p:strips dir="rd"/>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pic>
        <p:nvPicPr>
          <p:cNvPr id="114691" name="Content Placeholder 3" descr="Drought 2.jpg"/>
          <p:cNvPicPr>
            <a:picLocks noGrp="1" noChangeAspect="1"/>
          </p:cNvPicPr>
          <p:nvPr>
            <p:ph idx="1"/>
          </p:nvPr>
        </p:nvPicPr>
        <p:blipFill>
          <a:blip r:embed="rId3"/>
          <a:srcRect/>
          <a:stretch>
            <a:fillRect/>
          </a:stretch>
        </p:blipFill>
        <p:spPr>
          <a:xfrm>
            <a:off x="0" y="0"/>
            <a:ext cx="9144000" cy="6894513"/>
          </a:xfrm>
        </p:spPr>
      </p:pic>
    </p:spTree>
  </p:cSld>
  <p:clrMapOvr>
    <a:masterClrMapping/>
  </p:clrMapOvr>
  <p:transition>
    <p:strips dir="rd"/>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pic>
        <p:nvPicPr>
          <p:cNvPr id="115715" name="Picture 2"/>
          <p:cNvPicPr>
            <a:picLocks noGrp="1" noChangeAspect="1" noChangeArrowheads="1"/>
          </p:cNvPicPr>
          <p:nvPr>
            <p:ph idx="1"/>
          </p:nvPr>
        </p:nvPicPr>
        <p:blipFill>
          <a:blip r:embed="rId3"/>
          <a:srcRect/>
          <a:stretch>
            <a:fillRect/>
          </a:stretch>
        </p:blipFill>
        <p:spPr>
          <a:xfrm>
            <a:off x="0" y="0"/>
            <a:ext cx="9144000" cy="6858000"/>
          </a:xfrm>
        </p:spPr>
      </p:pic>
    </p:spTree>
  </p:cSld>
  <p:clrMapOvr>
    <a:masterClrMapping/>
  </p:clrMapOvr>
  <p:transition>
    <p:strips dir="rd"/>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p:cNvGraphicFramePr>
          <p:nvPr>
            <p:ph/>
          </p:nvPr>
        </p:nvGraphicFramePr>
        <p:xfrm>
          <a:off x="0" y="0"/>
          <a:ext cx="9144000" cy="6858000"/>
        </p:xfrm>
        <a:graphic>
          <a:graphicData uri="http://schemas.openxmlformats.org/presentationml/2006/ole">
            <p:oleObj spid="_x0000_s2050" name="CorelPhotoPaint.Image.6" r:id="rId4" imgW="4544577" imgH="3090678" progId="">
              <p:embed/>
            </p:oleObj>
          </a:graphicData>
        </a:graphic>
      </p:graphicFrame>
    </p:spTree>
  </p:cSld>
  <p:clrMapOvr>
    <a:masterClrMapping/>
  </p:clrMapOvr>
  <p:transition>
    <p:strips dir="rd"/>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4"/>
          <p:cNvSpPr>
            <a:spLocks noChangeArrowheads="1"/>
          </p:cNvSpPr>
          <p:nvPr/>
        </p:nvSpPr>
        <p:spPr bwMode="auto">
          <a:xfrm>
            <a:off x="533400" y="1752600"/>
            <a:ext cx="2863850" cy="3970338"/>
          </a:xfrm>
          <a:prstGeom prst="rect">
            <a:avLst/>
          </a:prstGeom>
          <a:noFill/>
          <a:ln w="9525">
            <a:noFill/>
            <a:miter lim="800000"/>
            <a:headEnd/>
            <a:tailEnd/>
          </a:ln>
        </p:spPr>
        <p:txBody>
          <a:bodyPr anchor="ctr">
            <a:spAutoFit/>
          </a:bodyPr>
          <a:lstStyle/>
          <a:p>
            <a:r>
              <a:rPr lang="en-GB" sz="2800" b="1" u="sng">
                <a:solidFill>
                  <a:srgbClr val="FF0000"/>
                </a:solidFill>
              </a:rPr>
              <a:t>Diseases</a:t>
            </a:r>
            <a:endParaRPr lang="en-GB" sz="2800" b="1">
              <a:solidFill>
                <a:srgbClr val="FF0000"/>
              </a:solidFill>
            </a:endParaRPr>
          </a:p>
          <a:p>
            <a:r>
              <a:rPr lang="en-GB" sz="2800" b="1">
                <a:solidFill>
                  <a:schemeClr val="bg1"/>
                </a:solidFill>
              </a:rPr>
              <a:t>Asthma</a:t>
            </a:r>
          </a:p>
          <a:p>
            <a:r>
              <a:rPr lang="en-GB" sz="2800" b="1">
                <a:solidFill>
                  <a:schemeClr val="bg1"/>
                </a:solidFill>
              </a:rPr>
              <a:t>Rhinitis and allergies </a:t>
            </a:r>
          </a:p>
          <a:p>
            <a:r>
              <a:rPr lang="en-GB" sz="2800" b="1">
                <a:solidFill>
                  <a:schemeClr val="bg1"/>
                </a:solidFill>
              </a:rPr>
              <a:t>COPD</a:t>
            </a:r>
          </a:p>
          <a:p>
            <a:r>
              <a:rPr lang="en-GB" sz="2800" b="1">
                <a:solidFill>
                  <a:schemeClr val="bg1"/>
                </a:solidFill>
              </a:rPr>
              <a:t>Respiratory infections</a:t>
            </a:r>
          </a:p>
          <a:p>
            <a:r>
              <a:rPr lang="en-GB" sz="2800" b="1">
                <a:solidFill>
                  <a:schemeClr val="bg1"/>
                </a:solidFill>
              </a:rPr>
              <a:t>Lung cancer</a:t>
            </a:r>
          </a:p>
          <a:p>
            <a:r>
              <a:rPr lang="en-GB" sz="2800" b="1">
                <a:solidFill>
                  <a:schemeClr val="bg1"/>
                </a:solidFill>
              </a:rPr>
              <a:t>Comorbidities </a:t>
            </a:r>
          </a:p>
        </p:txBody>
      </p:sp>
      <p:sp>
        <p:nvSpPr>
          <p:cNvPr id="116739" name="Rectangle 5"/>
          <p:cNvSpPr>
            <a:spLocks noChangeArrowheads="1"/>
          </p:cNvSpPr>
          <p:nvPr/>
        </p:nvSpPr>
        <p:spPr bwMode="auto">
          <a:xfrm>
            <a:off x="5486400" y="1905000"/>
            <a:ext cx="3117850" cy="3970338"/>
          </a:xfrm>
          <a:prstGeom prst="rect">
            <a:avLst/>
          </a:prstGeom>
          <a:noFill/>
          <a:ln w="9525">
            <a:noFill/>
            <a:miter lim="800000"/>
            <a:headEnd/>
            <a:tailEnd/>
          </a:ln>
        </p:spPr>
        <p:txBody>
          <a:bodyPr anchor="ctr">
            <a:spAutoFit/>
          </a:bodyPr>
          <a:lstStyle/>
          <a:p>
            <a:r>
              <a:rPr lang="en-GB" sz="2800" b="1" u="sng">
                <a:solidFill>
                  <a:srgbClr val="FF0000"/>
                </a:solidFill>
              </a:rPr>
              <a:t>Environmental factors</a:t>
            </a:r>
            <a:endParaRPr lang="en-GB" sz="2800" b="1">
              <a:solidFill>
                <a:srgbClr val="FF0000"/>
              </a:solidFill>
            </a:endParaRPr>
          </a:p>
          <a:p>
            <a:r>
              <a:rPr lang="en-GB" sz="2800" b="1">
                <a:solidFill>
                  <a:schemeClr val="bg1"/>
                </a:solidFill>
              </a:rPr>
              <a:t>Air pollution</a:t>
            </a:r>
          </a:p>
          <a:p>
            <a:r>
              <a:rPr lang="en-GB" sz="2800" b="1">
                <a:solidFill>
                  <a:schemeClr val="bg1"/>
                </a:solidFill>
              </a:rPr>
              <a:t>Extreme summer events</a:t>
            </a:r>
          </a:p>
          <a:p>
            <a:r>
              <a:rPr lang="en-GB" sz="2800" b="1">
                <a:solidFill>
                  <a:schemeClr val="bg1"/>
                </a:solidFill>
              </a:rPr>
              <a:t>Extreme winter events</a:t>
            </a:r>
          </a:p>
          <a:p>
            <a:r>
              <a:rPr lang="en-GB" sz="2800" b="1">
                <a:solidFill>
                  <a:schemeClr val="bg1"/>
                </a:solidFill>
              </a:rPr>
              <a:t>Thunderstorms</a:t>
            </a:r>
          </a:p>
          <a:p>
            <a:r>
              <a:rPr lang="en-GB" sz="2800" b="1">
                <a:solidFill>
                  <a:schemeClr val="bg1"/>
                </a:solidFill>
              </a:rPr>
              <a:t>Allergens</a:t>
            </a:r>
          </a:p>
        </p:txBody>
      </p:sp>
      <p:sp>
        <p:nvSpPr>
          <p:cNvPr id="116740" name="Text Box 6"/>
          <p:cNvSpPr txBox="1">
            <a:spLocks noChangeArrowheads="1"/>
          </p:cNvSpPr>
          <p:nvPr/>
        </p:nvSpPr>
        <p:spPr bwMode="auto">
          <a:xfrm>
            <a:off x="1219200" y="457200"/>
            <a:ext cx="6951663" cy="584200"/>
          </a:xfrm>
          <a:prstGeom prst="rect">
            <a:avLst/>
          </a:prstGeom>
          <a:noFill/>
          <a:ln w="9525">
            <a:noFill/>
            <a:miter lim="800000"/>
            <a:headEnd/>
            <a:tailEnd/>
          </a:ln>
        </p:spPr>
        <p:txBody>
          <a:bodyPr>
            <a:spAutoFit/>
          </a:bodyPr>
          <a:lstStyle/>
          <a:p>
            <a:r>
              <a:rPr lang="en-GB" sz="3200" b="1">
                <a:solidFill>
                  <a:srgbClr val="FFC000"/>
                </a:solidFill>
              </a:rPr>
              <a:t>Lung health and climate change</a:t>
            </a:r>
          </a:p>
        </p:txBody>
      </p:sp>
    </p:spTree>
  </p:cSld>
  <p:clrMapOvr>
    <a:masterClrMapping/>
  </p:clrMapOvr>
  <p:transition>
    <p:strips dir="rd"/>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defRPr/>
            </a:pPr>
            <a:r>
              <a:rPr lang="en-US" sz="3600" smtClean="0"/>
              <a:t>Other Environmental Health Hazards</a:t>
            </a:r>
            <a:r>
              <a:rPr lang="en-US" sz="4000" smtClean="0"/>
              <a:t> </a:t>
            </a:r>
          </a:p>
        </p:txBody>
      </p:sp>
      <p:sp>
        <p:nvSpPr>
          <p:cNvPr id="117763" name="Rectangle 3"/>
          <p:cNvSpPr>
            <a:spLocks noGrp="1" noChangeArrowheads="1"/>
          </p:cNvSpPr>
          <p:nvPr>
            <p:ph type="body" sz="half" idx="3"/>
          </p:nvPr>
        </p:nvSpPr>
        <p:spPr/>
        <p:txBody>
          <a:bodyPr/>
          <a:lstStyle/>
          <a:p>
            <a:pPr eaLnBrk="1" hangingPunct="1"/>
            <a:r>
              <a:rPr lang="en-US" sz="2400" smtClean="0">
                <a:solidFill>
                  <a:schemeClr val="bg1"/>
                </a:solidFill>
              </a:rPr>
              <a:t>Heat and Humidity</a:t>
            </a:r>
          </a:p>
          <a:p>
            <a:pPr eaLnBrk="1" hangingPunct="1"/>
            <a:r>
              <a:rPr lang="en-US" sz="2400" smtClean="0">
                <a:solidFill>
                  <a:schemeClr val="bg1"/>
                </a:solidFill>
              </a:rPr>
              <a:t>High humidity impedes the body's ability to cool itself. </a:t>
            </a:r>
          </a:p>
          <a:p>
            <a:pPr eaLnBrk="1" hangingPunct="1"/>
            <a:r>
              <a:rPr lang="en-US" sz="2400" smtClean="0">
                <a:solidFill>
                  <a:schemeClr val="bg1"/>
                </a:solidFill>
              </a:rPr>
              <a:t>This is a particular problem for the elderly. </a:t>
            </a:r>
          </a:p>
          <a:p>
            <a:pPr eaLnBrk="1" hangingPunct="1"/>
            <a:r>
              <a:rPr lang="en-US" sz="2400" b="1" smtClean="0">
                <a:solidFill>
                  <a:schemeClr val="bg1"/>
                </a:solidFill>
              </a:rPr>
              <a:t>Stress</a:t>
            </a:r>
            <a:br>
              <a:rPr lang="en-US" sz="2400" b="1" smtClean="0">
                <a:solidFill>
                  <a:schemeClr val="bg1"/>
                </a:solidFill>
              </a:rPr>
            </a:br>
            <a:r>
              <a:rPr lang="en-US" sz="2400" b="1" smtClean="0">
                <a:solidFill>
                  <a:schemeClr val="bg1"/>
                </a:solidFill>
              </a:rPr>
              <a:t>E</a:t>
            </a:r>
            <a:r>
              <a:rPr lang="en-US" sz="2400" smtClean="0">
                <a:solidFill>
                  <a:schemeClr val="bg1"/>
                </a:solidFill>
              </a:rPr>
              <a:t>xcessive stress is associated with decreased immune function and an increased risk of climatic change related illness.   </a:t>
            </a:r>
          </a:p>
        </p:txBody>
      </p:sp>
      <p:pic>
        <p:nvPicPr>
          <p:cNvPr id="117764" name="Picture 4" descr="sunbath"/>
          <p:cNvPicPr>
            <a:picLocks noChangeAspect="1" noChangeArrowheads="1"/>
          </p:cNvPicPr>
          <p:nvPr/>
        </p:nvPicPr>
        <p:blipFill>
          <a:blip r:embed="rId3"/>
          <a:srcRect/>
          <a:stretch>
            <a:fillRect/>
          </a:stretch>
        </p:blipFill>
        <p:spPr bwMode="auto">
          <a:xfrm>
            <a:off x="609600" y="1600200"/>
            <a:ext cx="3733800" cy="2057400"/>
          </a:xfrm>
          <a:prstGeom prst="rect">
            <a:avLst/>
          </a:prstGeom>
          <a:noFill/>
          <a:ln w="9525">
            <a:noFill/>
            <a:miter lim="800000"/>
            <a:headEnd/>
            <a:tailEnd/>
          </a:ln>
        </p:spPr>
      </p:pic>
      <p:pic>
        <p:nvPicPr>
          <p:cNvPr id="117765" name="Picture 5" descr="stress"/>
          <p:cNvPicPr>
            <a:picLocks noChangeAspect="1" noChangeArrowheads="1"/>
          </p:cNvPicPr>
          <p:nvPr/>
        </p:nvPicPr>
        <p:blipFill>
          <a:blip r:embed="rId4"/>
          <a:srcRect/>
          <a:stretch>
            <a:fillRect/>
          </a:stretch>
        </p:blipFill>
        <p:spPr bwMode="auto">
          <a:xfrm>
            <a:off x="457200" y="3962400"/>
            <a:ext cx="3962400" cy="2209800"/>
          </a:xfrm>
          <a:prstGeom prst="rect">
            <a:avLst/>
          </a:prstGeom>
          <a:noFill/>
          <a:ln w="9525">
            <a:noFill/>
            <a:miter lim="800000"/>
            <a:headEnd/>
            <a:tailEnd/>
          </a:ln>
        </p:spPr>
      </p:pic>
    </p:spTree>
  </p:cSld>
  <p:clrMapOvr>
    <a:masterClrMapping/>
  </p:clrMapOvr>
  <p:transition>
    <p:strips dir="rd"/>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a:xfrm>
            <a:off x="457200" y="6477000"/>
            <a:ext cx="2133600" cy="274638"/>
          </a:xfrm>
        </p:spPr>
        <p:txBody>
          <a:bodyPr lIns="109728" rIns="45720"/>
          <a:lstStyle/>
          <a:p>
            <a:pPr algn="l">
              <a:defRPr/>
            </a:pPr>
            <a:fld id="{A4B8B3E1-F36D-4EA4-9634-9F82AD6F4824}" type="slidenum">
              <a:rPr lang="en-US"/>
              <a:pPr algn="l">
                <a:defRPr/>
              </a:pPr>
              <a:t>96</a:t>
            </a:fld>
            <a:endParaRPr lang="en-US"/>
          </a:p>
        </p:txBody>
      </p:sp>
      <p:pic>
        <p:nvPicPr>
          <p:cNvPr id="118787" name="Picture 5" descr="aedes-aegypti-2"/>
          <p:cNvPicPr>
            <a:picLocks noChangeAspect="1" noChangeArrowheads="1"/>
          </p:cNvPicPr>
          <p:nvPr/>
        </p:nvPicPr>
        <p:blipFill>
          <a:blip r:embed="rId3"/>
          <a:srcRect/>
          <a:stretch>
            <a:fillRect/>
          </a:stretch>
        </p:blipFill>
        <p:spPr bwMode="auto">
          <a:xfrm>
            <a:off x="0" y="0"/>
            <a:ext cx="9144000" cy="6862763"/>
          </a:xfrm>
          <a:prstGeom prst="rect">
            <a:avLst/>
          </a:prstGeom>
          <a:noFill/>
          <a:ln w="9525">
            <a:noFill/>
            <a:miter lim="800000"/>
            <a:headEnd/>
            <a:tailEnd/>
          </a:ln>
        </p:spPr>
      </p:pic>
      <p:sp>
        <p:nvSpPr>
          <p:cNvPr id="118788" name="Text Box 4"/>
          <p:cNvSpPr txBox="1">
            <a:spLocks noChangeArrowheads="1"/>
          </p:cNvSpPr>
          <p:nvPr/>
        </p:nvSpPr>
        <p:spPr bwMode="auto">
          <a:xfrm>
            <a:off x="1524000" y="3200400"/>
            <a:ext cx="6191250" cy="641350"/>
          </a:xfrm>
          <a:prstGeom prst="rect">
            <a:avLst/>
          </a:prstGeom>
          <a:noFill/>
          <a:ln w="9525" algn="ctr">
            <a:noFill/>
            <a:miter lim="800000"/>
            <a:headEnd/>
            <a:tailEnd/>
          </a:ln>
        </p:spPr>
        <p:txBody>
          <a:bodyPr>
            <a:spAutoFit/>
          </a:bodyPr>
          <a:lstStyle/>
          <a:p>
            <a:pPr algn="ctr" eaLnBrk="0" hangingPunct="0">
              <a:spcBef>
                <a:spcPct val="50000"/>
              </a:spcBef>
            </a:pPr>
            <a:r>
              <a:rPr lang="en-GB" sz="3600" b="1">
                <a:solidFill>
                  <a:srgbClr val="FFFF00"/>
                </a:solidFill>
                <a:latin typeface="Tahoma" pitchFamily="34" charset="0"/>
              </a:rPr>
              <a:t>VECTOR-BORNE DISEASE</a:t>
            </a:r>
            <a:endParaRPr lang="en-US" sz="3600" b="1">
              <a:solidFill>
                <a:srgbClr val="FFFF00"/>
              </a:solidFill>
              <a:latin typeface="Tahoma" pitchFamily="34" charset="0"/>
            </a:endParaRPr>
          </a:p>
        </p:txBody>
      </p:sp>
    </p:spTree>
  </p:cSld>
  <p:clrMapOvr>
    <a:masterClrMapping/>
  </p:clrMapOvr>
  <p:transition>
    <p:strips dir="rd"/>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5" descr="cch_13"/>
          <p:cNvPicPr>
            <a:picLocks noChangeAspect="1" noChangeArrowheads="1"/>
          </p:cNvPicPr>
          <p:nvPr/>
        </p:nvPicPr>
        <p:blipFill>
          <a:blip r:embed="rId3"/>
          <a:srcRect/>
          <a:stretch>
            <a:fillRect/>
          </a:stretch>
        </p:blipFill>
        <p:spPr bwMode="auto">
          <a:xfrm>
            <a:off x="0" y="0"/>
            <a:ext cx="4654550" cy="3429000"/>
          </a:xfrm>
          <a:prstGeom prst="rect">
            <a:avLst/>
          </a:prstGeom>
          <a:noFill/>
          <a:ln w="9525">
            <a:noFill/>
            <a:miter lim="800000"/>
            <a:headEnd/>
            <a:tailEnd/>
          </a:ln>
        </p:spPr>
      </p:pic>
      <p:pic>
        <p:nvPicPr>
          <p:cNvPr id="119811" name="Picture 6" descr="cch_13"/>
          <p:cNvPicPr>
            <a:picLocks noChangeAspect="1" noChangeArrowheads="1"/>
          </p:cNvPicPr>
          <p:nvPr/>
        </p:nvPicPr>
        <p:blipFill>
          <a:blip r:embed="rId4"/>
          <a:srcRect/>
          <a:stretch>
            <a:fillRect/>
          </a:stretch>
        </p:blipFill>
        <p:spPr bwMode="auto">
          <a:xfrm>
            <a:off x="4648200" y="3352800"/>
            <a:ext cx="4495800" cy="3559175"/>
          </a:xfrm>
          <a:prstGeom prst="rect">
            <a:avLst/>
          </a:prstGeom>
          <a:noFill/>
          <a:ln w="9525">
            <a:noFill/>
            <a:miter lim="800000"/>
            <a:headEnd/>
            <a:tailEnd/>
          </a:ln>
        </p:spPr>
      </p:pic>
    </p:spTree>
  </p:cSld>
  <p:clrMapOvr>
    <a:masterClrMapping/>
  </p:clrMapOvr>
  <p:transition>
    <p:strips dir="rd"/>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algn="ctr" eaLnBrk="1" hangingPunct="1">
              <a:defRPr/>
            </a:pPr>
            <a:r>
              <a:rPr lang="en-US" dirty="0" smtClean="0"/>
              <a:t>Vector Borne Hazards</a:t>
            </a:r>
          </a:p>
        </p:txBody>
      </p:sp>
      <p:sp>
        <p:nvSpPr>
          <p:cNvPr id="120835" name="Rectangle 3"/>
          <p:cNvSpPr>
            <a:spLocks noGrp="1" noChangeArrowheads="1"/>
          </p:cNvSpPr>
          <p:nvPr>
            <p:ph type="body" idx="1"/>
          </p:nvPr>
        </p:nvSpPr>
        <p:spPr/>
        <p:txBody>
          <a:bodyPr/>
          <a:lstStyle/>
          <a:p>
            <a:pPr eaLnBrk="1" hangingPunct="1"/>
            <a:r>
              <a:rPr lang="en-US" b="1" smtClean="0">
                <a:solidFill>
                  <a:schemeClr val="bg1"/>
                </a:solidFill>
              </a:rPr>
              <a:t>Water related vectors</a:t>
            </a:r>
          </a:p>
          <a:p>
            <a:pPr lvl="1" eaLnBrk="1" hangingPunct="1"/>
            <a:r>
              <a:rPr lang="en-US" smtClean="0">
                <a:solidFill>
                  <a:schemeClr val="bg1"/>
                </a:solidFill>
              </a:rPr>
              <a:t>E.g. malaria, dengue</a:t>
            </a:r>
          </a:p>
          <a:p>
            <a:pPr eaLnBrk="1" hangingPunct="1"/>
            <a:r>
              <a:rPr lang="en-US" b="1" smtClean="0">
                <a:solidFill>
                  <a:schemeClr val="bg1"/>
                </a:solidFill>
              </a:rPr>
              <a:t>Animal related vectors</a:t>
            </a:r>
          </a:p>
          <a:p>
            <a:pPr lvl="1" eaLnBrk="1" hangingPunct="1"/>
            <a:r>
              <a:rPr lang="en-US" smtClean="0">
                <a:solidFill>
                  <a:schemeClr val="bg1"/>
                </a:solidFill>
              </a:rPr>
              <a:t>E.g. sleeping sickness, bubonic plague</a:t>
            </a:r>
          </a:p>
          <a:p>
            <a:pPr eaLnBrk="1" hangingPunct="1"/>
            <a:r>
              <a:rPr lang="en-US" smtClean="0">
                <a:solidFill>
                  <a:schemeClr val="bg1"/>
                </a:solidFill>
              </a:rPr>
              <a:t>Others</a:t>
            </a:r>
          </a:p>
          <a:p>
            <a:pPr lvl="1" eaLnBrk="1" hangingPunct="1"/>
            <a:r>
              <a:rPr lang="en-US" smtClean="0">
                <a:solidFill>
                  <a:schemeClr val="bg1"/>
                </a:solidFill>
              </a:rPr>
              <a:t>Kala-Azar, Filariasis</a:t>
            </a:r>
          </a:p>
          <a:p>
            <a:pPr eaLnBrk="1" hangingPunct="1"/>
            <a:endParaRPr lang="en-US" smtClean="0">
              <a:solidFill>
                <a:schemeClr val="bg1"/>
              </a:solidFill>
            </a:endParaRPr>
          </a:p>
          <a:p>
            <a:pPr eaLnBrk="1" hangingPunct="1"/>
            <a:endParaRPr lang="en-US" smtClean="0">
              <a:solidFill>
                <a:schemeClr val="bg1"/>
              </a:solidFill>
            </a:endParaRPr>
          </a:p>
        </p:txBody>
      </p:sp>
    </p:spTree>
  </p:cSld>
  <p:clrMapOvr>
    <a:masterClrMapping/>
  </p:clrMapOvr>
  <p:transition>
    <p:strips dir="rd"/>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3"/>
          <p:cNvSpPr>
            <a:spLocks noChangeArrowheads="1"/>
          </p:cNvSpPr>
          <p:nvPr/>
        </p:nvSpPr>
        <p:spPr bwMode="auto">
          <a:xfrm>
            <a:off x="685800" y="76200"/>
            <a:ext cx="7772400" cy="1143000"/>
          </a:xfrm>
          <a:prstGeom prst="rect">
            <a:avLst/>
          </a:prstGeom>
          <a:noFill/>
          <a:ln w="9525">
            <a:noFill/>
            <a:miter lim="800000"/>
            <a:headEnd/>
            <a:tailEnd/>
          </a:ln>
        </p:spPr>
        <p:txBody>
          <a:bodyPr anchor="ctr"/>
          <a:lstStyle/>
          <a:p>
            <a:pPr algn="ctr"/>
            <a:r>
              <a:rPr lang="en-US" sz="4400">
                <a:solidFill>
                  <a:srgbClr val="FFC000"/>
                </a:solidFill>
              </a:rPr>
              <a:t>Vector-Borne Diseases</a:t>
            </a:r>
          </a:p>
        </p:txBody>
      </p:sp>
      <p:sp>
        <p:nvSpPr>
          <p:cNvPr id="182276" name="Rectangle 4"/>
          <p:cNvSpPr>
            <a:spLocks noChangeArrowheads="1"/>
          </p:cNvSpPr>
          <p:nvPr/>
        </p:nvSpPr>
        <p:spPr bwMode="auto">
          <a:xfrm>
            <a:off x="381000" y="1447800"/>
            <a:ext cx="8458200" cy="4648200"/>
          </a:xfrm>
          <a:prstGeom prst="rect">
            <a:avLst/>
          </a:prstGeom>
          <a:noFill/>
          <a:ln w="9525">
            <a:noFill/>
            <a:miter lim="800000"/>
            <a:headEnd/>
            <a:tailEnd/>
          </a:ln>
        </p:spPr>
        <p:txBody>
          <a:bodyPr/>
          <a:lstStyle/>
          <a:p>
            <a:pPr marL="342900" indent="-342900">
              <a:spcBef>
                <a:spcPct val="20000"/>
              </a:spcBef>
              <a:buFontTx/>
              <a:buChar char="•"/>
            </a:pPr>
            <a:r>
              <a:rPr lang="en-US" sz="2800">
                <a:solidFill>
                  <a:schemeClr val="bg1"/>
                </a:solidFill>
              </a:rPr>
              <a:t>Many parts of complex systems are climate sensitive</a:t>
            </a:r>
          </a:p>
          <a:p>
            <a:pPr marL="742950" lvl="1" indent="-285750">
              <a:spcBef>
                <a:spcPct val="20000"/>
              </a:spcBef>
              <a:buFontTx/>
              <a:buChar char="–"/>
            </a:pPr>
            <a:r>
              <a:rPr lang="en-US" sz="2400" i="1">
                <a:solidFill>
                  <a:srgbClr val="FF0000"/>
                </a:solidFill>
              </a:rPr>
              <a:t>vector survival, reproduction, development, biting rates</a:t>
            </a:r>
          </a:p>
          <a:p>
            <a:pPr marL="742950" lvl="1" indent="-285750">
              <a:spcBef>
                <a:spcPct val="20000"/>
              </a:spcBef>
              <a:buFontTx/>
              <a:buChar char="–"/>
            </a:pPr>
            <a:r>
              <a:rPr lang="en-US" sz="2400" i="1">
                <a:solidFill>
                  <a:srgbClr val="FF0000"/>
                </a:solidFill>
              </a:rPr>
              <a:t>pathogen reproduction, development</a:t>
            </a:r>
          </a:p>
          <a:p>
            <a:pPr marL="742950" lvl="1" indent="-285750">
              <a:spcBef>
                <a:spcPct val="20000"/>
              </a:spcBef>
              <a:buFontTx/>
              <a:buChar char="–"/>
            </a:pPr>
            <a:endParaRPr lang="en-US" sz="2400">
              <a:solidFill>
                <a:srgbClr val="FF0000"/>
              </a:solidFill>
            </a:endParaRPr>
          </a:p>
          <a:p>
            <a:pPr marL="342900" indent="-342900">
              <a:spcBef>
                <a:spcPct val="20000"/>
              </a:spcBef>
              <a:buFontTx/>
              <a:buChar char="•"/>
            </a:pPr>
            <a:r>
              <a:rPr lang="en-US" sz="2800">
                <a:solidFill>
                  <a:schemeClr val="bg1"/>
                </a:solidFill>
              </a:rPr>
              <a:t>Disease activity depends on multiple factors and is region specific</a:t>
            </a:r>
          </a:p>
          <a:p>
            <a:pPr marL="742950" lvl="1" indent="-285750">
              <a:spcBef>
                <a:spcPct val="20000"/>
              </a:spcBef>
              <a:buFontTx/>
              <a:buChar char="–"/>
            </a:pPr>
            <a:r>
              <a:rPr lang="en-US" sz="2400" i="1">
                <a:solidFill>
                  <a:srgbClr val="FF0000"/>
                </a:solidFill>
              </a:rPr>
              <a:t>lifestyle, vector control measures, medical care</a:t>
            </a:r>
          </a:p>
          <a:p>
            <a:pPr marL="742950" lvl="1" indent="-285750">
              <a:spcBef>
                <a:spcPct val="20000"/>
              </a:spcBef>
              <a:buFontTx/>
              <a:buChar char="–"/>
            </a:pPr>
            <a:endParaRPr lang="en-US" sz="2400" i="1">
              <a:solidFill>
                <a:srgbClr val="FF0000"/>
              </a:solidFill>
            </a:endParaRPr>
          </a:p>
          <a:p>
            <a:pPr marL="342900" indent="-342900">
              <a:spcBef>
                <a:spcPct val="20000"/>
              </a:spcBef>
              <a:buFontTx/>
              <a:buChar char="•"/>
            </a:pPr>
            <a:r>
              <a:rPr lang="en-US" sz="2800">
                <a:solidFill>
                  <a:schemeClr val="bg1"/>
                </a:solidFill>
              </a:rPr>
              <a:t>Vigilance needed for imported diseases</a:t>
            </a:r>
          </a:p>
          <a:p>
            <a:pPr marL="742950" lvl="1" indent="-285750">
              <a:spcBef>
                <a:spcPct val="20000"/>
              </a:spcBef>
              <a:buFontTx/>
              <a:buChar char="–"/>
            </a:pPr>
            <a:r>
              <a:rPr lang="en-US" sz="2400" i="1">
                <a:solidFill>
                  <a:srgbClr val="FF0000"/>
                </a:solidFill>
              </a:rPr>
              <a:t>Greatest threat remains foreign travel, border areas</a:t>
            </a:r>
            <a:endParaRPr lang="en-US" sz="2400">
              <a:solidFill>
                <a:srgbClr val="FF0000"/>
              </a:solidFill>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2276">
                                            <p:txEl>
                                              <p:pRg st="0" end="0"/>
                                            </p:txEl>
                                          </p:spTgt>
                                        </p:tgtEl>
                                        <p:attrNameLst>
                                          <p:attrName>style.visibility</p:attrName>
                                        </p:attrNameLst>
                                      </p:cBhvr>
                                      <p:to>
                                        <p:strVal val="visible"/>
                                      </p:to>
                                    </p:set>
                                    <p:animEffect transition="in" filter="blinds(horizontal)">
                                      <p:cBhvr>
                                        <p:cTn id="7" dur="500"/>
                                        <p:tgtEl>
                                          <p:spTgt spid="182276">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82276">
                                            <p:txEl>
                                              <p:pRg st="1" end="1"/>
                                            </p:txEl>
                                          </p:spTgt>
                                        </p:tgtEl>
                                        <p:attrNameLst>
                                          <p:attrName>style.visibility</p:attrName>
                                        </p:attrNameLst>
                                      </p:cBhvr>
                                      <p:to>
                                        <p:strVal val="visible"/>
                                      </p:to>
                                    </p:set>
                                    <p:animEffect transition="in" filter="blinds(horizontal)">
                                      <p:cBhvr>
                                        <p:cTn id="10" dur="500"/>
                                        <p:tgtEl>
                                          <p:spTgt spid="182276">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82276">
                                            <p:txEl>
                                              <p:pRg st="2" end="2"/>
                                            </p:txEl>
                                          </p:spTgt>
                                        </p:tgtEl>
                                        <p:attrNameLst>
                                          <p:attrName>style.visibility</p:attrName>
                                        </p:attrNameLst>
                                      </p:cBhvr>
                                      <p:to>
                                        <p:strVal val="visible"/>
                                      </p:to>
                                    </p:set>
                                    <p:animEffect transition="in" filter="blinds(horizontal)">
                                      <p:cBhvr>
                                        <p:cTn id="13" dur="500"/>
                                        <p:tgtEl>
                                          <p:spTgt spid="18227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82276">
                                            <p:txEl>
                                              <p:pRg st="4" end="4"/>
                                            </p:txEl>
                                          </p:spTgt>
                                        </p:tgtEl>
                                        <p:attrNameLst>
                                          <p:attrName>style.visibility</p:attrName>
                                        </p:attrNameLst>
                                      </p:cBhvr>
                                      <p:to>
                                        <p:strVal val="visible"/>
                                      </p:to>
                                    </p:set>
                                    <p:animEffect transition="in" filter="blinds(horizontal)">
                                      <p:cBhvr>
                                        <p:cTn id="18" dur="500"/>
                                        <p:tgtEl>
                                          <p:spTgt spid="182276">
                                            <p:txEl>
                                              <p:pRg st="4" end="4"/>
                                            </p:txEl>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82276">
                                            <p:txEl>
                                              <p:pRg st="5" end="5"/>
                                            </p:txEl>
                                          </p:spTgt>
                                        </p:tgtEl>
                                        <p:attrNameLst>
                                          <p:attrName>style.visibility</p:attrName>
                                        </p:attrNameLst>
                                      </p:cBhvr>
                                      <p:to>
                                        <p:strVal val="visible"/>
                                      </p:to>
                                    </p:set>
                                    <p:animEffect transition="in" filter="blinds(horizontal)">
                                      <p:cBhvr>
                                        <p:cTn id="21" dur="500"/>
                                        <p:tgtEl>
                                          <p:spTgt spid="182276">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82276">
                                            <p:txEl>
                                              <p:pRg st="7" end="7"/>
                                            </p:txEl>
                                          </p:spTgt>
                                        </p:tgtEl>
                                        <p:attrNameLst>
                                          <p:attrName>style.visibility</p:attrName>
                                        </p:attrNameLst>
                                      </p:cBhvr>
                                      <p:to>
                                        <p:strVal val="visible"/>
                                      </p:to>
                                    </p:set>
                                    <p:animEffect transition="in" filter="blinds(horizontal)">
                                      <p:cBhvr>
                                        <p:cTn id="26" dur="500"/>
                                        <p:tgtEl>
                                          <p:spTgt spid="182276">
                                            <p:txEl>
                                              <p:pRg st="7" end="7"/>
                                            </p:txEl>
                                          </p:spTgt>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82276">
                                            <p:txEl>
                                              <p:pRg st="8" end="8"/>
                                            </p:txEl>
                                          </p:spTgt>
                                        </p:tgtEl>
                                        <p:attrNameLst>
                                          <p:attrName>style.visibility</p:attrName>
                                        </p:attrNameLst>
                                      </p:cBhvr>
                                      <p:to>
                                        <p:strVal val="visible"/>
                                      </p:to>
                                    </p:set>
                                    <p:animEffect transition="in" filter="blinds(horizontal)">
                                      <p:cBhvr>
                                        <p:cTn id="29" dur="500"/>
                                        <p:tgtEl>
                                          <p:spTgt spid="18227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6" grpId="0" build="p" autoUpdateAnimBg="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
  <TotalTime>1547</TotalTime>
  <Words>6094</Words>
  <Application>Microsoft Office PowerPoint</Application>
  <PresentationFormat>On-screen Show (4:3)</PresentationFormat>
  <Paragraphs>1094</Paragraphs>
  <Slides>162</Slides>
  <Notes>162</Notes>
  <HiddenSlides>2</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3</vt:i4>
      </vt:variant>
      <vt:variant>
        <vt:lpstr>Slide Titles</vt:lpstr>
      </vt:variant>
      <vt:variant>
        <vt:i4>162</vt:i4>
      </vt:variant>
    </vt:vector>
  </HeadingPairs>
  <TitlesOfParts>
    <vt:vector size="183" baseType="lpstr">
      <vt:lpstr>Arial</vt:lpstr>
      <vt:lpstr>Corbel</vt:lpstr>
      <vt:lpstr>Wingdings 2</vt:lpstr>
      <vt:lpstr>Wingdings</vt:lpstr>
      <vt:lpstr>Wingdings 3</vt:lpstr>
      <vt:lpstr>Calibri</vt:lpstr>
      <vt:lpstr>Times New Roman</vt:lpstr>
      <vt:lpstr>Times</vt:lpstr>
      <vt:lpstr>MS PGothic</vt:lpstr>
      <vt:lpstr>Book Antiqua</vt:lpstr>
      <vt:lpstr>Tahoma</vt:lpstr>
      <vt:lpstr>Gill Sans MT</vt:lpstr>
      <vt:lpstr>Trebuchet MS</vt:lpstr>
      <vt:lpstr>Verdana</vt:lpstr>
      <vt:lpstr>Garamond</vt:lpstr>
      <vt:lpstr>SimSun</vt:lpstr>
      <vt:lpstr>Gulim</vt:lpstr>
      <vt:lpstr>Module</vt:lpstr>
      <vt:lpstr>Chart</vt:lpstr>
      <vt:lpstr>CorelPhotoPaint.Image.6</vt:lpstr>
      <vt:lpstr>Worksheet</vt:lpstr>
      <vt:lpstr>Climate Change,  Health impact and Bangladesh</vt:lpstr>
      <vt:lpstr>Slide 2</vt:lpstr>
      <vt:lpstr>Slide 3</vt:lpstr>
      <vt:lpstr>Slide 4</vt:lpstr>
      <vt:lpstr>Overview</vt:lpstr>
      <vt:lpstr>Definition: Environment &amp; Health hazard</vt:lpstr>
      <vt:lpstr>Climate change</vt:lpstr>
      <vt:lpstr>Climate change</vt:lpstr>
      <vt:lpstr>Climate change</vt:lpstr>
      <vt:lpstr>Climate Change: Basic Issues</vt:lpstr>
      <vt:lpstr>Overview</vt:lpstr>
      <vt:lpstr>Climate Change is Happening Now</vt:lpstr>
      <vt:lpstr>CLIMATE CHANGE IS HAPPENING NOW.</vt:lpstr>
      <vt:lpstr>CLIMATE CHANGE IS HAPPENING NOW.</vt:lpstr>
      <vt:lpstr>Climate Change is Happening Now</vt:lpstr>
      <vt:lpstr>WHO IS AT RISK?</vt:lpstr>
      <vt:lpstr>WHO IS AT RISK?</vt:lpstr>
      <vt:lpstr>Climate change over the ages</vt:lpstr>
      <vt:lpstr>Climate change: gradual change + sudden events</vt:lpstr>
      <vt:lpstr>Overview</vt:lpstr>
      <vt:lpstr>Slide 21</vt:lpstr>
      <vt:lpstr>Annual Carbon Dioxide Emissions </vt:lpstr>
      <vt:lpstr>Global addiction to fossil fuel: coal, oil and gas: very cheap, very useful and very dangerous</vt:lpstr>
      <vt:lpstr>Slide 24</vt:lpstr>
      <vt:lpstr>Flows of emissions of CO2 from burning fossil-fuels have risen rapidly since 1950</vt:lpstr>
      <vt:lpstr>Slide 26</vt:lpstr>
      <vt:lpstr>Slide 27</vt:lpstr>
      <vt:lpstr>Slide 28</vt:lpstr>
      <vt:lpstr>Loss of biodiversity</vt:lpstr>
      <vt:lpstr>Slide 30</vt:lpstr>
      <vt:lpstr>Slide 31</vt:lpstr>
      <vt:lpstr>Water Pollution by Human</vt:lpstr>
      <vt:lpstr>Slide 33</vt:lpstr>
      <vt:lpstr>Slide 34</vt:lpstr>
      <vt:lpstr>Slide 35</vt:lpstr>
      <vt:lpstr>Slide 36</vt:lpstr>
      <vt:lpstr>Slide 37</vt:lpstr>
      <vt:lpstr>Water pollution</vt:lpstr>
      <vt:lpstr>Water pollution</vt:lpstr>
      <vt:lpstr>Slide 40</vt:lpstr>
      <vt:lpstr>Slide 41</vt:lpstr>
      <vt:lpstr>Health risks associated with water pollution</vt:lpstr>
      <vt:lpstr>Slide 43</vt:lpstr>
      <vt:lpstr>Food Borne hazards</vt:lpstr>
      <vt:lpstr>Impacts on Atmosphere</vt:lpstr>
      <vt:lpstr>Slide 46</vt:lpstr>
      <vt:lpstr>Outdoor pollution- sources</vt:lpstr>
      <vt:lpstr>Infrastructural Impacts</vt:lpstr>
      <vt:lpstr>Slide 49</vt:lpstr>
      <vt:lpstr>Slide 50</vt:lpstr>
      <vt:lpstr>Hazards from Waste</vt:lpstr>
      <vt:lpstr>Overview</vt:lpstr>
      <vt:lpstr>Climatic Impact on Human Health</vt:lpstr>
      <vt:lpstr>Land and climate related hazards</vt:lpstr>
      <vt:lpstr>Slide 55</vt:lpstr>
      <vt:lpstr>Slide 56</vt:lpstr>
      <vt:lpstr>Slide 57</vt:lpstr>
      <vt:lpstr>Slide 58</vt:lpstr>
      <vt:lpstr>Slide 59</vt:lpstr>
      <vt:lpstr>Slide 60</vt:lpstr>
      <vt:lpstr>Slide 61</vt:lpstr>
      <vt:lpstr>Slide 62</vt:lpstr>
      <vt:lpstr>Health Impacts of Floods</vt:lpstr>
      <vt:lpstr>Health Impacts of Floods</vt:lpstr>
      <vt:lpstr>Health impacts of flooding - acute</vt:lpstr>
      <vt:lpstr>Health impacts of flooding – medium-term</vt:lpstr>
      <vt:lpstr>Health impacts of flooding – long-term</vt:lpstr>
      <vt:lpstr>Water and Food-borne Disease: Climate-Susceptible Pathogens </vt:lpstr>
      <vt:lpstr>Water  Climate change impacts</vt:lpstr>
      <vt:lpstr>Water supply Climate change impacts</vt:lpstr>
      <vt:lpstr>Food  Climate change impacts</vt:lpstr>
      <vt:lpstr>Land and climate related hazards</vt:lpstr>
      <vt:lpstr>Slide 73</vt:lpstr>
      <vt:lpstr>Slide 74</vt:lpstr>
      <vt:lpstr>Slide 75</vt:lpstr>
      <vt:lpstr>Slide 76</vt:lpstr>
      <vt:lpstr>Slide 77</vt:lpstr>
      <vt:lpstr>Land and climate related hazards</vt:lpstr>
      <vt:lpstr>Slide 79</vt:lpstr>
      <vt:lpstr>Slide 80</vt:lpstr>
      <vt:lpstr>Land and climate related hazards</vt:lpstr>
      <vt:lpstr>Slide 82</vt:lpstr>
      <vt:lpstr>Slide 83</vt:lpstr>
      <vt:lpstr>Land and climate related hazards</vt:lpstr>
      <vt:lpstr>Slide 85</vt:lpstr>
      <vt:lpstr>Slide 86</vt:lpstr>
      <vt:lpstr>Slide 87</vt:lpstr>
      <vt:lpstr>Land and climate related hazards</vt:lpstr>
      <vt:lpstr>Slide 89</vt:lpstr>
      <vt:lpstr>Slide 90</vt:lpstr>
      <vt:lpstr>Slide 91</vt:lpstr>
      <vt:lpstr>Slide 92</vt:lpstr>
      <vt:lpstr>Slide 93</vt:lpstr>
      <vt:lpstr>Slide 94</vt:lpstr>
      <vt:lpstr>Other Environmental Health Hazards </vt:lpstr>
      <vt:lpstr>Slide 96</vt:lpstr>
      <vt:lpstr>Slide 97</vt:lpstr>
      <vt:lpstr>Vector Borne Hazards</vt:lpstr>
      <vt:lpstr>Slide 99</vt:lpstr>
      <vt:lpstr>Slide 100</vt:lpstr>
      <vt:lpstr>Relationship between Temperature and Time Required for Parasite Development</vt:lpstr>
      <vt:lpstr>Slide 102</vt:lpstr>
      <vt:lpstr>The Health Issues in Bangladesh</vt:lpstr>
      <vt:lpstr>Slide 104</vt:lpstr>
      <vt:lpstr>Population Estimates for 2025 in Southeast Asia</vt:lpstr>
      <vt:lpstr>Sea Level Rise: Bangladesh</vt:lpstr>
      <vt:lpstr>Slide 107</vt:lpstr>
      <vt:lpstr>Slide 108</vt:lpstr>
      <vt:lpstr>Slide 109</vt:lpstr>
      <vt:lpstr>Slide 110</vt:lpstr>
      <vt:lpstr>Slide 111</vt:lpstr>
      <vt:lpstr>ARI</vt:lpstr>
      <vt:lpstr>Kala-azar (visceral leishmaniasis, VL)</vt:lpstr>
      <vt:lpstr>Dengue </vt:lpstr>
      <vt:lpstr>Slide 115</vt:lpstr>
      <vt:lpstr>Slide 116</vt:lpstr>
      <vt:lpstr>Slide 117</vt:lpstr>
      <vt:lpstr>Slide 118</vt:lpstr>
      <vt:lpstr>Slide 119</vt:lpstr>
      <vt:lpstr>Urban Air Pollution </vt:lpstr>
      <vt:lpstr>Climate (Climatic zones, recent trends in temp, precipitation)</vt:lpstr>
      <vt:lpstr>Major diseases encountered in Flood 2007</vt:lpstr>
      <vt:lpstr>Health outcomes in landslide 2007</vt:lpstr>
      <vt:lpstr>SIDR</vt:lpstr>
      <vt:lpstr>Slide 125</vt:lpstr>
      <vt:lpstr>Slide 126</vt:lpstr>
      <vt:lpstr>Slide 127</vt:lpstr>
      <vt:lpstr>It affects our largest global health problems</vt:lpstr>
      <vt:lpstr>Estimated Death and DALYs Attributable to Climate Change</vt:lpstr>
      <vt:lpstr>Overview</vt:lpstr>
      <vt:lpstr>What Should We Do?</vt:lpstr>
      <vt:lpstr>What Should We Do?</vt:lpstr>
      <vt:lpstr>Why Should Public Health Care?</vt:lpstr>
      <vt:lpstr>Why Should Public Health Care?</vt:lpstr>
      <vt:lpstr>Slide 135</vt:lpstr>
      <vt:lpstr>Key Mitigation Technologies &amp; Practices</vt:lpstr>
      <vt:lpstr>Climate &amp; Health Co-benefits  of Decreased Auto Use</vt:lpstr>
      <vt:lpstr>Lifestyle change</vt:lpstr>
      <vt:lpstr>The health co-benefits of climate change mitigation policies</vt:lpstr>
      <vt:lpstr>Mitigation: At Homes &amp; Workplaces</vt:lpstr>
      <vt:lpstr>Mitigation: At Homes &amp; Workplaces</vt:lpstr>
      <vt:lpstr>Slide 142</vt:lpstr>
      <vt:lpstr>Slide 143</vt:lpstr>
      <vt:lpstr>Slide 144</vt:lpstr>
      <vt:lpstr>Slide 145</vt:lpstr>
      <vt:lpstr>Slide 146</vt:lpstr>
      <vt:lpstr>Slide 147</vt:lpstr>
      <vt:lpstr>Slide 148</vt:lpstr>
      <vt:lpstr>             Household Energy Emission</vt:lpstr>
      <vt:lpstr>            Urban Land Transport</vt:lpstr>
      <vt:lpstr>              Agriculture and Food</vt:lpstr>
      <vt:lpstr>Top ten actions for national and local policy-makers</vt:lpstr>
      <vt:lpstr>Top ten actions for national and local policy-makers</vt:lpstr>
      <vt:lpstr>Slide 154</vt:lpstr>
      <vt:lpstr>Adaptation: Emergency Preparedness</vt:lpstr>
      <vt:lpstr>Overview</vt:lpstr>
      <vt:lpstr>Slide 157</vt:lpstr>
      <vt:lpstr>Policy Implications and call to action</vt:lpstr>
      <vt:lpstr>Take home message</vt:lpstr>
      <vt:lpstr>Slide 160</vt:lpstr>
      <vt:lpstr>Slide 161</vt:lpstr>
      <vt:lpstr>Acknowledgement: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Impacts of Climate Change</dc:title>
  <dc:creator>Prof. Tarik</dc:creator>
  <cp:lastModifiedBy>User</cp:lastModifiedBy>
  <cp:revision>177</cp:revision>
  <dcterms:created xsi:type="dcterms:W3CDTF">2006-08-16T00:00:00Z</dcterms:created>
  <dcterms:modified xsi:type="dcterms:W3CDTF">2010-09-21T16:24:01Z</dcterms:modified>
</cp:coreProperties>
</file>